
<file path=[Content_Types].xml><?xml version="1.0" encoding="utf-8"?>
<Types xmlns="http://schemas.openxmlformats.org/package/2006/content-types">
  <Default Extension="png" ContentType="image/png"/>
  <Default Extension="emf" ContentType="image/x-emf"/>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3" r:id="rId6"/>
    <p:sldId id="287" r:id="rId7"/>
    <p:sldId id="288" r:id="rId8"/>
    <p:sldId id="289" r:id="rId9"/>
    <p:sldId id="290" r:id="rId10"/>
    <p:sldId id="273" r:id="rId11"/>
    <p:sldId id="281" r:id="rId12"/>
    <p:sldId id="282" r:id="rId13"/>
    <p:sldId id="291" r:id="rId14"/>
    <p:sldId id="265" r:id="rId15"/>
    <p:sldId id="266" r:id="rId16"/>
    <p:sldId id="267" r:id="rId17"/>
    <p:sldId id="268" r:id="rId18"/>
    <p:sldId id="270" r:id="rId19"/>
    <p:sldId id="271" r:id="rId20"/>
    <p:sldId id="280" r:id="rId21"/>
    <p:sldId id="292" r:id="rId22"/>
    <p:sldId id="269" r:id="rId23"/>
    <p:sldId id="272" r:id="rId24"/>
    <p:sldId id="293" r:id="rId25"/>
    <p:sldId id="277" r:id="rId26"/>
    <p:sldId id="285" r:id="rId27"/>
    <p:sldId id="284" r:id="rId28"/>
    <p:sldId id="286" r:id="rId29"/>
    <p:sldId id="278" r:id="rId30"/>
    <p:sldId id="295" r:id="rId31"/>
    <p:sldId id="283" r:id="rId32"/>
    <p:sldId id="294" r:id="rId33"/>
    <p:sldId id="264"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2E60"/>
    <a:srgbClr val="FF33CC"/>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snapToGrid="0" snapToObjects="1">
      <p:cViewPr varScale="1">
        <p:scale>
          <a:sx n="109" d="100"/>
          <a:sy n="109" d="100"/>
        </p:scale>
        <p:origin x="168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502531C-40F8-BC4E-AC65-1457A02DA37A}" type="datetimeFigureOut">
              <a:rPr lang="en-US" smtClean="0"/>
              <a:t>12/18/2020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2744752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02531C-40F8-BC4E-AC65-1457A02DA37A}" type="datetimeFigureOut">
              <a:rPr lang="en-US" smtClean="0"/>
              <a:t>12/18/2020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603545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502531C-40F8-BC4E-AC65-1457A02DA37A}" type="datetimeFigureOut">
              <a:rPr lang="en-US" smtClean="0"/>
              <a:t>12/18/2020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1948832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502531C-40F8-BC4E-AC65-1457A02DA37A}" type="datetimeFigureOut">
              <a:rPr lang="en-US" smtClean="0"/>
              <a:t>12/18/2020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1203590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502531C-40F8-BC4E-AC65-1457A02DA37A}" type="datetimeFigureOut">
              <a:rPr lang="en-US" smtClean="0"/>
              <a:t>12/18/2020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4136681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502531C-40F8-BC4E-AC65-1457A02DA37A}" type="datetimeFigureOut">
              <a:rPr lang="en-US" smtClean="0"/>
              <a:t>12/18/2020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2550682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02531C-40F8-BC4E-AC65-1457A02DA37A}" type="datetimeFigureOut">
              <a:rPr lang="en-US" smtClean="0"/>
              <a:t>12/18/2020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3909417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02531C-40F8-BC4E-AC65-1457A02DA37A}" type="datetimeFigureOut">
              <a:rPr lang="en-US" smtClean="0"/>
              <a:t>12/18/2020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2184196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02531C-40F8-BC4E-AC65-1457A02DA37A}" type="datetimeFigureOut">
              <a:rPr lang="en-US" smtClean="0"/>
              <a:t>12/18/2020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3756359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02531C-40F8-BC4E-AC65-1457A02DA37A}" type="datetimeFigureOut">
              <a:rPr lang="en-US" smtClean="0"/>
              <a:t>12/18/2020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3982399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02531C-40F8-BC4E-AC65-1457A02DA37A}" type="datetimeFigureOut">
              <a:rPr lang="en-US" smtClean="0"/>
              <a:t>12/18/2020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3139CA-BC6D-8B46-9682-9605A856D096}" type="slidenum">
              <a:rPr lang="en-US" smtClean="0"/>
              <a:t>‹#›</a:t>
            </a:fld>
            <a:endParaRPr lang="en-US"/>
          </a:p>
        </p:txBody>
      </p:sp>
    </p:spTree>
    <p:extLst>
      <p:ext uri="{BB962C8B-B14F-4D97-AF65-F5344CB8AC3E}">
        <p14:creationId xmlns:p14="http://schemas.microsoft.com/office/powerpoint/2010/main" val="1200953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02531C-40F8-BC4E-AC65-1457A02DA37A}" type="datetimeFigureOut">
              <a:rPr lang="en-US" smtClean="0"/>
              <a:t>12/18/2020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3139CA-BC6D-8B46-9682-9605A856D096}" type="slidenum">
              <a:rPr lang="en-US" smtClean="0"/>
              <a:t>‹#›</a:t>
            </a:fld>
            <a:endParaRPr lang="en-US"/>
          </a:p>
        </p:txBody>
      </p:sp>
    </p:spTree>
    <p:extLst>
      <p:ext uri="{BB962C8B-B14F-4D97-AF65-F5344CB8AC3E}">
        <p14:creationId xmlns:p14="http://schemas.microsoft.com/office/powerpoint/2010/main" val="131479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1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3.emf"/><Relationship Id="rId4" Type="http://schemas.openxmlformats.org/officeDocument/2006/relationships/image" Target="../media/image9.jpg"/></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 Id="rId5" Type="http://schemas.openxmlformats.org/officeDocument/2006/relationships/hyperlink" Target="mailto:jtorr@prioryacademies.co.uk" TargetMode="External"/><Relationship Id="rId4" Type="http://schemas.openxmlformats.org/officeDocument/2006/relationships/hyperlink" Target="mailto:firstinitialsurname@prioryacademies.co.uk" TargetMode="Externa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emf"/><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28750" y="0"/>
            <a:ext cx="7715250" cy="6858000"/>
          </a:xfrm>
          <a:prstGeom prst="rect">
            <a:avLst/>
          </a:prstGeom>
        </p:spPr>
      </p:pic>
      <p:sp>
        <p:nvSpPr>
          <p:cNvPr id="5" name="Rectangle 4"/>
          <p:cNvSpPr/>
          <p:nvPr/>
        </p:nvSpPr>
        <p:spPr>
          <a:xfrm>
            <a:off x="1982439" y="4201605"/>
            <a:ext cx="5179122" cy="769441"/>
          </a:xfrm>
          <a:prstGeom prst="rect">
            <a:avLst/>
          </a:prstGeom>
        </p:spPr>
        <p:txBody>
          <a:bodyPr wrap="square">
            <a:spAutoFit/>
          </a:bodyPr>
          <a:lstStyle/>
          <a:p>
            <a:pPr algn="ctr"/>
            <a:r>
              <a:rPr lang="en-GB" sz="4400" b="1" u="sng" dirty="0" smtClean="0">
                <a:solidFill>
                  <a:srgbClr val="132E60"/>
                </a:solidFill>
                <a:latin typeface="Arial"/>
                <a:cs typeface="Arial"/>
              </a:rPr>
              <a:t>Remote Learning</a:t>
            </a:r>
            <a:endParaRPr lang="en-US" sz="4400" b="1" u="sng" dirty="0">
              <a:solidFill>
                <a:srgbClr val="132E60"/>
              </a:solidFill>
              <a:latin typeface="Arial"/>
              <a:cs typeface="Arial"/>
            </a:endParaRPr>
          </a:p>
        </p:txBody>
      </p:sp>
      <p:pic>
        <p:nvPicPr>
          <p:cNvPr id="9" name="Picture 8"/>
          <p:cNvPicPr>
            <a:picLocks noChangeAspect="1"/>
          </p:cNvPicPr>
          <p:nvPr/>
        </p:nvPicPr>
        <p:blipFill>
          <a:blip r:embed="rId3"/>
          <a:stretch>
            <a:fillRect/>
          </a:stretch>
        </p:blipFill>
        <p:spPr>
          <a:xfrm>
            <a:off x="4178300" y="5457650"/>
            <a:ext cx="774700" cy="1009634"/>
          </a:xfrm>
          <a:prstGeom prst="rect">
            <a:avLst/>
          </a:prstGeom>
        </p:spPr>
      </p:pic>
      <p:pic>
        <p:nvPicPr>
          <p:cNvPr id="6" name="Picture 5"/>
          <p:cNvPicPr>
            <a:picLocks noChangeAspect="1"/>
          </p:cNvPicPr>
          <p:nvPr/>
        </p:nvPicPr>
        <p:blipFill>
          <a:blip r:embed="rId4"/>
          <a:stretch>
            <a:fillRect/>
          </a:stretch>
        </p:blipFill>
        <p:spPr>
          <a:xfrm>
            <a:off x="0" y="-18637"/>
            <a:ext cx="9144000" cy="173515"/>
          </a:xfrm>
          <a:prstGeom prst="rect">
            <a:avLst/>
          </a:prstGeom>
        </p:spPr>
      </p:pic>
      <p:pic>
        <p:nvPicPr>
          <p:cNvPr id="8" name="Picture 7" descr="The Priory Belvoir Logo (POR_CMYK_POS) AW.ai"/>
          <p:cNvPicPr>
            <a:picLocks noChangeAspect="1"/>
          </p:cNvPicPr>
          <p:nvPr/>
        </p:nvPicPr>
        <p:blipFill rotWithShape="1">
          <a:blip r:embed="rId5">
            <a:extLst>
              <a:ext uri="{28A0092B-C50C-407E-A947-70E740481C1C}">
                <a14:useLocalDpi xmlns:a14="http://schemas.microsoft.com/office/drawing/2010/main" val="0"/>
              </a:ext>
            </a:extLst>
          </a:blip>
          <a:srcRect l="27037" t="15658" r="25555" b="21448"/>
          <a:stretch/>
        </p:blipFill>
        <p:spPr>
          <a:xfrm>
            <a:off x="2939054" y="657226"/>
            <a:ext cx="3371991" cy="3161242"/>
          </a:xfrm>
          <a:prstGeom prst="rect">
            <a:avLst/>
          </a:prstGeom>
        </p:spPr>
      </p:pic>
    </p:spTree>
    <p:extLst>
      <p:ext uri="{BB962C8B-B14F-4D97-AF65-F5344CB8AC3E}">
        <p14:creationId xmlns:p14="http://schemas.microsoft.com/office/powerpoint/2010/main" val="39408542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lstStyle/>
          <a:p>
            <a:r>
              <a:rPr lang="en-US" b="1" u="sng" dirty="0" smtClean="0">
                <a:solidFill>
                  <a:srgbClr val="132E60"/>
                </a:solidFill>
              </a:rPr>
              <a:t>Aims of this session</a:t>
            </a:r>
            <a:endParaRPr lang="en-GB" b="1" u="sng" dirty="0">
              <a:solidFill>
                <a:srgbClr val="132E60"/>
              </a:solidFill>
            </a:endParaRPr>
          </a:p>
        </p:txBody>
      </p:sp>
      <p:sp>
        <p:nvSpPr>
          <p:cNvPr id="3" name="Content Placeholder 2"/>
          <p:cNvSpPr>
            <a:spLocks noGrp="1"/>
          </p:cNvSpPr>
          <p:nvPr>
            <p:ph idx="1"/>
          </p:nvPr>
        </p:nvSpPr>
        <p:spPr>
          <a:xfrm>
            <a:off x="457200" y="1639242"/>
            <a:ext cx="8229600" cy="4525963"/>
          </a:xfrm>
        </p:spPr>
        <p:txBody>
          <a:bodyPr>
            <a:normAutofit fontScale="92500" lnSpcReduction="20000"/>
          </a:bodyPr>
          <a:lstStyle/>
          <a:p>
            <a:r>
              <a:rPr lang="en-US" b="1" i="1" u="sng" dirty="0">
                <a:solidFill>
                  <a:srgbClr val="132E60"/>
                </a:solidFill>
              </a:rPr>
              <a:t>To make a list of strategies for organisation to help you stay on track</a:t>
            </a:r>
            <a:r>
              <a:rPr lang="en-US" b="1" i="1" u="sng" dirty="0" smtClean="0">
                <a:solidFill>
                  <a:srgbClr val="132E60"/>
                </a:solidFill>
              </a:rPr>
              <a:t>.</a:t>
            </a:r>
          </a:p>
          <a:p>
            <a:r>
              <a:rPr lang="en-US" dirty="0" smtClean="0">
                <a:solidFill>
                  <a:srgbClr val="132E60"/>
                </a:solidFill>
              </a:rPr>
              <a:t>To think specifically about yourself and your remote learning patterns to see if there are ways you can make improvements.</a:t>
            </a:r>
          </a:p>
          <a:p>
            <a:r>
              <a:rPr lang="en-US" dirty="0" smtClean="0">
                <a:solidFill>
                  <a:srgbClr val="132E60"/>
                </a:solidFill>
              </a:rPr>
              <a:t>To make a list of strategies you can use to motivate yourself when you’re finding studying hard.</a:t>
            </a:r>
          </a:p>
          <a:p>
            <a:r>
              <a:rPr lang="en-US" dirty="0" smtClean="0">
                <a:solidFill>
                  <a:srgbClr val="132E60"/>
                </a:solidFill>
              </a:rPr>
              <a:t>To make a list of strategies you can use for when you are struggling to understand a task or finding it difficult. </a:t>
            </a:r>
          </a:p>
        </p:txBody>
      </p:sp>
    </p:spTree>
    <p:extLst>
      <p:ext uri="{BB962C8B-B14F-4D97-AF65-F5344CB8AC3E}">
        <p14:creationId xmlns:p14="http://schemas.microsoft.com/office/powerpoint/2010/main" val="42361619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Strategies</a:t>
            </a:r>
            <a:br>
              <a:rPr lang="en-US" b="1" u="sng" dirty="0" smtClean="0">
                <a:solidFill>
                  <a:srgbClr val="132E60"/>
                </a:solidFill>
              </a:rPr>
            </a:br>
            <a:r>
              <a:rPr lang="en-US" b="1" u="sng" dirty="0" err="1" smtClean="0">
                <a:solidFill>
                  <a:srgbClr val="132E60"/>
                </a:solidFill>
              </a:rPr>
              <a:t>Organise</a:t>
            </a:r>
            <a:r>
              <a:rPr lang="en-US" b="1" u="sng" dirty="0" smtClean="0">
                <a:solidFill>
                  <a:srgbClr val="132E60"/>
                </a:solidFill>
              </a:rPr>
              <a:t> yourself</a:t>
            </a:r>
            <a:endParaRPr lang="en-GB" b="1" u="sng" dirty="0">
              <a:solidFill>
                <a:srgbClr val="132E60"/>
              </a:solidFill>
            </a:endParaRPr>
          </a:p>
        </p:txBody>
      </p:sp>
      <p:sp>
        <p:nvSpPr>
          <p:cNvPr id="3" name="Content Placeholder 2"/>
          <p:cNvSpPr>
            <a:spLocks noGrp="1"/>
          </p:cNvSpPr>
          <p:nvPr>
            <p:ph idx="1"/>
          </p:nvPr>
        </p:nvSpPr>
        <p:spPr/>
        <p:txBody>
          <a:bodyPr>
            <a:normAutofit/>
          </a:bodyPr>
          <a:lstStyle/>
          <a:p>
            <a:pPr marL="0" indent="0">
              <a:buNone/>
            </a:pPr>
            <a:endParaRPr lang="en-US" dirty="0" smtClean="0">
              <a:solidFill>
                <a:srgbClr val="132E60"/>
              </a:solidFill>
            </a:endParaRPr>
          </a:p>
          <a:p>
            <a:pPr marL="0" indent="0">
              <a:buNone/>
            </a:pPr>
            <a:r>
              <a:rPr lang="en-US" dirty="0" smtClean="0">
                <a:solidFill>
                  <a:srgbClr val="132E60"/>
                </a:solidFill>
              </a:rPr>
              <a:t>The first thing you need is </a:t>
            </a:r>
            <a:r>
              <a:rPr lang="en-US" b="1" i="1" u="sng" dirty="0" smtClean="0">
                <a:solidFill>
                  <a:srgbClr val="132E60"/>
                </a:solidFill>
              </a:rPr>
              <a:t>your timetable</a:t>
            </a:r>
            <a:r>
              <a:rPr lang="en-US" dirty="0" smtClean="0">
                <a:solidFill>
                  <a:srgbClr val="132E60"/>
                </a:solidFill>
              </a:rPr>
              <a:t>. </a:t>
            </a:r>
          </a:p>
          <a:p>
            <a:pPr marL="0" indent="0">
              <a:buNone/>
            </a:pPr>
            <a:endParaRPr lang="en-US" dirty="0">
              <a:solidFill>
                <a:srgbClr val="132E60"/>
              </a:solidFill>
            </a:endParaRPr>
          </a:p>
          <a:p>
            <a:pPr marL="0" indent="0">
              <a:buNone/>
            </a:pPr>
            <a:r>
              <a:rPr lang="en-US" dirty="0" smtClean="0">
                <a:solidFill>
                  <a:srgbClr val="132E60"/>
                </a:solidFill>
              </a:rPr>
              <a:t>Lessons will be set according to your normal school timetable each day, so you can expect to complete work for five lessons over the course of the day.</a:t>
            </a:r>
          </a:p>
          <a:p>
            <a:pPr marL="0" indent="0">
              <a:buNone/>
            </a:pPr>
            <a:endParaRPr lang="en-US" b="1" i="1" u="sng" dirty="0">
              <a:solidFill>
                <a:srgbClr val="132E60"/>
              </a:solidFill>
            </a:endParaRPr>
          </a:p>
        </p:txBody>
      </p:sp>
    </p:spTree>
    <p:extLst>
      <p:ext uri="{BB962C8B-B14F-4D97-AF65-F5344CB8AC3E}">
        <p14:creationId xmlns:p14="http://schemas.microsoft.com/office/powerpoint/2010/main" val="38893734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Strategies</a:t>
            </a:r>
            <a:br>
              <a:rPr lang="en-US" b="1" u="sng" dirty="0" smtClean="0">
                <a:solidFill>
                  <a:srgbClr val="132E60"/>
                </a:solidFill>
              </a:rPr>
            </a:br>
            <a:r>
              <a:rPr lang="en-US" b="1" u="sng" dirty="0" err="1" smtClean="0">
                <a:solidFill>
                  <a:srgbClr val="132E60"/>
                </a:solidFill>
              </a:rPr>
              <a:t>Organise</a:t>
            </a:r>
            <a:r>
              <a:rPr lang="en-US" b="1" u="sng" dirty="0" smtClean="0">
                <a:solidFill>
                  <a:srgbClr val="132E60"/>
                </a:solidFill>
              </a:rPr>
              <a:t> yourself</a:t>
            </a:r>
            <a:endParaRPr lang="en-GB" b="1" u="sng" dirty="0">
              <a:solidFill>
                <a:srgbClr val="132E60"/>
              </a:solidFill>
            </a:endParaRPr>
          </a:p>
        </p:txBody>
      </p:sp>
      <p:sp>
        <p:nvSpPr>
          <p:cNvPr id="3" name="Content Placeholder 2"/>
          <p:cNvSpPr>
            <a:spLocks noGrp="1"/>
          </p:cNvSpPr>
          <p:nvPr>
            <p:ph idx="1"/>
          </p:nvPr>
        </p:nvSpPr>
        <p:spPr/>
        <p:txBody>
          <a:bodyPr>
            <a:normAutofit/>
          </a:bodyPr>
          <a:lstStyle/>
          <a:p>
            <a:pPr marL="0" indent="0">
              <a:buNone/>
            </a:pPr>
            <a:r>
              <a:rPr lang="en-US" dirty="0" smtClean="0">
                <a:solidFill>
                  <a:srgbClr val="132E60"/>
                </a:solidFill>
              </a:rPr>
              <a:t>The second thing you need are </a:t>
            </a:r>
            <a:r>
              <a:rPr lang="en-US" b="1" i="1" u="sng" dirty="0" smtClean="0">
                <a:solidFill>
                  <a:srgbClr val="132E60"/>
                </a:solidFill>
              </a:rPr>
              <a:t>the set tasks from each subject for that day</a:t>
            </a:r>
            <a:r>
              <a:rPr lang="en-US" dirty="0" smtClean="0">
                <a:solidFill>
                  <a:srgbClr val="132E60"/>
                </a:solidFill>
              </a:rPr>
              <a:t>. These can be found here:</a:t>
            </a:r>
          </a:p>
          <a:p>
            <a:pPr marL="0" indent="0">
              <a:buNone/>
            </a:pPr>
            <a:endParaRPr lang="en-US" b="1" i="1" u="sng" dirty="0">
              <a:solidFill>
                <a:srgbClr val="132E6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438848702"/>
              </p:ext>
            </p:extLst>
          </p:nvPr>
        </p:nvGraphicFramePr>
        <p:xfrm>
          <a:off x="457200" y="3558309"/>
          <a:ext cx="7924800" cy="2377440"/>
        </p:xfrm>
        <a:graphic>
          <a:graphicData uri="http://schemas.openxmlformats.org/drawingml/2006/table">
            <a:tbl>
              <a:tblPr firstCol="1" bandRow="1">
                <a:tableStyleId>{5C22544A-7EE6-4342-B048-85BDC9FD1C3A}</a:tableStyleId>
              </a:tblPr>
              <a:tblGrid>
                <a:gridCol w="1537855">
                  <a:extLst>
                    <a:ext uri="{9D8B030D-6E8A-4147-A177-3AD203B41FA5}">
                      <a16:colId xmlns:a16="http://schemas.microsoft.com/office/drawing/2014/main" val="2797831868"/>
                    </a:ext>
                  </a:extLst>
                </a:gridCol>
                <a:gridCol w="6386945">
                  <a:extLst>
                    <a:ext uri="{9D8B030D-6E8A-4147-A177-3AD203B41FA5}">
                      <a16:colId xmlns:a16="http://schemas.microsoft.com/office/drawing/2014/main" val="955078411"/>
                    </a:ext>
                  </a:extLst>
                </a:gridCol>
              </a:tblGrid>
              <a:tr h="370840">
                <a:tc>
                  <a:txBody>
                    <a:bodyPr/>
                    <a:lstStyle/>
                    <a:p>
                      <a:r>
                        <a:rPr lang="en-GB" dirty="0" smtClean="0"/>
                        <a:t>Sharepoint</a:t>
                      </a:r>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32E60"/>
                    </a:solidFill>
                  </a:tcPr>
                </a:tc>
                <a:tc>
                  <a:txBody>
                    <a:bodyPr/>
                    <a:lstStyle/>
                    <a:p>
                      <a:r>
                        <a:rPr lang="en-GB" dirty="0" smtClean="0"/>
                        <a:t>Log into Sharepoint through</a:t>
                      </a:r>
                      <a:r>
                        <a:rPr lang="en-GB" baseline="0" dirty="0" smtClean="0"/>
                        <a:t> the school website and click on SUBJECTS (the picture of the bookshelves). Click on a subject, then Documents, then on the first folder titled </a:t>
                      </a:r>
                      <a:r>
                        <a:rPr lang="en-GB" b="1" u="sng" baseline="0" dirty="0" smtClean="0"/>
                        <a:t>1. Remote Learning 2020-21</a:t>
                      </a:r>
                      <a:r>
                        <a:rPr lang="en-GB" b="0" u="none" baseline="0" dirty="0" smtClean="0"/>
                        <a:t>. Choose your teacher’s name, then your year group.</a:t>
                      </a:r>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999285062"/>
                  </a:ext>
                </a:extLst>
              </a:tr>
              <a:tr h="370840">
                <a:tc>
                  <a:txBody>
                    <a:bodyPr/>
                    <a:lstStyle/>
                    <a:p>
                      <a:r>
                        <a:rPr lang="en-GB" dirty="0" smtClean="0"/>
                        <a:t>Your School Email Account</a:t>
                      </a:r>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32E60"/>
                    </a:solidFill>
                  </a:tcPr>
                </a:tc>
                <a:tc>
                  <a:txBody>
                    <a:bodyPr/>
                    <a:lstStyle/>
                    <a:p>
                      <a:r>
                        <a:rPr lang="en-GB" dirty="0" smtClean="0"/>
                        <a:t>Log</a:t>
                      </a:r>
                      <a:r>
                        <a:rPr lang="en-GB" baseline="0" dirty="0" smtClean="0"/>
                        <a:t> into Sharepoint through the school website and click on WEB MAIL (the picture of the envelopes). You should be checking your emails at least once per day as teachers will send personalised tasks, messages and feedback directly to your email.</a:t>
                      </a:r>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29025728"/>
                  </a:ext>
                </a:extLst>
              </a:tr>
            </a:tbl>
          </a:graphicData>
        </a:graphic>
      </p:graphicFrame>
    </p:spTree>
    <p:extLst>
      <p:ext uri="{BB962C8B-B14F-4D97-AF65-F5344CB8AC3E}">
        <p14:creationId xmlns:p14="http://schemas.microsoft.com/office/powerpoint/2010/main" val="203443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Strategies</a:t>
            </a:r>
            <a:br>
              <a:rPr lang="en-US" b="1" u="sng" dirty="0" smtClean="0">
                <a:solidFill>
                  <a:srgbClr val="132E60"/>
                </a:solidFill>
              </a:rPr>
            </a:br>
            <a:r>
              <a:rPr lang="en-US" b="1" u="sng" dirty="0" err="1" smtClean="0">
                <a:solidFill>
                  <a:srgbClr val="132E60"/>
                </a:solidFill>
              </a:rPr>
              <a:t>Organise</a:t>
            </a:r>
            <a:r>
              <a:rPr lang="en-US" b="1" u="sng" dirty="0" smtClean="0">
                <a:solidFill>
                  <a:srgbClr val="132E60"/>
                </a:solidFill>
              </a:rPr>
              <a:t> yourself</a:t>
            </a:r>
            <a:endParaRPr lang="en-GB" b="1" u="sng" dirty="0">
              <a:solidFill>
                <a:srgbClr val="132E60"/>
              </a:solidFill>
            </a:endParaRPr>
          </a:p>
        </p:txBody>
      </p:sp>
      <p:sp>
        <p:nvSpPr>
          <p:cNvPr id="3" name="Content Placeholder 2"/>
          <p:cNvSpPr>
            <a:spLocks noGrp="1"/>
          </p:cNvSpPr>
          <p:nvPr>
            <p:ph idx="1"/>
          </p:nvPr>
        </p:nvSpPr>
        <p:spPr/>
        <p:txBody>
          <a:bodyPr>
            <a:normAutofit/>
          </a:bodyPr>
          <a:lstStyle/>
          <a:p>
            <a:pPr marL="0" indent="0">
              <a:buNone/>
            </a:pPr>
            <a:r>
              <a:rPr lang="en-US" dirty="0" smtClean="0">
                <a:solidFill>
                  <a:srgbClr val="132E60"/>
                </a:solidFill>
              </a:rPr>
              <a:t>Once you have found the set activities, it is a good idea to write yourself </a:t>
            </a:r>
            <a:r>
              <a:rPr lang="en-US" b="1" i="1" u="sng" dirty="0" smtClean="0">
                <a:solidFill>
                  <a:srgbClr val="132E60"/>
                </a:solidFill>
              </a:rPr>
              <a:t>a list of the tasks </a:t>
            </a:r>
            <a:r>
              <a:rPr lang="en-US" dirty="0" smtClean="0">
                <a:solidFill>
                  <a:srgbClr val="132E60"/>
                </a:solidFill>
              </a:rPr>
              <a:t>you need to complete each day. Ticking them off when you’re done can give a real sense of achievement too!</a:t>
            </a:r>
          </a:p>
          <a:p>
            <a:pPr marL="0" indent="0">
              <a:buNone/>
            </a:pPr>
            <a:endParaRPr lang="en-US" dirty="0">
              <a:solidFill>
                <a:srgbClr val="132E60"/>
              </a:solidFill>
            </a:endParaRPr>
          </a:p>
          <a:p>
            <a:pPr marL="0" indent="0">
              <a:buNone/>
            </a:pPr>
            <a:r>
              <a:rPr lang="en-US" dirty="0" smtClean="0">
                <a:solidFill>
                  <a:srgbClr val="132E60"/>
                </a:solidFill>
              </a:rPr>
              <a:t>On the next slide, there is a suggested format for your list of tasks that you can copy or print.</a:t>
            </a:r>
          </a:p>
          <a:p>
            <a:pPr marL="0" indent="0">
              <a:buNone/>
            </a:pPr>
            <a:endParaRPr lang="en-US" b="1" i="1" u="sng" dirty="0">
              <a:solidFill>
                <a:srgbClr val="132E60"/>
              </a:solidFill>
            </a:endParaRPr>
          </a:p>
        </p:txBody>
      </p:sp>
    </p:spTree>
    <p:extLst>
      <p:ext uri="{BB962C8B-B14F-4D97-AF65-F5344CB8AC3E}">
        <p14:creationId xmlns:p14="http://schemas.microsoft.com/office/powerpoint/2010/main" val="294936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637"/>
            <a:ext cx="9144000" cy="173515"/>
          </a:xfrm>
          <a:prstGeom prst="rect">
            <a:avLst/>
          </a:prstGeom>
        </p:spPr>
      </p:pic>
      <p:graphicFrame>
        <p:nvGraphicFramePr>
          <p:cNvPr id="11" name="Table 10"/>
          <p:cNvGraphicFramePr>
            <a:graphicFrameLocks noGrp="1"/>
          </p:cNvGraphicFramePr>
          <p:nvPr>
            <p:extLst>
              <p:ext uri="{D42A27DB-BD31-4B8C-83A1-F6EECF244321}">
                <p14:modId xmlns:p14="http://schemas.microsoft.com/office/powerpoint/2010/main" val="3342379156"/>
              </p:ext>
            </p:extLst>
          </p:nvPr>
        </p:nvGraphicFramePr>
        <p:xfrm>
          <a:off x="0" y="-20946"/>
          <a:ext cx="9144000" cy="6878949"/>
        </p:xfrm>
        <a:graphic>
          <a:graphicData uri="http://schemas.openxmlformats.org/drawingml/2006/table">
            <a:tbl>
              <a:tblPr firstRow="1" bandRow="1">
                <a:tableStyleId>{5C22544A-7EE6-4342-B048-85BDC9FD1C3A}</a:tableStyleId>
              </a:tblPr>
              <a:tblGrid>
                <a:gridCol w="8516203">
                  <a:extLst>
                    <a:ext uri="{9D8B030D-6E8A-4147-A177-3AD203B41FA5}">
                      <a16:colId xmlns:a16="http://schemas.microsoft.com/office/drawing/2014/main" val="1229866878"/>
                    </a:ext>
                  </a:extLst>
                </a:gridCol>
                <a:gridCol w="627797">
                  <a:extLst>
                    <a:ext uri="{9D8B030D-6E8A-4147-A177-3AD203B41FA5}">
                      <a16:colId xmlns:a16="http://schemas.microsoft.com/office/drawing/2014/main" val="2135535317"/>
                    </a:ext>
                  </a:extLst>
                </a:gridCol>
              </a:tblGrid>
              <a:tr h="327569">
                <a:tc>
                  <a:txBody>
                    <a:bodyPr/>
                    <a:lstStyle/>
                    <a:p>
                      <a:pPr algn="ctr"/>
                      <a:r>
                        <a:rPr lang="en-GB" sz="1400" u="sng" dirty="0" smtClean="0"/>
                        <a:t>What do I need to get done today?</a:t>
                      </a:r>
                      <a:endParaRPr lang="en-GB" sz="1400" u="sng" dirty="0"/>
                    </a:p>
                  </a:txBody>
                  <a:tcPr>
                    <a:solidFill>
                      <a:srgbClr val="132E60"/>
                    </a:solidFill>
                  </a:tcPr>
                </a:tc>
                <a:tc>
                  <a:txBody>
                    <a:bodyPr/>
                    <a:lstStyle/>
                    <a:p>
                      <a:pPr algn="ctr"/>
                      <a:r>
                        <a:rPr lang="en-GB" sz="1400" u="sng" dirty="0" smtClean="0"/>
                        <a:t>Done</a:t>
                      </a:r>
                      <a:endParaRPr lang="en-GB" sz="1400" u="sng" dirty="0"/>
                    </a:p>
                  </a:txBody>
                  <a:tcPr>
                    <a:solidFill>
                      <a:srgbClr val="132E60"/>
                    </a:solidFill>
                  </a:tcPr>
                </a:tc>
                <a:extLst>
                  <a:ext uri="{0D108BD9-81ED-4DB2-BD59-A6C34878D82A}">
                    <a16:rowId xmlns:a16="http://schemas.microsoft.com/office/drawing/2014/main" val="300115376"/>
                  </a:ext>
                </a:extLst>
              </a:tr>
              <a:tr h="327569">
                <a:tc>
                  <a:txBody>
                    <a:bodyPr/>
                    <a:lstStyle/>
                    <a:p>
                      <a:r>
                        <a:rPr lang="en-GB" sz="1400" b="1" u="sng" dirty="0" smtClean="0"/>
                        <a:t>Subject 1 = </a:t>
                      </a:r>
                      <a:endParaRPr lang="en-GB" sz="1400" b="1" u="sng" dirty="0"/>
                    </a:p>
                  </a:txBody>
                  <a:tcPr/>
                </a:tc>
                <a:tc>
                  <a:txBody>
                    <a:bodyPr/>
                    <a:lstStyle/>
                    <a:p>
                      <a:endParaRPr lang="en-GB" sz="1400" b="1" u="sng" dirty="0"/>
                    </a:p>
                  </a:txBody>
                  <a:tcPr/>
                </a:tc>
                <a:extLst>
                  <a:ext uri="{0D108BD9-81ED-4DB2-BD59-A6C34878D82A}">
                    <a16:rowId xmlns:a16="http://schemas.microsoft.com/office/drawing/2014/main" val="4084874096"/>
                  </a:ext>
                </a:extLst>
              </a:tr>
              <a:tr h="327569">
                <a:tc>
                  <a:txBody>
                    <a:bodyPr/>
                    <a:lstStyle/>
                    <a:p>
                      <a:r>
                        <a:rPr lang="en-GB" sz="1400" dirty="0" smtClean="0"/>
                        <a:t>Task 1</a:t>
                      </a:r>
                      <a:endParaRPr lang="en-GB" sz="1400" dirty="0"/>
                    </a:p>
                  </a:txBody>
                  <a:tcPr/>
                </a:tc>
                <a:tc>
                  <a:txBody>
                    <a:bodyPr/>
                    <a:lstStyle/>
                    <a:p>
                      <a:endParaRPr lang="en-GB" sz="1400" dirty="0"/>
                    </a:p>
                  </a:txBody>
                  <a:tcPr/>
                </a:tc>
                <a:extLst>
                  <a:ext uri="{0D108BD9-81ED-4DB2-BD59-A6C34878D82A}">
                    <a16:rowId xmlns:a16="http://schemas.microsoft.com/office/drawing/2014/main" val="1516964768"/>
                  </a:ext>
                </a:extLst>
              </a:tr>
              <a:tr h="327569">
                <a:tc>
                  <a:txBody>
                    <a:bodyPr/>
                    <a:lstStyle/>
                    <a:p>
                      <a:r>
                        <a:rPr lang="en-GB" sz="1400" dirty="0" smtClean="0"/>
                        <a:t>Task 2</a:t>
                      </a:r>
                      <a:endParaRPr lang="en-GB" sz="1400" dirty="0"/>
                    </a:p>
                  </a:txBody>
                  <a:tcPr/>
                </a:tc>
                <a:tc>
                  <a:txBody>
                    <a:bodyPr/>
                    <a:lstStyle/>
                    <a:p>
                      <a:endParaRPr lang="en-GB" sz="1400" dirty="0"/>
                    </a:p>
                  </a:txBody>
                  <a:tcPr/>
                </a:tc>
                <a:extLst>
                  <a:ext uri="{0D108BD9-81ED-4DB2-BD59-A6C34878D82A}">
                    <a16:rowId xmlns:a16="http://schemas.microsoft.com/office/drawing/2014/main" val="700599782"/>
                  </a:ext>
                </a:extLst>
              </a:tr>
              <a:tr h="327569">
                <a:tc>
                  <a:txBody>
                    <a:bodyPr/>
                    <a:lstStyle/>
                    <a:p>
                      <a:r>
                        <a:rPr lang="en-GB" sz="1400" dirty="0" smtClean="0"/>
                        <a:t>Task 3</a:t>
                      </a:r>
                      <a:endParaRPr lang="en-GB" sz="1400" dirty="0"/>
                    </a:p>
                  </a:txBody>
                  <a:tcPr/>
                </a:tc>
                <a:tc>
                  <a:txBody>
                    <a:bodyPr/>
                    <a:lstStyle/>
                    <a:p>
                      <a:endParaRPr lang="en-GB" sz="1400" dirty="0"/>
                    </a:p>
                  </a:txBody>
                  <a:tcPr/>
                </a:tc>
                <a:extLst>
                  <a:ext uri="{0D108BD9-81ED-4DB2-BD59-A6C34878D82A}">
                    <a16:rowId xmlns:a16="http://schemas.microsoft.com/office/drawing/2014/main" val="769926825"/>
                  </a:ext>
                </a:extLst>
              </a:tr>
              <a:tr h="327569">
                <a:tc>
                  <a:txBody>
                    <a:bodyPr/>
                    <a:lstStyle/>
                    <a:p>
                      <a:r>
                        <a:rPr lang="en-GB" sz="1400" b="1" u="sng" dirty="0" smtClean="0"/>
                        <a:t>Subject</a:t>
                      </a:r>
                      <a:r>
                        <a:rPr lang="en-GB" sz="1400" b="1" u="sng" baseline="0" dirty="0" smtClean="0"/>
                        <a:t> 2 = </a:t>
                      </a:r>
                      <a:endParaRPr lang="en-GB" sz="1400" b="1" u="sng" dirty="0"/>
                    </a:p>
                  </a:txBody>
                  <a:tcPr/>
                </a:tc>
                <a:tc>
                  <a:txBody>
                    <a:bodyPr/>
                    <a:lstStyle/>
                    <a:p>
                      <a:endParaRPr lang="en-GB" sz="1400" b="1" u="sng" dirty="0"/>
                    </a:p>
                  </a:txBody>
                  <a:tcPr/>
                </a:tc>
                <a:extLst>
                  <a:ext uri="{0D108BD9-81ED-4DB2-BD59-A6C34878D82A}">
                    <a16:rowId xmlns:a16="http://schemas.microsoft.com/office/drawing/2014/main" val="2429370343"/>
                  </a:ext>
                </a:extLst>
              </a:tr>
              <a:tr h="327569">
                <a:tc>
                  <a:txBody>
                    <a:bodyPr/>
                    <a:lstStyle/>
                    <a:p>
                      <a:r>
                        <a:rPr lang="en-GB" sz="1400" dirty="0" smtClean="0"/>
                        <a:t>Task 1</a:t>
                      </a:r>
                      <a:endParaRPr lang="en-GB" sz="1400" dirty="0"/>
                    </a:p>
                  </a:txBody>
                  <a:tcPr/>
                </a:tc>
                <a:tc>
                  <a:txBody>
                    <a:bodyPr/>
                    <a:lstStyle/>
                    <a:p>
                      <a:endParaRPr lang="en-GB" sz="1400" dirty="0"/>
                    </a:p>
                  </a:txBody>
                  <a:tcPr/>
                </a:tc>
                <a:extLst>
                  <a:ext uri="{0D108BD9-81ED-4DB2-BD59-A6C34878D82A}">
                    <a16:rowId xmlns:a16="http://schemas.microsoft.com/office/drawing/2014/main" val="2282991180"/>
                  </a:ext>
                </a:extLst>
              </a:tr>
              <a:tr h="327569">
                <a:tc>
                  <a:txBody>
                    <a:bodyPr/>
                    <a:lstStyle/>
                    <a:p>
                      <a:r>
                        <a:rPr lang="en-GB" sz="1400" dirty="0" smtClean="0"/>
                        <a:t>Task 2</a:t>
                      </a:r>
                      <a:endParaRPr lang="en-GB" sz="1400" dirty="0"/>
                    </a:p>
                  </a:txBody>
                  <a:tcPr/>
                </a:tc>
                <a:tc>
                  <a:txBody>
                    <a:bodyPr/>
                    <a:lstStyle/>
                    <a:p>
                      <a:endParaRPr lang="en-GB" sz="1400" dirty="0"/>
                    </a:p>
                  </a:txBody>
                  <a:tcPr/>
                </a:tc>
                <a:extLst>
                  <a:ext uri="{0D108BD9-81ED-4DB2-BD59-A6C34878D82A}">
                    <a16:rowId xmlns:a16="http://schemas.microsoft.com/office/drawing/2014/main" val="3709950761"/>
                  </a:ext>
                </a:extLst>
              </a:tr>
              <a:tr h="327569">
                <a:tc>
                  <a:txBody>
                    <a:bodyPr/>
                    <a:lstStyle/>
                    <a:p>
                      <a:r>
                        <a:rPr lang="en-GB" sz="1400" dirty="0" smtClean="0"/>
                        <a:t>Task 3</a:t>
                      </a:r>
                      <a:endParaRPr lang="en-GB" sz="1400" dirty="0"/>
                    </a:p>
                  </a:txBody>
                  <a:tcPr/>
                </a:tc>
                <a:tc>
                  <a:txBody>
                    <a:bodyPr/>
                    <a:lstStyle/>
                    <a:p>
                      <a:endParaRPr lang="en-GB" sz="1400" dirty="0"/>
                    </a:p>
                  </a:txBody>
                  <a:tcPr/>
                </a:tc>
                <a:extLst>
                  <a:ext uri="{0D108BD9-81ED-4DB2-BD59-A6C34878D82A}">
                    <a16:rowId xmlns:a16="http://schemas.microsoft.com/office/drawing/2014/main" val="3212838499"/>
                  </a:ext>
                </a:extLst>
              </a:tr>
              <a:tr h="327569">
                <a:tc>
                  <a:txBody>
                    <a:bodyPr/>
                    <a:lstStyle/>
                    <a:p>
                      <a:r>
                        <a:rPr lang="en-GB" sz="1400" b="1" u="sng" dirty="0" smtClean="0"/>
                        <a:t>Subject</a:t>
                      </a:r>
                      <a:r>
                        <a:rPr lang="en-GB" sz="1400" b="1" u="sng" baseline="0" dirty="0" smtClean="0"/>
                        <a:t> 3 = </a:t>
                      </a:r>
                      <a:endParaRPr lang="en-GB" sz="1400" b="1" u="sng" dirty="0"/>
                    </a:p>
                  </a:txBody>
                  <a:tcPr/>
                </a:tc>
                <a:tc>
                  <a:txBody>
                    <a:bodyPr/>
                    <a:lstStyle/>
                    <a:p>
                      <a:endParaRPr lang="en-GB" sz="1400" b="1" u="sng" dirty="0"/>
                    </a:p>
                  </a:txBody>
                  <a:tcPr/>
                </a:tc>
                <a:extLst>
                  <a:ext uri="{0D108BD9-81ED-4DB2-BD59-A6C34878D82A}">
                    <a16:rowId xmlns:a16="http://schemas.microsoft.com/office/drawing/2014/main" val="3194151803"/>
                  </a:ext>
                </a:extLst>
              </a:tr>
              <a:tr h="327569">
                <a:tc>
                  <a:txBody>
                    <a:bodyPr/>
                    <a:lstStyle/>
                    <a:p>
                      <a:r>
                        <a:rPr lang="en-GB" sz="1400" dirty="0" smtClean="0"/>
                        <a:t>Task 1</a:t>
                      </a:r>
                      <a:endParaRPr lang="en-GB" sz="1400" dirty="0"/>
                    </a:p>
                  </a:txBody>
                  <a:tcPr/>
                </a:tc>
                <a:tc>
                  <a:txBody>
                    <a:bodyPr/>
                    <a:lstStyle/>
                    <a:p>
                      <a:endParaRPr lang="en-GB" sz="1400" dirty="0"/>
                    </a:p>
                  </a:txBody>
                  <a:tcPr/>
                </a:tc>
                <a:extLst>
                  <a:ext uri="{0D108BD9-81ED-4DB2-BD59-A6C34878D82A}">
                    <a16:rowId xmlns:a16="http://schemas.microsoft.com/office/drawing/2014/main" val="1337725604"/>
                  </a:ext>
                </a:extLst>
              </a:tr>
              <a:tr h="327569">
                <a:tc>
                  <a:txBody>
                    <a:bodyPr/>
                    <a:lstStyle/>
                    <a:p>
                      <a:r>
                        <a:rPr lang="en-GB" sz="1400" dirty="0" smtClean="0"/>
                        <a:t>Task 2</a:t>
                      </a:r>
                      <a:endParaRPr lang="en-GB" sz="1400" dirty="0"/>
                    </a:p>
                  </a:txBody>
                  <a:tcPr/>
                </a:tc>
                <a:tc>
                  <a:txBody>
                    <a:bodyPr/>
                    <a:lstStyle/>
                    <a:p>
                      <a:endParaRPr lang="en-GB" sz="1400" dirty="0"/>
                    </a:p>
                  </a:txBody>
                  <a:tcPr/>
                </a:tc>
                <a:extLst>
                  <a:ext uri="{0D108BD9-81ED-4DB2-BD59-A6C34878D82A}">
                    <a16:rowId xmlns:a16="http://schemas.microsoft.com/office/drawing/2014/main" val="3761770313"/>
                  </a:ext>
                </a:extLst>
              </a:tr>
              <a:tr h="327569">
                <a:tc>
                  <a:txBody>
                    <a:bodyPr/>
                    <a:lstStyle/>
                    <a:p>
                      <a:r>
                        <a:rPr lang="en-GB" sz="1400" dirty="0" smtClean="0"/>
                        <a:t>Task 3</a:t>
                      </a:r>
                      <a:endParaRPr lang="en-GB" sz="1400" dirty="0"/>
                    </a:p>
                  </a:txBody>
                  <a:tcPr/>
                </a:tc>
                <a:tc>
                  <a:txBody>
                    <a:bodyPr/>
                    <a:lstStyle/>
                    <a:p>
                      <a:endParaRPr lang="en-GB" sz="1400" dirty="0"/>
                    </a:p>
                  </a:txBody>
                  <a:tcPr/>
                </a:tc>
                <a:extLst>
                  <a:ext uri="{0D108BD9-81ED-4DB2-BD59-A6C34878D82A}">
                    <a16:rowId xmlns:a16="http://schemas.microsoft.com/office/drawing/2014/main" val="1687804863"/>
                  </a:ext>
                </a:extLst>
              </a:tr>
              <a:tr h="327569">
                <a:tc>
                  <a:txBody>
                    <a:bodyPr/>
                    <a:lstStyle/>
                    <a:p>
                      <a:r>
                        <a:rPr lang="en-GB" sz="1400" b="1" u="sng" dirty="0" smtClean="0"/>
                        <a:t>Subject</a:t>
                      </a:r>
                      <a:r>
                        <a:rPr lang="en-GB" sz="1400" b="1" u="sng" baseline="0" dirty="0" smtClean="0"/>
                        <a:t> 4 = </a:t>
                      </a:r>
                      <a:endParaRPr lang="en-GB" sz="1400" b="1" u="sng" dirty="0"/>
                    </a:p>
                  </a:txBody>
                  <a:tcPr/>
                </a:tc>
                <a:tc>
                  <a:txBody>
                    <a:bodyPr/>
                    <a:lstStyle/>
                    <a:p>
                      <a:endParaRPr lang="en-GB" sz="1400" b="1" u="sng" dirty="0"/>
                    </a:p>
                  </a:txBody>
                  <a:tcPr/>
                </a:tc>
                <a:extLst>
                  <a:ext uri="{0D108BD9-81ED-4DB2-BD59-A6C34878D82A}">
                    <a16:rowId xmlns:a16="http://schemas.microsoft.com/office/drawing/2014/main" val="693094217"/>
                  </a:ext>
                </a:extLst>
              </a:tr>
              <a:tr h="327569">
                <a:tc>
                  <a:txBody>
                    <a:bodyPr/>
                    <a:lstStyle/>
                    <a:p>
                      <a:r>
                        <a:rPr lang="en-GB" sz="1400" dirty="0" smtClean="0"/>
                        <a:t>Task 1</a:t>
                      </a:r>
                      <a:endParaRPr lang="en-GB" sz="1400" dirty="0"/>
                    </a:p>
                  </a:txBody>
                  <a:tcPr/>
                </a:tc>
                <a:tc>
                  <a:txBody>
                    <a:bodyPr/>
                    <a:lstStyle/>
                    <a:p>
                      <a:endParaRPr lang="en-GB" sz="1400" dirty="0"/>
                    </a:p>
                  </a:txBody>
                  <a:tcPr/>
                </a:tc>
                <a:extLst>
                  <a:ext uri="{0D108BD9-81ED-4DB2-BD59-A6C34878D82A}">
                    <a16:rowId xmlns:a16="http://schemas.microsoft.com/office/drawing/2014/main" val="1524372034"/>
                  </a:ext>
                </a:extLst>
              </a:tr>
              <a:tr h="327569">
                <a:tc>
                  <a:txBody>
                    <a:bodyPr/>
                    <a:lstStyle/>
                    <a:p>
                      <a:r>
                        <a:rPr lang="en-GB" sz="1400" dirty="0" smtClean="0"/>
                        <a:t>Task 2</a:t>
                      </a:r>
                      <a:endParaRPr lang="en-GB" sz="1400" dirty="0"/>
                    </a:p>
                  </a:txBody>
                  <a:tcPr/>
                </a:tc>
                <a:tc>
                  <a:txBody>
                    <a:bodyPr/>
                    <a:lstStyle/>
                    <a:p>
                      <a:endParaRPr lang="en-GB" sz="1400" dirty="0"/>
                    </a:p>
                  </a:txBody>
                  <a:tcPr/>
                </a:tc>
                <a:extLst>
                  <a:ext uri="{0D108BD9-81ED-4DB2-BD59-A6C34878D82A}">
                    <a16:rowId xmlns:a16="http://schemas.microsoft.com/office/drawing/2014/main" val="3978064988"/>
                  </a:ext>
                </a:extLst>
              </a:tr>
              <a:tr h="327569">
                <a:tc>
                  <a:txBody>
                    <a:bodyPr/>
                    <a:lstStyle/>
                    <a:p>
                      <a:r>
                        <a:rPr lang="en-GB" sz="1400" dirty="0" smtClean="0"/>
                        <a:t>Task 3</a:t>
                      </a:r>
                      <a:endParaRPr lang="en-GB" sz="1400" dirty="0"/>
                    </a:p>
                  </a:txBody>
                  <a:tcPr/>
                </a:tc>
                <a:tc>
                  <a:txBody>
                    <a:bodyPr/>
                    <a:lstStyle/>
                    <a:p>
                      <a:endParaRPr lang="en-GB" sz="1400" dirty="0"/>
                    </a:p>
                  </a:txBody>
                  <a:tcPr/>
                </a:tc>
                <a:extLst>
                  <a:ext uri="{0D108BD9-81ED-4DB2-BD59-A6C34878D82A}">
                    <a16:rowId xmlns:a16="http://schemas.microsoft.com/office/drawing/2014/main" val="3785233098"/>
                  </a:ext>
                </a:extLst>
              </a:tr>
              <a:tr h="327569">
                <a:tc>
                  <a:txBody>
                    <a:bodyPr/>
                    <a:lstStyle/>
                    <a:p>
                      <a:r>
                        <a:rPr lang="en-GB" sz="1400" b="1" u="sng" dirty="0" smtClean="0"/>
                        <a:t>Subject</a:t>
                      </a:r>
                      <a:r>
                        <a:rPr lang="en-GB" sz="1400" b="1" u="sng" baseline="0" dirty="0" smtClean="0"/>
                        <a:t> 5 = </a:t>
                      </a:r>
                      <a:endParaRPr lang="en-GB" sz="1400" b="1" u="sng" dirty="0"/>
                    </a:p>
                  </a:txBody>
                  <a:tcPr/>
                </a:tc>
                <a:tc>
                  <a:txBody>
                    <a:bodyPr/>
                    <a:lstStyle/>
                    <a:p>
                      <a:endParaRPr lang="en-GB" sz="1400" b="1" u="sng" dirty="0"/>
                    </a:p>
                  </a:txBody>
                  <a:tcPr/>
                </a:tc>
                <a:extLst>
                  <a:ext uri="{0D108BD9-81ED-4DB2-BD59-A6C34878D82A}">
                    <a16:rowId xmlns:a16="http://schemas.microsoft.com/office/drawing/2014/main" val="3603423988"/>
                  </a:ext>
                </a:extLst>
              </a:tr>
              <a:tr h="327569">
                <a:tc>
                  <a:txBody>
                    <a:bodyPr/>
                    <a:lstStyle/>
                    <a:p>
                      <a:r>
                        <a:rPr lang="en-GB" sz="1400" dirty="0" smtClean="0"/>
                        <a:t>Task 1</a:t>
                      </a:r>
                      <a:endParaRPr lang="en-GB" sz="1400" dirty="0"/>
                    </a:p>
                  </a:txBody>
                  <a:tcPr/>
                </a:tc>
                <a:tc>
                  <a:txBody>
                    <a:bodyPr/>
                    <a:lstStyle/>
                    <a:p>
                      <a:endParaRPr lang="en-GB" sz="1400" dirty="0"/>
                    </a:p>
                  </a:txBody>
                  <a:tcPr/>
                </a:tc>
                <a:extLst>
                  <a:ext uri="{0D108BD9-81ED-4DB2-BD59-A6C34878D82A}">
                    <a16:rowId xmlns:a16="http://schemas.microsoft.com/office/drawing/2014/main" val="1035789782"/>
                  </a:ext>
                </a:extLst>
              </a:tr>
              <a:tr h="327569">
                <a:tc>
                  <a:txBody>
                    <a:bodyPr/>
                    <a:lstStyle/>
                    <a:p>
                      <a:r>
                        <a:rPr lang="en-GB" sz="1400" dirty="0" smtClean="0"/>
                        <a:t>Task 2</a:t>
                      </a:r>
                      <a:endParaRPr lang="en-GB" sz="1400" dirty="0"/>
                    </a:p>
                  </a:txBody>
                  <a:tcPr/>
                </a:tc>
                <a:tc>
                  <a:txBody>
                    <a:bodyPr/>
                    <a:lstStyle/>
                    <a:p>
                      <a:endParaRPr lang="en-GB" sz="1400" dirty="0"/>
                    </a:p>
                  </a:txBody>
                  <a:tcPr/>
                </a:tc>
                <a:extLst>
                  <a:ext uri="{0D108BD9-81ED-4DB2-BD59-A6C34878D82A}">
                    <a16:rowId xmlns:a16="http://schemas.microsoft.com/office/drawing/2014/main" val="357125290"/>
                  </a:ext>
                </a:extLst>
              </a:tr>
              <a:tr h="327569">
                <a:tc>
                  <a:txBody>
                    <a:bodyPr/>
                    <a:lstStyle/>
                    <a:p>
                      <a:r>
                        <a:rPr lang="en-GB" sz="1400" dirty="0" smtClean="0"/>
                        <a:t>Task 3</a:t>
                      </a:r>
                      <a:endParaRPr lang="en-GB" sz="1400" dirty="0"/>
                    </a:p>
                  </a:txBody>
                  <a:tcPr/>
                </a:tc>
                <a:tc>
                  <a:txBody>
                    <a:bodyPr/>
                    <a:lstStyle/>
                    <a:p>
                      <a:endParaRPr lang="en-GB" sz="1400" dirty="0"/>
                    </a:p>
                  </a:txBody>
                  <a:tcPr/>
                </a:tc>
                <a:extLst>
                  <a:ext uri="{0D108BD9-81ED-4DB2-BD59-A6C34878D82A}">
                    <a16:rowId xmlns:a16="http://schemas.microsoft.com/office/drawing/2014/main" val="1595705570"/>
                  </a:ext>
                </a:extLst>
              </a:tr>
            </a:tbl>
          </a:graphicData>
        </a:graphic>
      </p:graphicFrame>
    </p:spTree>
    <p:extLst>
      <p:ext uri="{BB962C8B-B14F-4D97-AF65-F5344CB8AC3E}">
        <p14:creationId xmlns:p14="http://schemas.microsoft.com/office/powerpoint/2010/main" val="24504477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Strategies</a:t>
            </a:r>
            <a:br>
              <a:rPr lang="en-US" b="1" u="sng" dirty="0" smtClean="0">
                <a:solidFill>
                  <a:srgbClr val="132E60"/>
                </a:solidFill>
              </a:rPr>
            </a:br>
            <a:r>
              <a:rPr lang="en-US" b="1" u="sng" dirty="0" err="1" smtClean="0">
                <a:solidFill>
                  <a:srgbClr val="132E60"/>
                </a:solidFill>
              </a:rPr>
              <a:t>Organise</a:t>
            </a:r>
            <a:r>
              <a:rPr lang="en-US" b="1" u="sng" dirty="0" smtClean="0">
                <a:solidFill>
                  <a:srgbClr val="132E60"/>
                </a:solidFill>
              </a:rPr>
              <a:t> your work space</a:t>
            </a:r>
            <a:endParaRPr lang="en-GB" b="1" u="sng" dirty="0">
              <a:solidFill>
                <a:srgbClr val="132E60"/>
              </a:solidFill>
            </a:endParaRPr>
          </a:p>
        </p:txBody>
      </p:sp>
      <p:sp>
        <p:nvSpPr>
          <p:cNvPr id="3" name="Content Placeholder 2"/>
          <p:cNvSpPr>
            <a:spLocks noGrp="1"/>
          </p:cNvSpPr>
          <p:nvPr>
            <p:ph idx="1"/>
          </p:nvPr>
        </p:nvSpPr>
        <p:spPr>
          <a:xfrm>
            <a:off x="457200" y="1600201"/>
            <a:ext cx="8229600" cy="1806042"/>
          </a:xfrm>
          <a:ln>
            <a:noFill/>
          </a:ln>
        </p:spPr>
        <p:txBody>
          <a:bodyPr>
            <a:normAutofit fontScale="77500" lnSpcReduction="20000"/>
          </a:bodyPr>
          <a:lstStyle/>
          <a:p>
            <a:pPr marL="0" indent="0">
              <a:buNone/>
            </a:pPr>
            <a:r>
              <a:rPr lang="en-GB" dirty="0" smtClean="0">
                <a:solidFill>
                  <a:srgbClr val="132E60"/>
                </a:solidFill>
              </a:rPr>
              <a:t>If possible, have </a:t>
            </a:r>
            <a:r>
              <a:rPr lang="en-GB" dirty="0">
                <a:solidFill>
                  <a:srgbClr val="132E60"/>
                </a:solidFill>
              </a:rPr>
              <a:t>a work area that is relatively quiet and relatively free from distractions</a:t>
            </a:r>
            <a:r>
              <a:rPr lang="en-GB" dirty="0" smtClean="0">
                <a:solidFill>
                  <a:srgbClr val="132E60"/>
                </a:solidFill>
              </a:rPr>
              <a:t>. </a:t>
            </a:r>
          </a:p>
          <a:p>
            <a:pPr marL="0" indent="0">
              <a:buNone/>
            </a:pPr>
            <a:endParaRPr lang="en-US" dirty="0">
              <a:solidFill>
                <a:srgbClr val="132E60"/>
              </a:solidFill>
            </a:endParaRPr>
          </a:p>
          <a:p>
            <a:pPr marL="0" indent="0">
              <a:buNone/>
            </a:pPr>
            <a:r>
              <a:rPr lang="en-US" dirty="0" smtClean="0">
                <a:solidFill>
                  <a:srgbClr val="132E60"/>
                </a:solidFill>
              </a:rPr>
              <a:t>Before you start working, check you have all of the following essential equipment nearby:</a:t>
            </a:r>
          </a:p>
        </p:txBody>
      </p:sp>
      <p:graphicFrame>
        <p:nvGraphicFramePr>
          <p:cNvPr id="4" name="Table 3"/>
          <p:cNvGraphicFramePr>
            <a:graphicFrameLocks noGrp="1"/>
          </p:cNvGraphicFramePr>
          <p:nvPr>
            <p:extLst>
              <p:ext uri="{D42A27DB-BD31-4B8C-83A1-F6EECF244321}">
                <p14:modId xmlns:p14="http://schemas.microsoft.com/office/powerpoint/2010/main" val="2818678176"/>
              </p:ext>
            </p:extLst>
          </p:nvPr>
        </p:nvGraphicFramePr>
        <p:xfrm>
          <a:off x="457200" y="3376416"/>
          <a:ext cx="8229600" cy="1198838"/>
        </p:xfrm>
        <a:graphic>
          <a:graphicData uri="http://schemas.openxmlformats.org/drawingml/2006/table">
            <a:tbl>
              <a:tblPr firstRow="1" bandRow="1">
                <a:tableStyleId>{5C22544A-7EE6-4342-B048-85BDC9FD1C3A}</a:tableStyleId>
              </a:tblPr>
              <a:tblGrid>
                <a:gridCol w="3421626">
                  <a:extLst>
                    <a:ext uri="{9D8B030D-6E8A-4147-A177-3AD203B41FA5}">
                      <a16:colId xmlns:a16="http://schemas.microsoft.com/office/drawing/2014/main" val="1011158891"/>
                    </a:ext>
                  </a:extLst>
                </a:gridCol>
                <a:gridCol w="4807974">
                  <a:extLst>
                    <a:ext uri="{9D8B030D-6E8A-4147-A177-3AD203B41FA5}">
                      <a16:colId xmlns:a16="http://schemas.microsoft.com/office/drawing/2014/main" val="2154597238"/>
                    </a:ext>
                  </a:extLst>
                </a:gridCol>
              </a:tblGrid>
              <a:tr h="1198838">
                <a:tc>
                  <a:txBody>
                    <a:bodyPr/>
                    <a:lstStyle/>
                    <a:p>
                      <a:pPr marL="285750" indent="-285750">
                        <a:buFont typeface="Arial" panose="020B0604020202020204" pitchFamily="34" charset="0"/>
                        <a:buChar char="•"/>
                      </a:pPr>
                      <a:r>
                        <a:rPr lang="en-US" dirty="0" smtClean="0">
                          <a:solidFill>
                            <a:srgbClr val="132E60"/>
                          </a:solidFill>
                        </a:rPr>
                        <a:t>At least two pens</a:t>
                      </a:r>
                    </a:p>
                    <a:p>
                      <a:pPr marL="285750" indent="-285750">
                        <a:buFont typeface="Arial" panose="020B0604020202020204" pitchFamily="34" charset="0"/>
                        <a:buChar char="•"/>
                      </a:pPr>
                      <a:r>
                        <a:rPr lang="en-US" dirty="0" smtClean="0">
                          <a:solidFill>
                            <a:srgbClr val="132E60"/>
                          </a:solidFill>
                        </a:rPr>
                        <a:t>Pencil</a:t>
                      </a:r>
                    </a:p>
                    <a:p>
                      <a:pPr marL="285750" indent="-285750">
                        <a:buFont typeface="Arial" panose="020B0604020202020204" pitchFamily="34" charset="0"/>
                        <a:buChar char="•"/>
                      </a:pPr>
                      <a:r>
                        <a:rPr lang="en-US" dirty="0" smtClean="0">
                          <a:solidFill>
                            <a:srgbClr val="132E60"/>
                          </a:solidFill>
                        </a:rPr>
                        <a:t>Rubber</a:t>
                      </a:r>
                    </a:p>
                    <a:p>
                      <a:pPr marL="285750" indent="-285750">
                        <a:buFont typeface="Arial" panose="020B0604020202020204" pitchFamily="34" charset="0"/>
                        <a:buChar char="•"/>
                      </a:pPr>
                      <a:r>
                        <a:rPr lang="en-US" dirty="0" smtClean="0">
                          <a:solidFill>
                            <a:srgbClr val="132E60"/>
                          </a:solidFill>
                        </a:rPr>
                        <a:t>Ruler</a:t>
                      </a:r>
                    </a:p>
                  </a:txBody>
                  <a:tcPr>
                    <a:noFill/>
                  </a:tcPr>
                </a:tc>
                <a:tc>
                  <a:txBody>
                    <a:bodyPr/>
                    <a:lstStyle/>
                    <a:p>
                      <a:pPr marL="285750" indent="-285750">
                        <a:buFont typeface="Arial" panose="020B0604020202020204" pitchFamily="34" charset="0"/>
                        <a:buChar char="•"/>
                      </a:pPr>
                      <a:r>
                        <a:rPr lang="en-US" dirty="0" smtClean="0">
                          <a:solidFill>
                            <a:srgbClr val="132E60"/>
                          </a:solidFill>
                        </a:rPr>
                        <a:t>Pencil sharpener</a:t>
                      </a:r>
                    </a:p>
                    <a:p>
                      <a:pPr marL="285750" indent="-285750">
                        <a:buFont typeface="Arial" panose="020B0604020202020204" pitchFamily="34" charset="0"/>
                        <a:buChar char="•"/>
                      </a:pPr>
                      <a:r>
                        <a:rPr lang="en-US" dirty="0" smtClean="0">
                          <a:solidFill>
                            <a:srgbClr val="132E60"/>
                          </a:solidFill>
                        </a:rPr>
                        <a:t>Calculator</a:t>
                      </a:r>
                    </a:p>
                    <a:p>
                      <a:pPr marL="285750" indent="-285750">
                        <a:buFont typeface="Arial" panose="020B0604020202020204" pitchFamily="34" charset="0"/>
                        <a:buChar char="•"/>
                      </a:pPr>
                      <a:r>
                        <a:rPr lang="en-US" dirty="0" smtClean="0">
                          <a:solidFill>
                            <a:srgbClr val="132E60"/>
                          </a:solidFill>
                        </a:rPr>
                        <a:t>Enough paper or the correct exercise books</a:t>
                      </a:r>
                    </a:p>
                    <a:p>
                      <a:pPr marL="285750" indent="-285750">
                        <a:buFont typeface="Arial" panose="020B0604020202020204" pitchFamily="34" charset="0"/>
                        <a:buChar char="•"/>
                      </a:pPr>
                      <a:r>
                        <a:rPr lang="en-US" dirty="0" smtClean="0">
                          <a:solidFill>
                            <a:srgbClr val="132E60"/>
                          </a:solidFill>
                        </a:rPr>
                        <a:t>A drink</a:t>
                      </a:r>
                    </a:p>
                  </a:txBody>
                  <a:tcPr>
                    <a:noFill/>
                  </a:tcPr>
                </a:tc>
                <a:extLst>
                  <a:ext uri="{0D108BD9-81ED-4DB2-BD59-A6C34878D82A}">
                    <a16:rowId xmlns:a16="http://schemas.microsoft.com/office/drawing/2014/main" val="2342854168"/>
                  </a:ext>
                </a:extLst>
              </a:tr>
            </a:tbl>
          </a:graphicData>
        </a:graphic>
      </p:graphicFrame>
      <p:sp>
        <p:nvSpPr>
          <p:cNvPr id="10" name="Content Placeholder 2"/>
          <p:cNvSpPr txBox="1">
            <a:spLocks/>
          </p:cNvSpPr>
          <p:nvPr/>
        </p:nvSpPr>
        <p:spPr>
          <a:xfrm>
            <a:off x="457200" y="4593891"/>
            <a:ext cx="8229600" cy="2020125"/>
          </a:xfrm>
          <a:prstGeom prst="rect">
            <a:avLst/>
          </a:prstGeom>
          <a:ln>
            <a:noFill/>
          </a:ln>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2500" dirty="0" smtClean="0">
                <a:solidFill>
                  <a:srgbClr val="132E60"/>
                </a:solidFill>
              </a:rPr>
              <a:t>You might also like to have some of these other things nearby, depending on the subjects you’re doing that day: </a:t>
            </a:r>
          </a:p>
        </p:txBody>
      </p:sp>
      <p:graphicFrame>
        <p:nvGraphicFramePr>
          <p:cNvPr id="11" name="Table 10"/>
          <p:cNvGraphicFramePr>
            <a:graphicFrameLocks noGrp="1"/>
          </p:cNvGraphicFramePr>
          <p:nvPr>
            <p:extLst>
              <p:ext uri="{D42A27DB-BD31-4B8C-83A1-F6EECF244321}">
                <p14:modId xmlns:p14="http://schemas.microsoft.com/office/powerpoint/2010/main" val="100624264"/>
              </p:ext>
            </p:extLst>
          </p:nvPr>
        </p:nvGraphicFramePr>
        <p:xfrm>
          <a:off x="457200" y="5453511"/>
          <a:ext cx="8229600" cy="1198838"/>
        </p:xfrm>
        <a:graphic>
          <a:graphicData uri="http://schemas.openxmlformats.org/drawingml/2006/table">
            <a:tbl>
              <a:tblPr firstRow="1" bandRow="1">
                <a:tableStyleId>{5C22544A-7EE6-4342-B048-85BDC9FD1C3A}</a:tableStyleId>
              </a:tblPr>
              <a:tblGrid>
                <a:gridCol w="3421626">
                  <a:extLst>
                    <a:ext uri="{9D8B030D-6E8A-4147-A177-3AD203B41FA5}">
                      <a16:colId xmlns:a16="http://schemas.microsoft.com/office/drawing/2014/main" val="1011158891"/>
                    </a:ext>
                  </a:extLst>
                </a:gridCol>
                <a:gridCol w="4807974">
                  <a:extLst>
                    <a:ext uri="{9D8B030D-6E8A-4147-A177-3AD203B41FA5}">
                      <a16:colId xmlns:a16="http://schemas.microsoft.com/office/drawing/2014/main" val="2154597238"/>
                    </a:ext>
                  </a:extLst>
                </a:gridCol>
              </a:tblGrid>
              <a:tr h="1198838">
                <a:tc>
                  <a:txBody>
                    <a:bodyPr/>
                    <a:lstStyle/>
                    <a:p>
                      <a:pPr marL="285750" indent="-285750">
                        <a:buFont typeface="Arial" panose="020B0604020202020204" pitchFamily="34" charset="0"/>
                        <a:buChar char="•"/>
                      </a:pPr>
                      <a:r>
                        <a:rPr lang="en-US" dirty="0" err="1" smtClean="0">
                          <a:solidFill>
                            <a:srgbClr val="132E60"/>
                          </a:solidFill>
                        </a:rPr>
                        <a:t>Coloured</a:t>
                      </a:r>
                      <a:r>
                        <a:rPr lang="en-US" baseline="0" dirty="0" smtClean="0">
                          <a:solidFill>
                            <a:srgbClr val="132E60"/>
                          </a:solidFill>
                        </a:rPr>
                        <a:t> pencils</a:t>
                      </a:r>
                    </a:p>
                    <a:p>
                      <a:pPr marL="285750" indent="-285750">
                        <a:buFont typeface="Arial" panose="020B0604020202020204" pitchFamily="34" charset="0"/>
                        <a:buChar char="•"/>
                      </a:pPr>
                      <a:r>
                        <a:rPr lang="en-US" baseline="0" dirty="0" smtClean="0">
                          <a:solidFill>
                            <a:srgbClr val="132E60"/>
                          </a:solidFill>
                        </a:rPr>
                        <a:t>Felt pens</a:t>
                      </a:r>
                    </a:p>
                    <a:p>
                      <a:pPr marL="285750" indent="-285750">
                        <a:buFont typeface="Arial" panose="020B0604020202020204" pitchFamily="34" charset="0"/>
                        <a:buChar char="•"/>
                      </a:pPr>
                      <a:r>
                        <a:rPr lang="en-US" baseline="0" dirty="0" smtClean="0">
                          <a:solidFill>
                            <a:srgbClr val="132E60"/>
                          </a:solidFill>
                        </a:rPr>
                        <a:t>Highlighters</a:t>
                      </a:r>
                      <a:endParaRPr lang="en-US" dirty="0" smtClean="0">
                        <a:solidFill>
                          <a:srgbClr val="132E60"/>
                        </a:solidFill>
                      </a:endParaRPr>
                    </a:p>
                  </a:txBody>
                  <a:tcPr>
                    <a:noFill/>
                  </a:tcPr>
                </a:tc>
                <a:tc>
                  <a:txBody>
                    <a:bodyPr/>
                    <a:lstStyle/>
                    <a:p>
                      <a:pPr marL="285750" indent="-285750">
                        <a:buFont typeface="Arial" panose="020B0604020202020204" pitchFamily="34" charset="0"/>
                        <a:buChar char="•"/>
                      </a:pPr>
                      <a:r>
                        <a:rPr lang="en-US" dirty="0" smtClean="0">
                          <a:solidFill>
                            <a:srgbClr val="132E60"/>
                          </a:solidFill>
                        </a:rPr>
                        <a:t>Lined</a:t>
                      </a:r>
                      <a:r>
                        <a:rPr lang="en-US" baseline="0" dirty="0" smtClean="0">
                          <a:solidFill>
                            <a:srgbClr val="132E60"/>
                          </a:solidFill>
                        </a:rPr>
                        <a:t> and plain paper</a:t>
                      </a:r>
                    </a:p>
                    <a:p>
                      <a:pPr marL="285750" indent="-285750">
                        <a:buFont typeface="Arial" panose="020B0604020202020204" pitchFamily="34" charset="0"/>
                        <a:buChar char="•"/>
                      </a:pPr>
                      <a:r>
                        <a:rPr lang="en-US" baseline="0" dirty="0" smtClean="0">
                          <a:solidFill>
                            <a:srgbClr val="132E60"/>
                          </a:solidFill>
                        </a:rPr>
                        <a:t>Squared paper</a:t>
                      </a:r>
                    </a:p>
                    <a:p>
                      <a:pPr marL="0" indent="0">
                        <a:buFont typeface="Arial" panose="020B0604020202020204" pitchFamily="34" charset="0"/>
                        <a:buNone/>
                      </a:pPr>
                      <a:endParaRPr lang="en-US" dirty="0" smtClean="0">
                        <a:solidFill>
                          <a:srgbClr val="132E60"/>
                        </a:solidFill>
                      </a:endParaRPr>
                    </a:p>
                  </a:txBody>
                  <a:tcPr>
                    <a:noFill/>
                  </a:tcPr>
                </a:tc>
                <a:extLst>
                  <a:ext uri="{0D108BD9-81ED-4DB2-BD59-A6C34878D82A}">
                    <a16:rowId xmlns:a16="http://schemas.microsoft.com/office/drawing/2014/main" val="2342854168"/>
                  </a:ext>
                </a:extLst>
              </a:tr>
            </a:tbl>
          </a:graphicData>
        </a:graphic>
      </p:graphicFrame>
      <p:pic>
        <p:nvPicPr>
          <p:cNvPr id="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01000" y="1764784"/>
            <a:ext cx="609600" cy="609600"/>
          </a:xfrm>
          <a:prstGeom prst="rect">
            <a:avLst/>
          </a:prstGeom>
        </p:spPr>
      </p:pic>
    </p:spTree>
    <p:extLst>
      <p:ext uri="{BB962C8B-B14F-4D97-AF65-F5344CB8AC3E}">
        <p14:creationId xmlns:p14="http://schemas.microsoft.com/office/powerpoint/2010/main" val="6505986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3628"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Strategies</a:t>
            </a:r>
            <a:br>
              <a:rPr lang="en-US" b="1" u="sng" dirty="0" smtClean="0">
                <a:solidFill>
                  <a:srgbClr val="132E60"/>
                </a:solidFill>
              </a:rPr>
            </a:br>
            <a:r>
              <a:rPr lang="en-US" b="1" u="sng" dirty="0" err="1" smtClean="0">
                <a:solidFill>
                  <a:srgbClr val="132E60"/>
                </a:solidFill>
              </a:rPr>
              <a:t>Organise</a:t>
            </a:r>
            <a:r>
              <a:rPr lang="en-US" b="1" u="sng" dirty="0" smtClean="0">
                <a:solidFill>
                  <a:srgbClr val="132E60"/>
                </a:solidFill>
              </a:rPr>
              <a:t> yourself</a:t>
            </a:r>
            <a:endParaRPr lang="en-GB" b="1" u="sng" dirty="0">
              <a:solidFill>
                <a:srgbClr val="132E60"/>
              </a:solidFill>
            </a:endParaRPr>
          </a:p>
        </p:txBody>
      </p:sp>
      <p:sp>
        <p:nvSpPr>
          <p:cNvPr id="3" name="Content Placeholder 2"/>
          <p:cNvSpPr>
            <a:spLocks noGrp="1"/>
          </p:cNvSpPr>
          <p:nvPr>
            <p:ph idx="1"/>
          </p:nvPr>
        </p:nvSpPr>
        <p:spPr/>
        <p:txBody>
          <a:bodyPr>
            <a:normAutofit fontScale="85000" lnSpcReduction="20000"/>
          </a:bodyPr>
          <a:lstStyle/>
          <a:p>
            <a:pPr marL="0" indent="0">
              <a:buNone/>
            </a:pPr>
            <a:endParaRPr lang="en-US" dirty="0" smtClean="0">
              <a:solidFill>
                <a:srgbClr val="132E60"/>
              </a:solidFill>
            </a:endParaRPr>
          </a:p>
          <a:p>
            <a:pPr marL="0" indent="0">
              <a:buNone/>
            </a:pPr>
            <a:r>
              <a:rPr lang="en-US" dirty="0" smtClean="0">
                <a:solidFill>
                  <a:srgbClr val="132E60"/>
                </a:solidFill>
              </a:rPr>
              <a:t>Making sure that you are </a:t>
            </a:r>
            <a:r>
              <a:rPr lang="en-US" dirty="0" err="1" smtClean="0">
                <a:solidFill>
                  <a:srgbClr val="132E60"/>
                </a:solidFill>
              </a:rPr>
              <a:t>organised</a:t>
            </a:r>
            <a:r>
              <a:rPr lang="en-US" dirty="0" smtClean="0">
                <a:solidFill>
                  <a:srgbClr val="132E60"/>
                </a:solidFill>
              </a:rPr>
              <a:t> helps you feel on top of things and keeps you more focused. If you feel overwhelmed and like you don’t know where to start, the first thing to do is always to </a:t>
            </a:r>
            <a:r>
              <a:rPr lang="en-US" dirty="0" err="1" smtClean="0">
                <a:solidFill>
                  <a:srgbClr val="132E60"/>
                </a:solidFill>
              </a:rPr>
              <a:t>organise</a:t>
            </a:r>
            <a:r>
              <a:rPr lang="en-US" dirty="0" smtClean="0">
                <a:solidFill>
                  <a:srgbClr val="132E60"/>
                </a:solidFill>
              </a:rPr>
              <a:t> yourself. </a:t>
            </a:r>
          </a:p>
          <a:p>
            <a:pPr marL="0" indent="0">
              <a:buNone/>
            </a:pPr>
            <a:endParaRPr lang="en-US" dirty="0">
              <a:solidFill>
                <a:srgbClr val="132E60"/>
              </a:solidFill>
            </a:endParaRPr>
          </a:p>
          <a:p>
            <a:pPr marL="0" indent="0">
              <a:buNone/>
            </a:pPr>
            <a:r>
              <a:rPr lang="en-US" dirty="0" smtClean="0">
                <a:solidFill>
                  <a:srgbClr val="132E60"/>
                </a:solidFill>
              </a:rPr>
              <a:t>On the next slide, some of our teachers have given their tips on how they’re staying </a:t>
            </a:r>
            <a:r>
              <a:rPr lang="en-US" dirty="0" err="1" smtClean="0">
                <a:solidFill>
                  <a:srgbClr val="132E60"/>
                </a:solidFill>
              </a:rPr>
              <a:t>organised</a:t>
            </a:r>
            <a:r>
              <a:rPr lang="en-US" dirty="0" smtClean="0">
                <a:solidFill>
                  <a:srgbClr val="132E60"/>
                </a:solidFill>
              </a:rPr>
              <a:t> while working from home. You will see that Belvoir teachers love a list!</a:t>
            </a:r>
          </a:p>
          <a:p>
            <a:pPr marL="0" indent="0">
              <a:buNone/>
            </a:pPr>
            <a:endParaRPr lang="en-US" dirty="0">
              <a:solidFill>
                <a:srgbClr val="132E60"/>
              </a:solidFill>
            </a:endParaRPr>
          </a:p>
          <a:p>
            <a:pPr marL="0" indent="0">
              <a:buNone/>
            </a:pPr>
            <a:r>
              <a:rPr lang="en-US" b="1" i="1" u="sng" dirty="0" smtClean="0">
                <a:solidFill>
                  <a:srgbClr val="132E60"/>
                </a:solidFill>
              </a:rPr>
              <a:t>Choose at least two that you’re going to try out and write them down.</a:t>
            </a:r>
            <a:endParaRPr lang="en-US" b="1" i="1" u="sng"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01000" y="541338"/>
            <a:ext cx="609600" cy="609600"/>
          </a:xfrm>
          <a:prstGeom prst="rect">
            <a:avLst/>
          </a:prstGeom>
        </p:spPr>
      </p:pic>
    </p:spTree>
    <p:extLst>
      <p:ext uri="{BB962C8B-B14F-4D97-AF65-F5344CB8AC3E}">
        <p14:creationId xmlns:p14="http://schemas.microsoft.com/office/powerpoint/2010/main" val="1656950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406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a:solidFill>
                  <a:srgbClr val="132E60"/>
                </a:solidFill>
              </a:rPr>
              <a:t>Knowledge of Strategies</a:t>
            </a:r>
            <a:br>
              <a:rPr lang="en-US" b="1" u="sng" dirty="0">
                <a:solidFill>
                  <a:srgbClr val="132E60"/>
                </a:solidFill>
              </a:rPr>
            </a:br>
            <a:r>
              <a:rPr lang="en-US" b="1" u="sng" dirty="0" err="1">
                <a:solidFill>
                  <a:srgbClr val="132E60"/>
                </a:solidFill>
              </a:rPr>
              <a:t>Organise</a:t>
            </a:r>
            <a:r>
              <a:rPr lang="en-US" b="1" u="sng" dirty="0">
                <a:solidFill>
                  <a:srgbClr val="132E60"/>
                </a:solidFill>
              </a:rPr>
              <a:t> yourself</a:t>
            </a:r>
            <a:endParaRPr lang="en-GB" b="1" u="sng" dirty="0">
              <a:solidFill>
                <a:srgbClr val="132E60"/>
              </a:solidFill>
            </a:endParaRPr>
          </a:p>
        </p:txBody>
      </p:sp>
      <p:sp>
        <p:nvSpPr>
          <p:cNvPr id="3" name="Content Placeholder 2"/>
          <p:cNvSpPr>
            <a:spLocks noGrp="1"/>
          </p:cNvSpPr>
          <p:nvPr>
            <p:ph idx="1"/>
          </p:nvPr>
        </p:nvSpPr>
        <p:spPr/>
        <p:txBody>
          <a:bodyPr/>
          <a:lstStyle/>
          <a:p>
            <a:pPr marL="0" indent="0">
              <a:buNone/>
            </a:pPr>
            <a:r>
              <a:rPr lang="en-US" dirty="0" smtClean="0">
                <a:solidFill>
                  <a:srgbClr val="132E60"/>
                </a:solidFill>
              </a:rPr>
              <a:t> </a:t>
            </a:r>
          </a:p>
          <a:p>
            <a:pPr marL="0" indent="0">
              <a:buNone/>
            </a:pPr>
            <a:endParaRPr lang="en-US" dirty="0" smtClean="0">
              <a:solidFill>
                <a:srgbClr val="132E60"/>
              </a:solidFill>
            </a:endParaRPr>
          </a:p>
          <a:p>
            <a:pPr marL="0" indent="0">
              <a:buNone/>
            </a:pPr>
            <a:endParaRPr lang="en-US" dirty="0"/>
          </a:p>
        </p:txBody>
      </p:sp>
      <p:sp>
        <p:nvSpPr>
          <p:cNvPr id="4" name="Oval Callout 3"/>
          <p:cNvSpPr/>
          <p:nvPr/>
        </p:nvSpPr>
        <p:spPr>
          <a:xfrm>
            <a:off x="20113" y="887484"/>
            <a:ext cx="3770222" cy="1627904"/>
          </a:xfrm>
          <a:prstGeom prst="wedgeEllipseCallout">
            <a:avLst>
              <a:gd name="adj1" fmla="val -43163"/>
              <a:gd name="adj2" fmla="val 70654"/>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dirty="0"/>
              <a:t>Write a to do list and </a:t>
            </a:r>
            <a:r>
              <a:rPr lang="en-GB" sz="1200" b="1" i="1" u="sng" dirty="0"/>
              <a:t>put the most difficult/dullest task first</a:t>
            </a:r>
            <a:r>
              <a:rPr lang="en-GB" sz="1200" i="1" dirty="0"/>
              <a:t>.</a:t>
            </a:r>
            <a:r>
              <a:rPr lang="en-GB" sz="1200" dirty="0"/>
              <a:t>  Once it's out of the way, you'll feel a lot better.  You'll also get the satisfaction of ticking off your work as you go</a:t>
            </a:r>
            <a:r>
              <a:rPr lang="en-GB" sz="1200" dirty="0" smtClean="0"/>
              <a:t>!</a:t>
            </a:r>
            <a:r>
              <a:rPr lang="en-GB" sz="1200" dirty="0"/>
              <a:t> </a:t>
            </a:r>
            <a:endParaRPr lang="en-GB" sz="1200" dirty="0" smtClean="0"/>
          </a:p>
          <a:p>
            <a:pPr algn="ctr"/>
            <a:endParaRPr lang="en-US" sz="1200" dirty="0" smtClean="0"/>
          </a:p>
          <a:p>
            <a:pPr algn="ctr"/>
            <a:r>
              <a:rPr lang="en-US" sz="1200" dirty="0" smtClean="0"/>
              <a:t>Mrs Misquitta</a:t>
            </a:r>
            <a:endParaRPr lang="en-GB" sz="1200" dirty="0"/>
          </a:p>
        </p:txBody>
      </p:sp>
      <p:sp>
        <p:nvSpPr>
          <p:cNvPr id="8" name="Oval Callout 7"/>
          <p:cNvSpPr/>
          <p:nvPr/>
        </p:nvSpPr>
        <p:spPr>
          <a:xfrm>
            <a:off x="2467486" y="1740681"/>
            <a:ext cx="3770222" cy="1627904"/>
          </a:xfrm>
          <a:prstGeom prst="wedgeEllipseCallout">
            <a:avLst>
              <a:gd name="adj1" fmla="val 10820"/>
              <a:gd name="adj2" fmla="val -92421"/>
            </a:avLst>
          </a:prstGeom>
          <a:solidFill>
            <a:srgbClr val="FFC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a:t>Write a list, then </a:t>
            </a:r>
            <a:r>
              <a:rPr lang="en-GB" sz="1200" dirty="0" smtClean="0"/>
              <a:t>I </a:t>
            </a:r>
            <a:r>
              <a:rPr lang="en-GB" sz="1200" b="1" i="1" u="sng" dirty="0" smtClean="0"/>
              <a:t>number </a:t>
            </a:r>
            <a:r>
              <a:rPr lang="en-GB" sz="1200" b="1" i="1" u="sng" dirty="0"/>
              <a:t>it in order of priority to make sure I get the most important things done first</a:t>
            </a:r>
            <a:r>
              <a:rPr lang="en-GB" sz="1200" i="1" dirty="0"/>
              <a:t>!</a:t>
            </a:r>
            <a:endParaRPr lang="en-US" sz="1200" i="1" dirty="0"/>
          </a:p>
          <a:p>
            <a:pPr algn="ctr"/>
            <a:endParaRPr lang="en-US" sz="1200" dirty="0" smtClean="0"/>
          </a:p>
          <a:p>
            <a:pPr algn="ctr"/>
            <a:r>
              <a:rPr lang="en-US" sz="1200" dirty="0" smtClean="0"/>
              <a:t>Mrs Redican</a:t>
            </a:r>
            <a:endParaRPr lang="en-GB" sz="1200" dirty="0"/>
          </a:p>
        </p:txBody>
      </p:sp>
      <p:sp>
        <p:nvSpPr>
          <p:cNvPr id="10" name="Oval Callout 9"/>
          <p:cNvSpPr/>
          <p:nvPr/>
        </p:nvSpPr>
        <p:spPr>
          <a:xfrm>
            <a:off x="5220805" y="1272350"/>
            <a:ext cx="3770222" cy="1627904"/>
          </a:xfrm>
          <a:prstGeom prst="wedgeEllipseCallout">
            <a:avLst>
              <a:gd name="adj1" fmla="val 42505"/>
              <a:gd name="adj2" fmla="val -92421"/>
            </a:avLst>
          </a:prstGeom>
          <a:solidFill>
            <a:srgbClr val="00B05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smtClean="0"/>
              <a:t>Post </a:t>
            </a:r>
            <a:r>
              <a:rPr lang="en-GB" sz="1200" dirty="0"/>
              <a:t>it notes, lists, timetable, </a:t>
            </a:r>
            <a:r>
              <a:rPr lang="en-GB" sz="1200" b="1" i="1" u="sng" dirty="0"/>
              <a:t>set reminders on my phone/calendar</a:t>
            </a:r>
          </a:p>
          <a:p>
            <a:pPr algn="ctr"/>
            <a:endParaRPr lang="en-US" sz="1200" dirty="0" smtClean="0"/>
          </a:p>
          <a:p>
            <a:pPr algn="ctr"/>
            <a:r>
              <a:rPr lang="en-US" sz="1200" dirty="0" smtClean="0"/>
              <a:t>Mrs Suschitzky</a:t>
            </a:r>
            <a:endParaRPr lang="en-GB" sz="1200" dirty="0"/>
          </a:p>
        </p:txBody>
      </p:sp>
      <p:sp>
        <p:nvSpPr>
          <p:cNvPr id="11" name="Oval Callout 10"/>
          <p:cNvSpPr/>
          <p:nvPr/>
        </p:nvSpPr>
        <p:spPr>
          <a:xfrm>
            <a:off x="20112" y="2697950"/>
            <a:ext cx="4079939" cy="2342431"/>
          </a:xfrm>
          <a:prstGeom prst="wedgeEllipseCallout">
            <a:avLst>
              <a:gd name="adj1" fmla="val -48640"/>
              <a:gd name="adj2" fmla="val 51629"/>
            </a:avLst>
          </a:prstGeom>
          <a:solidFill>
            <a:srgbClr val="00B0F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dirty="0" smtClean="0"/>
              <a:t>I </a:t>
            </a:r>
            <a:r>
              <a:rPr lang="en-GB" sz="1200" dirty="0"/>
              <a:t>break down my list into manageable chunks. For example I wouldn’t put ‘plan all of next week’s lessons’ as one thing to tick off. I’d write the name of all my classes and tick them off as I have finished them. It makes my list look more daunting BUT it give me a better understanding and each little segment and gives me the sense of achievement as I tick them off</a:t>
            </a:r>
            <a:r>
              <a:rPr lang="en-GB" sz="1200" dirty="0" smtClean="0"/>
              <a:t>.</a:t>
            </a:r>
          </a:p>
          <a:p>
            <a:pPr algn="ctr"/>
            <a:endParaRPr lang="en-GB" sz="1200" dirty="0"/>
          </a:p>
          <a:p>
            <a:pPr algn="ctr"/>
            <a:r>
              <a:rPr lang="en-GB" sz="1200" dirty="0"/>
              <a:t> </a:t>
            </a:r>
            <a:r>
              <a:rPr lang="en-GB" sz="1200" dirty="0" smtClean="0"/>
              <a:t>Mr Colton</a:t>
            </a:r>
            <a:endParaRPr lang="en-GB" sz="1200" dirty="0"/>
          </a:p>
        </p:txBody>
      </p:sp>
      <p:sp>
        <p:nvSpPr>
          <p:cNvPr id="12" name="Oval Callout 11"/>
          <p:cNvSpPr/>
          <p:nvPr/>
        </p:nvSpPr>
        <p:spPr>
          <a:xfrm>
            <a:off x="154693" y="4959035"/>
            <a:ext cx="3770222" cy="1627904"/>
          </a:xfrm>
          <a:prstGeom prst="wedgeEllipseCallout">
            <a:avLst>
              <a:gd name="adj1" fmla="val -49422"/>
              <a:gd name="adj2" fmla="val 58877"/>
            </a:avLst>
          </a:prstGeom>
          <a:solidFill>
            <a:srgbClr val="132E60"/>
          </a:solidFill>
        </p:spPr>
        <p:style>
          <a:lnRef idx="1">
            <a:schemeClr val="accent1"/>
          </a:lnRef>
          <a:fillRef idx="3">
            <a:schemeClr val="accent1"/>
          </a:fillRef>
          <a:effectRef idx="2">
            <a:schemeClr val="accent1"/>
          </a:effectRef>
          <a:fontRef idx="minor">
            <a:schemeClr val="lt1"/>
          </a:fontRef>
        </p:style>
        <p:txBody>
          <a:bodyPr rtlCol="0" anchor="ctr"/>
          <a:lstStyle/>
          <a:p>
            <a:r>
              <a:rPr lang="en-GB" sz="1200" dirty="0"/>
              <a:t>LISTS. In order of the things due first.</a:t>
            </a:r>
            <a:r>
              <a:rPr lang="en-GB" sz="1200" b="1" i="1" u="sng" dirty="0"/>
              <a:t> I also always do my work in the morning, so the rest of the day is mine once I’ve ticked off the jobs in my list. </a:t>
            </a:r>
            <a:endParaRPr lang="en-GB" sz="1200" b="1" i="1" u="sng" dirty="0" smtClean="0"/>
          </a:p>
          <a:p>
            <a:pPr algn="ctr"/>
            <a:r>
              <a:rPr lang="en-US" sz="1200" dirty="0" smtClean="0"/>
              <a:t>Ms Form</a:t>
            </a:r>
            <a:endParaRPr lang="en-GB" sz="1200" dirty="0"/>
          </a:p>
        </p:txBody>
      </p:sp>
      <p:sp>
        <p:nvSpPr>
          <p:cNvPr id="15" name="Oval Callout 14"/>
          <p:cNvSpPr/>
          <p:nvPr/>
        </p:nvSpPr>
        <p:spPr>
          <a:xfrm>
            <a:off x="2939371" y="4105838"/>
            <a:ext cx="3770222" cy="1627904"/>
          </a:xfrm>
          <a:prstGeom prst="wedgeEllipseCallout">
            <a:avLst>
              <a:gd name="adj1" fmla="val -27125"/>
              <a:gd name="adj2" fmla="val 96021"/>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smtClean="0"/>
              <a:t>Stick </a:t>
            </a:r>
            <a:r>
              <a:rPr lang="en-GB" sz="1200" dirty="0"/>
              <a:t>to routine/timetable, </a:t>
            </a:r>
            <a:r>
              <a:rPr lang="en-GB" sz="1200" b="1" i="1" u="sng" dirty="0"/>
              <a:t>clear my work area every evening</a:t>
            </a:r>
            <a:r>
              <a:rPr lang="en-GB" sz="1200" dirty="0"/>
              <a:t>, have everything I'm going to need ready to </a:t>
            </a:r>
            <a:r>
              <a:rPr lang="en-GB" sz="1200" dirty="0" smtClean="0"/>
              <a:t>hand</a:t>
            </a:r>
          </a:p>
          <a:p>
            <a:pPr algn="ctr"/>
            <a:r>
              <a:rPr lang="en-US" sz="1200" dirty="0" smtClean="0"/>
              <a:t>Ms McGrath</a:t>
            </a:r>
            <a:endParaRPr lang="en-GB" sz="1200" dirty="0"/>
          </a:p>
        </p:txBody>
      </p:sp>
      <p:sp>
        <p:nvSpPr>
          <p:cNvPr id="14" name="Oval Callout 13"/>
          <p:cNvSpPr/>
          <p:nvPr/>
        </p:nvSpPr>
        <p:spPr>
          <a:xfrm>
            <a:off x="5138088" y="4941662"/>
            <a:ext cx="3770222" cy="1627904"/>
          </a:xfrm>
          <a:prstGeom prst="wedgeEllipseCallout">
            <a:avLst>
              <a:gd name="adj1" fmla="val 49156"/>
              <a:gd name="adj2" fmla="val -55276"/>
            </a:avLst>
          </a:prstGeom>
          <a:solidFill>
            <a:srgbClr val="FF33C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a:t>Put a big star next to the things that are most important on my to do list. I don’t just </a:t>
            </a:r>
            <a:r>
              <a:rPr lang="en-US" sz="1200" dirty="0" smtClean="0"/>
              <a:t>put </a:t>
            </a:r>
            <a:r>
              <a:rPr lang="en-US" sz="1200" dirty="0"/>
              <a:t>a tick next to it when I’ve done </a:t>
            </a:r>
            <a:r>
              <a:rPr lang="en-US" sz="1200" dirty="0" smtClean="0"/>
              <a:t>it, </a:t>
            </a:r>
            <a:r>
              <a:rPr lang="en-US" sz="1200" b="1" i="1" u="sng" dirty="0"/>
              <a:t>I put a massive cross over the top to show I have definitely done it</a:t>
            </a:r>
            <a:r>
              <a:rPr lang="en-US" sz="1200" dirty="0"/>
              <a:t>. Lots of massive crosses feels good</a:t>
            </a:r>
            <a:r>
              <a:rPr lang="en-US" sz="1200" dirty="0" smtClean="0"/>
              <a:t>!</a:t>
            </a:r>
          </a:p>
          <a:p>
            <a:pPr algn="ctr"/>
            <a:r>
              <a:rPr lang="en-US" sz="1200" dirty="0" smtClean="0"/>
              <a:t>Mr Oliver</a:t>
            </a:r>
          </a:p>
        </p:txBody>
      </p:sp>
      <p:sp>
        <p:nvSpPr>
          <p:cNvPr id="13" name="Oval Callout 12"/>
          <p:cNvSpPr/>
          <p:nvPr/>
        </p:nvSpPr>
        <p:spPr>
          <a:xfrm>
            <a:off x="5067832" y="2900254"/>
            <a:ext cx="3770222" cy="1627904"/>
          </a:xfrm>
          <a:prstGeom prst="wedgeEllipseCallout">
            <a:avLst>
              <a:gd name="adj1" fmla="val 53849"/>
              <a:gd name="adj2" fmla="val -56182"/>
            </a:avLst>
          </a:prstGeom>
          <a:solidFill>
            <a:srgbClr val="00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a:t>When  I have a few things to do - </a:t>
            </a:r>
            <a:r>
              <a:rPr lang="en-GB" sz="1200" b="1" i="1" u="sng" dirty="0"/>
              <a:t>creating a mock "timetable" for the day </a:t>
            </a:r>
            <a:r>
              <a:rPr lang="en-GB" sz="1200" dirty="0"/>
              <a:t>where you dedicate a brief amount of time for a particular subject. E.g. Early morning - PE, Late morning - Maths, Early Afternoon - English and so on</a:t>
            </a:r>
            <a:r>
              <a:rPr lang="en-GB" sz="1200" dirty="0" smtClean="0"/>
              <a:t>...</a:t>
            </a:r>
          </a:p>
          <a:p>
            <a:pPr algn="ctr"/>
            <a:r>
              <a:rPr lang="en-US" sz="1200" dirty="0" smtClean="0"/>
              <a:t>Mr Morris</a:t>
            </a:r>
            <a:endParaRPr lang="en-GB" sz="1200" dirty="0"/>
          </a:p>
        </p:txBody>
      </p:sp>
    </p:spTree>
    <p:extLst>
      <p:ext uri="{BB962C8B-B14F-4D97-AF65-F5344CB8AC3E}">
        <p14:creationId xmlns:p14="http://schemas.microsoft.com/office/powerpoint/2010/main" val="785934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8000"/>
                                  </p:stCondLst>
                                  <p:childTnLst>
                                    <p:set>
                                      <p:cBhvr>
                                        <p:cTn id="9" dur="1" fill="hold">
                                          <p:stCondLst>
                                            <p:cond delay="0"/>
                                          </p:stCondLst>
                                        </p:cTn>
                                        <p:tgtEl>
                                          <p:spTgt spid="8"/>
                                        </p:tgtEl>
                                        <p:attrNameLst>
                                          <p:attrName>style.visibility</p:attrName>
                                        </p:attrNameLst>
                                      </p:cBhvr>
                                      <p:to>
                                        <p:strVal val="visible"/>
                                      </p:to>
                                    </p:set>
                                  </p:childTnLst>
                                </p:cTn>
                              </p:par>
                            </p:childTnLst>
                          </p:cTn>
                        </p:par>
                        <p:par>
                          <p:cTn id="10" fill="hold">
                            <p:stCondLst>
                              <p:cond delay="8000"/>
                            </p:stCondLst>
                            <p:childTnLst>
                              <p:par>
                                <p:cTn id="11" presetID="1" presetClass="entr" presetSubtype="0" fill="hold" grpId="0" nodeType="afterEffect">
                                  <p:stCondLst>
                                    <p:cond delay="8000"/>
                                  </p:stCondLst>
                                  <p:childTnLst>
                                    <p:set>
                                      <p:cBhvr>
                                        <p:cTn id="12" dur="1" fill="hold">
                                          <p:stCondLst>
                                            <p:cond delay="0"/>
                                          </p:stCondLst>
                                        </p:cTn>
                                        <p:tgtEl>
                                          <p:spTgt spid="10"/>
                                        </p:tgtEl>
                                        <p:attrNameLst>
                                          <p:attrName>style.visibility</p:attrName>
                                        </p:attrNameLst>
                                      </p:cBhvr>
                                      <p:to>
                                        <p:strVal val="visible"/>
                                      </p:to>
                                    </p:set>
                                  </p:childTnLst>
                                </p:cTn>
                              </p:par>
                            </p:childTnLst>
                          </p:cTn>
                        </p:par>
                        <p:par>
                          <p:cTn id="13" fill="hold">
                            <p:stCondLst>
                              <p:cond delay="16000"/>
                            </p:stCondLst>
                            <p:childTnLst>
                              <p:par>
                                <p:cTn id="14" presetID="1" presetClass="entr" presetSubtype="0" fill="hold" grpId="0" nodeType="afterEffect">
                                  <p:stCondLst>
                                    <p:cond delay="8000"/>
                                  </p:stCondLst>
                                  <p:childTnLst>
                                    <p:set>
                                      <p:cBhvr>
                                        <p:cTn id="15" dur="1" fill="hold">
                                          <p:stCondLst>
                                            <p:cond delay="0"/>
                                          </p:stCondLst>
                                        </p:cTn>
                                        <p:tgtEl>
                                          <p:spTgt spid="11"/>
                                        </p:tgtEl>
                                        <p:attrNameLst>
                                          <p:attrName>style.visibility</p:attrName>
                                        </p:attrNameLst>
                                      </p:cBhvr>
                                      <p:to>
                                        <p:strVal val="visible"/>
                                      </p:to>
                                    </p:set>
                                  </p:childTnLst>
                                </p:cTn>
                              </p:par>
                            </p:childTnLst>
                          </p:cTn>
                        </p:par>
                        <p:par>
                          <p:cTn id="16" fill="hold">
                            <p:stCondLst>
                              <p:cond delay="24000"/>
                            </p:stCondLst>
                            <p:childTnLst>
                              <p:par>
                                <p:cTn id="17" presetID="1" presetClass="entr" presetSubtype="0" fill="hold" grpId="0" nodeType="afterEffect">
                                  <p:stCondLst>
                                    <p:cond delay="8000"/>
                                  </p:stCondLst>
                                  <p:childTnLst>
                                    <p:set>
                                      <p:cBhvr>
                                        <p:cTn id="18" dur="1" fill="hold">
                                          <p:stCondLst>
                                            <p:cond delay="0"/>
                                          </p:stCondLst>
                                        </p:cTn>
                                        <p:tgtEl>
                                          <p:spTgt spid="12"/>
                                        </p:tgtEl>
                                        <p:attrNameLst>
                                          <p:attrName>style.visibility</p:attrName>
                                        </p:attrNameLst>
                                      </p:cBhvr>
                                      <p:to>
                                        <p:strVal val="visible"/>
                                      </p:to>
                                    </p:set>
                                  </p:childTnLst>
                                </p:cTn>
                              </p:par>
                            </p:childTnLst>
                          </p:cTn>
                        </p:par>
                        <p:par>
                          <p:cTn id="19" fill="hold">
                            <p:stCondLst>
                              <p:cond delay="32000"/>
                            </p:stCondLst>
                            <p:childTnLst>
                              <p:par>
                                <p:cTn id="20" presetID="1" presetClass="entr" presetSubtype="0" fill="hold" grpId="0" nodeType="afterEffect">
                                  <p:stCondLst>
                                    <p:cond delay="8000"/>
                                  </p:stCondLst>
                                  <p:childTnLst>
                                    <p:set>
                                      <p:cBhvr>
                                        <p:cTn id="21" dur="1" fill="hold">
                                          <p:stCondLst>
                                            <p:cond delay="0"/>
                                          </p:stCondLst>
                                        </p:cTn>
                                        <p:tgtEl>
                                          <p:spTgt spid="13"/>
                                        </p:tgtEl>
                                        <p:attrNameLst>
                                          <p:attrName>style.visibility</p:attrName>
                                        </p:attrNameLst>
                                      </p:cBhvr>
                                      <p:to>
                                        <p:strVal val="visible"/>
                                      </p:to>
                                    </p:set>
                                  </p:childTnLst>
                                </p:cTn>
                              </p:par>
                            </p:childTnLst>
                          </p:cTn>
                        </p:par>
                        <p:par>
                          <p:cTn id="22" fill="hold">
                            <p:stCondLst>
                              <p:cond delay="40000"/>
                            </p:stCondLst>
                            <p:childTnLst>
                              <p:par>
                                <p:cTn id="23" presetID="1" presetClass="entr" presetSubtype="0" fill="hold" grpId="0" nodeType="afterEffect">
                                  <p:stCondLst>
                                    <p:cond delay="8000"/>
                                  </p:stCondLst>
                                  <p:childTnLst>
                                    <p:set>
                                      <p:cBhvr>
                                        <p:cTn id="24" dur="1" fill="hold">
                                          <p:stCondLst>
                                            <p:cond delay="0"/>
                                          </p:stCondLst>
                                        </p:cTn>
                                        <p:tgtEl>
                                          <p:spTgt spid="14"/>
                                        </p:tgtEl>
                                        <p:attrNameLst>
                                          <p:attrName>style.visibility</p:attrName>
                                        </p:attrNameLst>
                                      </p:cBhvr>
                                      <p:to>
                                        <p:strVal val="visible"/>
                                      </p:to>
                                    </p:set>
                                  </p:childTnLst>
                                </p:cTn>
                              </p:par>
                            </p:childTnLst>
                          </p:cTn>
                        </p:par>
                        <p:par>
                          <p:cTn id="25" fill="hold">
                            <p:stCondLst>
                              <p:cond delay="48000"/>
                            </p:stCondLst>
                            <p:childTnLst>
                              <p:par>
                                <p:cTn id="26" presetID="1" presetClass="entr" presetSubtype="0" fill="hold" grpId="0" nodeType="afterEffect">
                                  <p:stCondLst>
                                    <p:cond delay="8000"/>
                                  </p:stCondLst>
                                  <p:childTnLst>
                                    <p:set>
                                      <p:cBhvr>
                                        <p:cTn id="27"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P spid="12" grpId="0" animBg="1"/>
      <p:bldP spid="15" grpId="0" animBg="1"/>
      <p:bldP spid="14"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lstStyle/>
          <a:p>
            <a:r>
              <a:rPr lang="en-US" b="1" u="sng" dirty="0" smtClean="0">
                <a:solidFill>
                  <a:srgbClr val="132E60"/>
                </a:solidFill>
              </a:rPr>
              <a:t>Aims of this session</a:t>
            </a:r>
            <a:endParaRPr lang="en-GB" b="1" u="sng" dirty="0">
              <a:solidFill>
                <a:srgbClr val="132E60"/>
              </a:solidFill>
            </a:endParaRPr>
          </a:p>
        </p:txBody>
      </p:sp>
      <p:sp>
        <p:nvSpPr>
          <p:cNvPr id="3" name="Content Placeholder 2"/>
          <p:cNvSpPr>
            <a:spLocks noGrp="1"/>
          </p:cNvSpPr>
          <p:nvPr>
            <p:ph idx="1"/>
          </p:nvPr>
        </p:nvSpPr>
        <p:spPr>
          <a:xfrm>
            <a:off x="457200" y="1639242"/>
            <a:ext cx="8229600" cy="4525963"/>
          </a:xfrm>
        </p:spPr>
        <p:txBody>
          <a:bodyPr>
            <a:normAutofit fontScale="92500" lnSpcReduction="20000"/>
          </a:bodyPr>
          <a:lstStyle/>
          <a:p>
            <a:r>
              <a:rPr lang="en-US" dirty="0">
                <a:solidFill>
                  <a:srgbClr val="132E60"/>
                </a:solidFill>
              </a:rPr>
              <a:t>To make a list of strategies for organisation to help you stay on track</a:t>
            </a:r>
            <a:r>
              <a:rPr lang="en-US" dirty="0" smtClean="0">
                <a:solidFill>
                  <a:srgbClr val="132E60"/>
                </a:solidFill>
              </a:rPr>
              <a:t>.</a:t>
            </a:r>
          </a:p>
          <a:p>
            <a:r>
              <a:rPr lang="en-US" b="1" i="1" u="sng" dirty="0" smtClean="0">
                <a:solidFill>
                  <a:srgbClr val="132E60"/>
                </a:solidFill>
              </a:rPr>
              <a:t>To think specifically about yourself and your remote learning patterns to see if there are ways you can make improvements.</a:t>
            </a:r>
          </a:p>
          <a:p>
            <a:r>
              <a:rPr lang="en-US" dirty="0" smtClean="0">
                <a:solidFill>
                  <a:srgbClr val="132E60"/>
                </a:solidFill>
              </a:rPr>
              <a:t>To make a list of strategies you can use to motivate yourself when you’re finding studying hard.</a:t>
            </a:r>
          </a:p>
          <a:p>
            <a:r>
              <a:rPr lang="en-US" dirty="0" smtClean="0">
                <a:solidFill>
                  <a:srgbClr val="132E60"/>
                </a:solidFill>
              </a:rPr>
              <a:t>To make a list of strategies you can use for when you are struggling to understand a task or finding it difficult. </a:t>
            </a:r>
          </a:p>
        </p:txBody>
      </p:sp>
      <p:pic>
        <p:nvPicPr>
          <p:cNvPr id="7" name="Picture 6"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913411"/>
            <a:ext cx="1533832" cy="1533832"/>
          </a:xfrm>
          <a:prstGeom prst="rect">
            <a:avLst/>
          </a:prstGeom>
        </p:spPr>
      </p:pic>
    </p:spTree>
    <p:extLst>
      <p:ext uri="{BB962C8B-B14F-4D97-AF65-F5344CB8AC3E}">
        <p14:creationId xmlns:p14="http://schemas.microsoft.com/office/powerpoint/2010/main" val="22013318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lstStyle/>
          <a:p>
            <a:r>
              <a:rPr lang="en-US" b="1" u="sng" dirty="0" smtClean="0">
                <a:solidFill>
                  <a:srgbClr val="132E60"/>
                </a:solidFill>
              </a:rPr>
              <a:t>Knowledge of Self</a:t>
            </a:r>
            <a:endParaRPr lang="en-GB" b="1" u="sng" dirty="0">
              <a:solidFill>
                <a:srgbClr val="132E60"/>
              </a:solidFill>
            </a:endParaRPr>
          </a:p>
        </p:txBody>
      </p:sp>
      <p:sp>
        <p:nvSpPr>
          <p:cNvPr id="3" name="Content Placeholder 2"/>
          <p:cNvSpPr>
            <a:spLocks noGrp="1"/>
          </p:cNvSpPr>
          <p:nvPr>
            <p:ph idx="1"/>
          </p:nvPr>
        </p:nvSpPr>
        <p:spPr/>
        <p:txBody>
          <a:bodyPr anchor="ctr"/>
          <a:lstStyle/>
          <a:p>
            <a:pPr marL="0" indent="0" algn="ctr">
              <a:buNone/>
            </a:pPr>
            <a:r>
              <a:rPr lang="en-US" sz="4400" b="1" dirty="0" smtClean="0">
                <a:solidFill>
                  <a:srgbClr val="132E60"/>
                </a:solidFill>
              </a:rPr>
              <a:t>Quick fire round!</a:t>
            </a:r>
          </a:p>
          <a:p>
            <a:pPr marL="0" indent="0">
              <a:buNone/>
            </a:pPr>
            <a:endParaRPr lang="en-US" dirty="0" smtClean="0">
              <a:solidFill>
                <a:srgbClr val="132E60"/>
              </a:solidFill>
            </a:endParaRPr>
          </a:p>
          <a:p>
            <a:pPr marL="0" indent="0">
              <a:buNone/>
            </a:pPr>
            <a:r>
              <a:rPr lang="en-US" dirty="0" smtClean="0">
                <a:solidFill>
                  <a:srgbClr val="132E60"/>
                </a:solidFill>
              </a:rPr>
              <a:t>When the choices on the next slide come up, make a quick choice of which one you prefer!</a:t>
            </a:r>
          </a:p>
          <a:p>
            <a:pPr marL="0" indent="0">
              <a:buNone/>
            </a:pPr>
            <a:endParaRPr lang="en-US" dirty="0"/>
          </a:p>
        </p:txBody>
      </p:sp>
    </p:spTree>
    <p:extLst>
      <p:ext uri="{BB962C8B-B14F-4D97-AF65-F5344CB8AC3E}">
        <p14:creationId xmlns:p14="http://schemas.microsoft.com/office/powerpoint/2010/main" val="890655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lstStyle/>
          <a:p>
            <a:r>
              <a:rPr lang="en-US" b="1" u="sng" dirty="0" smtClean="0">
                <a:solidFill>
                  <a:srgbClr val="132E60"/>
                </a:solidFill>
              </a:rPr>
              <a:t>Knowledge of Self</a:t>
            </a:r>
            <a:endParaRPr lang="en-GB" b="1" u="sng" dirty="0">
              <a:solidFill>
                <a:srgbClr val="132E60"/>
              </a:solidFill>
            </a:endParaRPr>
          </a:p>
        </p:txBody>
      </p:sp>
      <p:sp>
        <p:nvSpPr>
          <p:cNvPr id="3" name="Content Placeholder 2"/>
          <p:cNvSpPr>
            <a:spLocks noGrp="1"/>
          </p:cNvSpPr>
          <p:nvPr>
            <p:ph idx="1"/>
          </p:nvPr>
        </p:nvSpPr>
        <p:spPr/>
        <p:txBody>
          <a:bodyPr/>
          <a:lstStyle/>
          <a:p>
            <a:pPr marL="0" indent="0">
              <a:buNone/>
            </a:pPr>
            <a:r>
              <a:rPr lang="en-US" dirty="0" smtClean="0">
                <a:solidFill>
                  <a:srgbClr val="132E60"/>
                </a:solidFill>
              </a:rPr>
              <a:t>Morning or afternoon?</a:t>
            </a:r>
          </a:p>
          <a:p>
            <a:pPr marL="0" indent="0">
              <a:buNone/>
            </a:pPr>
            <a:r>
              <a:rPr lang="en-US" dirty="0" smtClean="0">
                <a:solidFill>
                  <a:srgbClr val="132E60"/>
                </a:solidFill>
              </a:rPr>
              <a:t>All in one go or split into shorter sections?</a:t>
            </a:r>
          </a:p>
          <a:p>
            <a:pPr marL="0" indent="0">
              <a:buNone/>
            </a:pPr>
            <a:r>
              <a:rPr lang="en-US" dirty="0" smtClean="0">
                <a:solidFill>
                  <a:srgbClr val="132E60"/>
                </a:solidFill>
              </a:rPr>
              <a:t>Note taking or answering set questions?</a:t>
            </a:r>
          </a:p>
          <a:p>
            <a:pPr marL="0" indent="0">
              <a:buNone/>
            </a:pPr>
            <a:r>
              <a:rPr lang="en-US" dirty="0" smtClean="0">
                <a:solidFill>
                  <a:srgbClr val="132E60"/>
                </a:solidFill>
              </a:rPr>
              <a:t>Black and white or colour?</a:t>
            </a:r>
          </a:p>
          <a:p>
            <a:pPr marL="0" indent="0">
              <a:buNone/>
            </a:pPr>
            <a:r>
              <a:rPr lang="en-US" dirty="0" err="1" smtClean="0">
                <a:solidFill>
                  <a:srgbClr val="132E60"/>
                </a:solidFill>
              </a:rPr>
              <a:t>Mindmap</a:t>
            </a:r>
            <a:r>
              <a:rPr lang="en-US" dirty="0" smtClean="0">
                <a:solidFill>
                  <a:srgbClr val="132E60"/>
                </a:solidFill>
              </a:rPr>
              <a:t> or notecards?</a:t>
            </a:r>
          </a:p>
          <a:p>
            <a:pPr marL="0" indent="0">
              <a:buNone/>
            </a:pPr>
            <a:r>
              <a:rPr lang="en-US" dirty="0" smtClean="0">
                <a:solidFill>
                  <a:srgbClr val="132E60"/>
                </a:solidFill>
              </a:rPr>
              <a:t>Self quizzing or someone else quizzing?</a:t>
            </a:r>
          </a:p>
          <a:p>
            <a:pPr marL="0" indent="0">
              <a:buNone/>
            </a:pPr>
            <a:endParaRPr lang="en-US" dirty="0" smtClean="0">
              <a:solidFill>
                <a:srgbClr val="132E60"/>
              </a:solidFill>
            </a:endParaRPr>
          </a:p>
          <a:p>
            <a:pPr marL="0" indent="0">
              <a:buNone/>
            </a:pPr>
            <a:endParaRPr lang="en-US" dirty="0" smtClean="0">
              <a:solidFill>
                <a:srgbClr val="132E60"/>
              </a:solidFill>
            </a:endParaRPr>
          </a:p>
          <a:p>
            <a:pPr marL="0" indent="0">
              <a:buNone/>
            </a:pPr>
            <a:endParaRPr lang="en-US" dirty="0" smtClean="0">
              <a:solidFill>
                <a:srgbClr val="132E60"/>
              </a:solidFill>
            </a:endParaRPr>
          </a:p>
          <a:p>
            <a:pPr marL="0" indent="0">
              <a:buNone/>
            </a:pPr>
            <a:endParaRPr lang="en-US" dirty="0"/>
          </a:p>
        </p:txBody>
      </p:sp>
    </p:spTree>
    <p:extLst>
      <p:ext uri="{BB962C8B-B14F-4D97-AF65-F5344CB8AC3E}">
        <p14:creationId xmlns:p14="http://schemas.microsoft.com/office/powerpoint/2010/main" val="1732872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0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10000"/>
                            </p:stCondLst>
                            <p:childTnLst>
                              <p:par>
                                <p:cTn id="11" presetID="1" presetClass="entr" presetSubtype="0" fill="hold" nodeType="afterEffect">
                                  <p:stCondLst>
                                    <p:cond delay="1000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par>
                          <p:cTn id="13" fill="hold">
                            <p:stCondLst>
                              <p:cond delay="20000"/>
                            </p:stCondLst>
                            <p:childTnLst>
                              <p:par>
                                <p:cTn id="14" presetID="1" presetClass="entr" presetSubtype="0" fill="hold" nodeType="afterEffect">
                                  <p:stCondLst>
                                    <p:cond delay="10000"/>
                                  </p:stCondLst>
                                  <p:childTnLst>
                                    <p:set>
                                      <p:cBhvr>
                                        <p:cTn id="15" dur="1" fill="hold">
                                          <p:stCondLst>
                                            <p:cond delay="0"/>
                                          </p:stCondLst>
                                        </p:cTn>
                                        <p:tgtEl>
                                          <p:spTgt spid="3">
                                            <p:txEl>
                                              <p:pRg st="3" end="3"/>
                                            </p:txEl>
                                          </p:spTgt>
                                        </p:tgtEl>
                                        <p:attrNameLst>
                                          <p:attrName>style.visibility</p:attrName>
                                        </p:attrNameLst>
                                      </p:cBhvr>
                                      <p:to>
                                        <p:strVal val="visible"/>
                                      </p:to>
                                    </p:set>
                                  </p:childTnLst>
                                </p:cTn>
                              </p:par>
                            </p:childTnLst>
                          </p:cTn>
                        </p:par>
                        <p:par>
                          <p:cTn id="16" fill="hold">
                            <p:stCondLst>
                              <p:cond delay="30000"/>
                            </p:stCondLst>
                            <p:childTnLst>
                              <p:par>
                                <p:cTn id="17" presetID="1" presetClass="entr" presetSubtype="0" fill="hold" nodeType="afterEffect">
                                  <p:stCondLst>
                                    <p:cond delay="1000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par>
                          <p:cTn id="19" fill="hold">
                            <p:stCondLst>
                              <p:cond delay="40000"/>
                            </p:stCondLst>
                            <p:childTnLst>
                              <p:par>
                                <p:cTn id="20" presetID="1" presetClass="entr" presetSubtype="0" fill="hold" nodeType="afterEffect">
                                  <p:stCondLst>
                                    <p:cond delay="10000"/>
                                  </p:stCondLst>
                                  <p:childTnLst>
                                    <p:set>
                                      <p:cBhvr>
                                        <p:cTn id="21"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Self</a:t>
            </a:r>
            <a:br>
              <a:rPr lang="en-US" b="1" u="sng" dirty="0" smtClean="0">
                <a:solidFill>
                  <a:srgbClr val="132E60"/>
                </a:solidFill>
              </a:rPr>
            </a:br>
            <a:r>
              <a:rPr lang="en-US" b="1" u="sng" dirty="0" smtClean="0">
                <a:solidFill>
                  <a:srgbClr val="132E60"/>
                </a:solidFill>
              </a:rPr>
              <a:t>Concentration</a:t>
            </a:r>
            <a:endParaRPr lang="en-GB" b="1" u="sng" dirty="0">
              <a:solidFill>
                <a:srgbClr val="132E60"/>
              </a:solidFill>
            </a:endParaRPr>
          </a:p>
        </p:txBody>
      </p:sp>
      <p:sp>
        <p:nvSpPr>
          <p:cNvPr id="3" name="Content Placeholder 2"/>
          <p:cNvSpPr>
            <a:spLocks noGrp="1"/>
          </p:cNvSpPr>
          <p:nvPr>
            <p:ph idx="1"/>
          </p:nvPr>
        </p:nvSpPr>
        <p:spPr/>
        <p:txBody>
          <a:bodyPr/>
          <a:lstStyle/>
          <a:p>
            <a:pPr marL="0" indent="0">
              <a:buNone/>
            </a:pPr>
            <a:r>
              <a:rPr lang="en-US" dirty="0" smtClean="0">
                <a:solidFill>
                  <a:srgbClr val="132E60"/>
                </a:solidFill>
              </a:rPr>
              <a:t> </a:t>
            </a:r>
          </a:p>
          <a:p>
            <a:pPr marL="0" indent="0" algn="ctr">
              <a:buNone/>
            </a:pPr>
            <a:r>
              <a:rPr lang="en-US" sz="4000" b="1" dirty="0" smtClean="0">
                <a:solidFill>
                  <a:srgbClr val="132E60"/>
                </a:solidFill>
              </a:rPr>
              <a:t>Morning or afternoon?</a:t>
            </a:r>
          </a:p>
          <a:p>
            <a:pPr marL="0" indent="0">
              <a:buNone/>
            </a:pPr>
            <a:endParaRPr lang="en-US" dirty="0" smtClean="0">
              <a:solidFill>
                <a:srgbClr val="132E60"/>
              </a:solidFill>
            </a:endParaRPr>
          </a:p>
          <a:p>
            <a:pPr marL="0" indent="0">
              <a:buNone/>
            </a:pPr>
            <a:endParaRPr lang="en-US" dirty="0"/>
          </a:p>
        </p:txBody>
      </p:sp>
      <p:cxnSp>
        <p:nvCxnSpPr>
          <p:cNvPr id="8" name="Straight Arrow Connector 7"/>
          <p:cNvCxnSpPr/>
          <p:nvPr/>
        </p:nvCxnSpPr>
        <p:spPr>
          <a:xfrm flipH="1">
            <a:off x="2286000" y="2905432"/>
            <a:ext cx="840658" cy="104713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Rectangle 9"/>
          <p:cNvSpPr/>
          <p:nvPr/>
        </p:nvSpPr>
        <p:spPr>
          <a:xfrm>
            <a:off x="457200" y="4023519"/>
            <a:ext cx="3170903" cy="1292516"/>
          </a:xfrm>
          <a:prstGeom prst="rect">
            <a:avLst/>
          </a:prstGeom>
          <a:solidFill>
            <a:srgbClr val="132E60"/>
          </a:solidFill>
        </p:spPr>
        <p:style>
          <a:lnRef idx="1">
            <a:schemeClr val="accent1"/>
          </a:lnRef>
          <a:fillRef idx="3">
            <a:schemeClr val="accent1"/>
          </a:fillRef>
          <a:effectRef idx="2">
            <a:schemeClr val="accent1"/>
          </a:effectRef>
          <a:fontRef idx="minor">
            <a:schemeClr val="lt1"/>
          </a:fontRef>
        </p:style>
        <p:txBody>
          <a:bodyPr rtlCol="0" anchor="ctr"/>
          <a:lstStyle/>
          <a:p>
            <a:r>
              <a:rPr lang="en-US" dirty="0" smtClean="0"/>
              <a:t>Set yourself a clear schedule for the day where you complete the majority of your three hours set work in the morning.</a:t>
            </a:r>
            <a:endParaRPr lang="en-GB" dirty="0"/>
          </a:p>
        </p:txBody>
      </p:sp>
      <p:sp>
        <p:nvSpPr>
          <p:cNvPr id="13" name="Rectangle 12"/>
          <p:cNvSpPr/>
          <p:nvPr/>
        </p:nvSpPr>
        <p:spPr>
          <a:xfrm>
            <a:off x="5358273" y="4023519"/>
            <a:ext cx="3170903" cy="1292516"/>
          </a:xfrm>
          <a:prstGeom prst="rect">
            <a:avLst/>
          </a:prstGeom>
          <a:solidFill>
            <a:srgbClr val="132E60"/>
          </a:solidFill>
        </p:spPr>
        <p:style>
          <a:lnRef idx="1">
            <a:schemeClr val="accent1"/>
          </a:lnRef>
          <a:fillRef idx="3">
            <a:schemeClr val="accent1"/>
          </a:fillRef>
          <a:effectRef idx="2">
            <a:schemeClr val="accent1"/>
          </a:effectRef>
          <a:fontRef idx="minor">
            <a:schemeClr val="lt1"/>
          </a:fontRef>
        </p:style>
        <p:txBody>
          <a:bodyPr rtlCol="0" anchor="ctr"/>
          <a:lstStyle/>
          <a:p>
            <a:r>
              <a:rPr lang="en-US" dirty="0" smtClean="0"/>
              <a:t>Set yourself a clear schedule for the day where you complete the majority of your three hours set work in the afternoon.</a:t>
            </a:r>
            <a:endParaRPr lang="en-GB" dirty="0"/>
          </a:p>
        </p:txBody>
      </p:sp>
      <p:cxnSp>
        <p:nvCxnSpPr>
          <p:cNvPr id="16" name="Straight Arrow Connector 15"/>
          <p:cNvCxnSpPr/>
          <p:nvPr/>
        </p:nvCxnSpPr>
        <p:spPr>
          <a:xfrm flipH="1">
            <a:off x="5727290" y="2905431"/>
            <a:ext cx="840658" cy="1047135"/>
          </a:xfrm>
          <a:prstGeom prst="straightConnector1">
            <a:avLst/>
          </a:prstGeom>
          <a:ln>
            <a:tailEnd type="triangle"/>
          </a:ln>
          <a:scene3d>
            <a:camera prst="orthographicFront">
              <a:rot lat="0" lon="10800000" rev="0"/>
            </a:camera>
            <a:lightRig rig="threePt" dir="t"/>
          </a:scene3d>
        </p:spPr>
        <p:style>
          <a:lnRef idx="2">
            <a:schemeClr val="accent1"/>
          </a:lnRef>
          <a:fillRef idx="0">
            <a:schemeClr val="accent1"/>
          </a:fillRef>
          <a:effectRef idx="1">
            <a:schemeClr val="accent1"/>
          </a:effectRef>
          <a:fontRef idx="minor">
            <a:schemeClr val="tx1"/>
          </a:fontRef>
        </p:style>
      </p:cxnSp>
      <p:pic>
        <p:nvPicPr>
          <p:cNvPr id="1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0559235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4885" fill="hold"/>
                                        <p:tgtEl>
                                          <p:spTgt spid="17"/>
                                        </p:tgtEl>
                                      </p:cBhvr>
                                    </p:cmd>
                                  </p:childTnLst>
                                </p:cTn>
                              </p:par>
                            </p:childTnLst>
                          </p:cTn>
                        </p:par>
                      </p:childTnLst>
                    </p:cTn>
                  </p:par>
                </p:childTnLst>
              </p:cTn>
              <p:nextCondLst>
                <p:cond evt="onClick" delay="0">
                  <p:tgtEl>
                    <p:spTgt spid="17"/>
                  </p:tgtEl>
                </p:cond>
              </p:nextCondLst>
            </p:seq>
            <p:audio>
              <p:cMediaNode vol="80000">
                <p:cTn id="7" fill="hold" display="0">
                  <p:stCondLst>
                    <p:cond delay="indefinite"/>
                  </p:stCondLst>
                  <p:endCondLst>
                    <p:cond evt="onStopAudio" delay="0">
                      <p:tgtEl>
                        <p:sldTgt/>
                      </p:tgtEl>
                    </p:cond>
                  </p:endCondLst>
                </p:cTn>
                <p:tgtEl>
                  <p:spTgt spid="1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Self</a:t>
            </a:r>
            <a:br>
              <a:rPr lang="en-US" b="1" u="sng" dirty="0" smtClean="0">
                <a:solidFill>
                  <a:srgbClr val="132E60"/>
                </a:solidFill>
              </a:rPr>
            </a:br>
            <a:r>
              <a:rPr lang="en-US" b="1" u="sng" dirty="0" smtClean="0">
                <a:solidFill>
                  <a:srgbClr val="132E60"/>
                </a:solidFill>
              </a:rPr>
              <a:t>Concentration</a:t>
            </a:r>
            <a:endParaRPr lang="en-GB" b="1" u="sng" dirty="0">
              <a:solidFill>
                <a:srgbClr val="132E60"/>
              </a:solidFill>
            </a:endParaRPr>
          </a:p>
        </p:txBody>
      </p:sp>
      <p:sp>
        <p:nvSpPr>
          <p:cNvPr id="3" name="Content Placeholder 2"/>
          <p:cNvSpPr>
            <a:spLocks noGrp="1"/>
          </p:cNvSpPr>
          <p:nvPr>
            <p:ph idx="1"/>
          </p:nvPr>
        </p:nvSpPr>
        <p:spPr/>
        <p:txBody>
          <a:bodyPr/>
          <a:lstStyle/>
          <a:p>
            <a:pPr marL="0" indent="0">
              <a:buNone/>
            </a:pPr>
            <a:r>
              <a:rPr lang="en-US" dirty="0" smtClean="0">
                <a:solidFill>
                  <a:srgbClr val="132E60"/>
                </a:solidFill>
              </a:rPr>
              <a:t> </a:t>
            </a:r>
          </a:p>
          <a:p>
            <a:pPr marL="0" indent="0" algn="ctr">
              <a:buNone/>
            </a:pPr>
            <a:r>
              <a:rPr lang="en-US" sz="3600" b="1" dirty="0" smtClean="0">
                <a:solidFill>
                  <a:srgbClr val="132E60"/>
                </a:solidFill>
              </a:rPr>
              <a:t>All in one go or split into shorter sections?</a:t>
            </a:r>
          </a:p>
          <a:p>
            <a:pPr marL="0" indent="0">
              <a:buNone/>
            </a:pPr>
            <a:endParaRPr lang="en-US" dirty="0" smtClean="0">
              <a:solidFill>
                <a:srgbClr val="132E60"/>
              </a:solidFill>
            </a:endParaRPr>
          </a:p>
          <a:p>
            <a:pPr marL="0" indent="0">
              <a:buNone/>
            </a:pPr>
            <a:endParaRPr lang="en-US" dirty="0"/>
          </a:p>
        </p:txBody>
      </p:sp>
      <p:cxnSp>
        <p:nvCxnSpPr>
          <p:cNvPr id="8" name="Straight Arrow Connector 7"/>
          <p:cNvCxnSpPr/>
          <p:nvPr/>
        </p:nvCxnSpPr>
        <p:spPr>
          <a:xfrm flipH="1">
            <a:off x="1428750" y="2905432"/>
            <a:ext cx="840658" cy="104713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Rectangle 9"/>
          <p:cNvSpPr/>
          <p:nvPr/>
        </p:nvSpPr>
        <p:spPr>
          <a:xfrm>
            <a:off x="457200" y="4023519"/>
            <a:ext cx="3170903" cy="1292516"/>
          </a:xfrm>
          <a:prstGeom prst="rect">
            <a:avLst/>
          </a:prstGeom>
          <a:solidFill>
            <a:srgbClr val="132E60"/>
          </a:solidFill>
        </p:spPr>
        <p:style>
          <a:lnRef idx="1">
            <a:schemeClr val="accent1"/>
          </a:lnRef>
          <a:fillRef idx="3">
            <a:schemeClr val="accent1"/>
          </a:fillRef>
          <a:effectRef idx="2">
            <a:schemeClr val="accent1"/>
          </a:effectRef>
          <a:fontRef idx="minor">
            <a:schemeClr val="lt1"/>
          </a:fontRef>
        </p:style>
        <p:txBody>
          <a:bodyPr rtlCol="0" anchor="ctr"/>
          <a:lstStyle/>
          <a:p>
            <a:r>
              <a:rPr lang="en-US" dirty="0" smtClean="0"/>
              <a:t>On your schedule, set clear times for each of your three subjects, one hour each. </a:t>
            </a:r>
            <a:endParaRPr lang="en-GB" dirty="0"/>
          </a:p>
        </p:txBody>
      </p:sp>
      <p:sp>
        <p:nvSpPr>
          <p:cNvPr id="13" name="Rectangle 12"/>
          <p:cNvSpPr/>
          <p:nvPr/>
        </p:nvSpPr>
        <p:spPr>
          <a:xfrm>
            <a:off x="5358273" y="4023519"/>
            <a:ext cx="3170903" cy="2285206"/>
          </a:xfrm>
          <a:prstGeom prst="rect">
            <a:avLst/>
          </a:prstGeom>
          <a:solidFill>
            <a:srgbClr val="132E60"/>
          </a:solidFill>
        </p:spPr>
        <p:style>
          <a:lnRef idx="1">
            <a:schemeClr val="accent1"/>
          </a:lnRef>
          <a:fillRef idx="3">
            <a:schemeClr val="accent1"/>
          </a:fillRef>
          <a:effectRef idx="2">
            <a:schemeClr val="accent1"/>
          </a:effectRef>
          <a:fontRef idx="minor">
            <a:schemeClr val="lt1"/>
          </a:fontRef>
        </p:style>
        <p:txBody>
          <a:bodyPr rtlCol="0" anchor="ctr"/>
          <a:lstStyle/>
          <a:p>
            <a:r>
              <a:rPr lang="en-US" dirty="0" smtClean="0"/>
              <a:t>Divide the three hours of your schedule into shorter sections using the timings your teachers have given for each task. </a:t>
            </a:r>
          </a:p>
          <a:p>
            <a:r>
              <a:rPr lang="en-US" dirty="0" smtClean="0"/>
              <a:t>If no timings are given, try to work in no less than 15min slots with a shorter break in between.</a:t>
            </a:r>
            <a:endParaRPr lang="en-GB" dirty="0"/>
          </a:p>
        </p:txBody>
      </p:sp>
      <p:cxnSp>
        <p:nvCxnSpPr>
          <p:cNvPr id="16" name="Straight Arrow Connector 15"/>
          <p:cNvCxnSpPr/>
          <p:nvPr/>
        </p:nvCxnSpPr>
        <p:spPr>
          <a:xfrm flipH="1">
            <a:off x="6361471" y="2905431"/>
            <a:ext cx="840658" cy="1047135"/>
          </a:xfrm>
          <a:prstGeom prst="straightConnector1">
            <a:avLst/>
          </a:prstGeom>
          <a:ln>
            <a:tailEnd type="triangle"/>
          </a:ln>
          <a:scene3d>
            <a:camera prst="orthographicFront">
              <a:rot lat="0" lon="10800000" rev="0"/>
            </a:camera>
            <a:lightRig rig="threePt" dir="t"/>
          </a:scene3d>
        </p:spPr>
        <p:style>
          <a:lnRef idx="2">
            <a:schemeClr val="accent1"/>
          </a:lnRef>
          <a:fillRef idx="0">
            <a:schemeClr val="accent1"/>
          </a:fillRef>
          <a:effectRef idx="1">
            <a:schemeClr val="accent1"/>
          </a:effectRef>
          <a:fontRef idx="minor">
            <a:schemeClr val="tx1"/>
          </a:fontRef>
        </p:style>
      </p:cxn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397371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28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Self</a:t>
            </a:r>
            <a:br>
              <a:rPr lang="en-US" b="1" u="sng" dirty="0" smtClean="0">
                <a:solidFill>
                  <a:srgbClr val="132E60"/>
                </a:solidFill>
              </a:rPr>
            </a:br>
            <a:r>
              <a:rPr lang="en-US" b="1" u="sng" dirty="0" smtClean="0">
                <a:solidFill>
                  <a:srgbClr val="132E60"/>
                </a:solidFill>
              </a:rPr>
              <a:t>Concentration</a:t>
            </a:r>
            <a:endParaRPr lang="en-GB" b="1" u="sng" dirty="0">
              <a:solidFill>
                <a:srgbClr val="132E60"/>
              </a:solidFill>
            </a:endParaRPr>
          </a:p>
        </p:txBody>
      </p:sp>
      <p:sp>
        <p:nvSpPr>
          <p:cNvPr id="3" name="Content Placeholder 2"/>
          <p:cNvSpPr>
            <a:spLocks noGrp="1"/>
          </p:cNvSpPr>
          <p:nvPr>
            <p:ph idx="1"/>
          </p:nvPr>
        </p:nvSpPr>
        <p:spPr>
          <a:xfrm>
            <a:off x="457200" y="1344367"/>
            <a:ext cx="8229600" cy="4525963"/>
          </a:xfrm>
        </p:spPr>
        <p:txBody>
          <a:bodyPr/>
          <a:lstStyle/>
          <a:p>
            <a:pPr marL="0" indent="0">
              <a:buNone/>
            </a:pPr>
            <a:r>
              <a:rPr lang="en-US" sz="3600" b="1" dirty="0" smtClean="0">
                <a:solidFill>
                  <a:srgbClr val="132E60"/>
                </a:solidFill>
              </a:rPr>
              <a:t>Your schedule might look like one of the suggestions below:</a:t>
            </a:r>
          </a:p>
          <a:p>
            <a:pPr marL="0" indent="0" algn="ctr">
              <a:buNone/>
            </a:pPr>
            <a:endParaRPr lang="en-US" sz="3600" b="1" dirty="0">
              <a:solidFill>
                <a:srgbClr val="132E60"/>
              </a:solidFill>
            </a:endParaRPr>
          </a:p>
          <a:p>
            <a:pPr marL="0" indent="0" algn="ctr">
              <a:buNone/>
            </a:pPr>
            <a:endParaRPr lang="en-US" sz="3600" b="1" dirty="0" smtClean="0">
              <a:solidFill>
                <a:srgbClr val="132E60"/>
              </a:solidFill>
            </a:endParaRPr>
          </a:p>
          <a:p>
            <a:pPr marL="0" indent="0">
              <a:buNone/>
            </a:pPr>
            <a:endParaRPr lang="en-US" dirty="0" smtClean="0">
              <a:solidFill>
                <a:srgbClr val="132E60"/>
              </a:solidFill>
            </a:endParaRP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030148801"/>
              </p:ext>
            </p:extLst>
          </p:nvPr>
        </p:nvGraphicFramePr>
        <p:xfrm>
          <a:off x="307880" y="2695600"/>
          <a:ext cx="8496905" cy="914400"/>
        </p:xfrm>
        <a:graphic>
          <a:graphicData uri="http://schemas.openxmlformats.org/drawingml/2006/table">
            <a:tbl>
              <a:tblPr bandRow="1">
                <a:tableStyleId>{5C22544A-7EE6-4342-B048-85BDC9FD1C3A}</a:tableStyleId>
              </a:tblPr>
              <a:tblGrid>
                <a:gridCol w="1019475">
                  <a:extLst>
                    <a:ext uri="{9D8B030D-6E8A-4147-A177-3AD203B41FA5}">
                      <a16:colId xmlns:a16="http://schemas.microsoft.com/office/drawing/2014/main" val="1554242623"/>
                    </a:ext>
                  </a:extLst>
                </a:gridCol>
                <a:gridCol w="1495486">
                  <a:extLst>
                    <a:ext uri="{9D8B030D-6E8A-4147-A177-3AD203B41FA5}">
                      <a16:colId xmlns:a16="http://schemas.microsoft.com/office/drawing/2014/main" val="1296900414"/>
                    </a:ext>
                  </a:extLst>
                </a:gridCol>
                <a:gridCol w="1495486">
                  <a:extLst>
                    <a:ext uri="{9D8B030D-6E8A-4147-A177-3AD203B41FA5}">
                      <a16:colId xmlns:a16="http://schemas.microsoft.com/office/drawing/2014/main" val="639909087"/>
                    </a:ext>
                  </a:extLst>
                </a:gridCol>
                <a:gridCol w="1495486">
                  <a:extLst>
                    <a:ext uri="{9D8B030D-6E8A-4147-A177-3AD203B41FA5}">
                      <a16:colId xmlns:a16="http://schemas.microsoft.com/office/drawing/2014/main" val="447813226"/>
                    </a:ext>
                  </a:extLst>
                </a:gridCol>
                <a:gridCol w="1495486">
                  <a:extLst>
                    <a:ext uri="{9D8B030D-6E8A-4147-A177-3AD203B41FA5}">
                      <a16:colId xmlns:a16="http://schemas.microsoft.com/office/drawing/2014/main" val="1786858295"/>
                    </a:ext>
                  </a:extLst>
                </a:gridCol>
                <a:gridCol w="1495486">
                  <a:extLst>
                    <a:ext uri="{9D8B030D-6E8A-4147-A177-3AD203B41FA5}">
                      <a16:colId xmlns:a16="http://schemas.microsoft.com/office/drawing/2014/main" val="4129403636"/>
                    </a:ext>
                  </a:extLst>
                </a:gridCol>
              </a:tblGrid>
              <a:tr h="370840">
                <a:tc>
                  <a:txBody>
                    <a:bodyPr/>
                    <a:lstStyle/>
                    <a:p>
                      <a:r>
                        <a:rPr lang="en-US" b="1" u="sng" dirty="0" smtClean="0"/>
                        <a:t>Tuesday</a:t>
                      </a:r>
                      <a:endParaRPr lang="en-GB" b="1" u="sng" dirty="0"/>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dirty="0" smtClean="0"/>
                        <a:t>9am-10am </a:t>
                      </a:r>
                      <a:r>
                        <a:rPr lang="en-US" b="1" dirty="0" smtClean="0"/>
                        <a:t>Lesson 1</a:t>
                      </a:r>
                      <a:endParaRPr lang="en-GB" b="1"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dirty="0" smtClean="0"/>
                        <a:t>10am-10.20am </a:t>
                      </a:r>
                      <a:r>
                        <a:rPr lang="en-US" b="1" dirty="0" smtClean="0"/>
                        <a:t>Break</a:t>
                      </a:r>
                      <a:endParaRPr lang="en-GB" b="1"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dirty="0" smtClean="0"/>
                        <a:t>10.20am – 11.20am </a:t>
                      </a:r>
                      <a:r>
                        <a:rPr lang="en-US" b="1" dirty="0" smtClean="0"/>
                        <a:t>Lesson</a:t>
                      </a:r>
                      <a:r>
                        <a:rPr lang="en-US" b="1" baseline="0" dirty="0" smtClean="0"/>
                        <a:t> 2</a:t>
                      </a:r>
                      <a:endParaRPr lang="en-GB" b="1"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dirty="0" smtClean="0"/>
                        <a:t>11.20am 12.30pm - </a:t>
                      </a:r>
                      <a:r>
                        <a:rPr lang="en-US" b="1" dirty="0" smtClean="0"/>
                        <a:t>Lunch</a:t>
                      </a:r>
                      <a:endParaRPr lang="en-GB" b="1"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dirty="0" smtClean="0"/>
                        <a:t>12.30pm – 1.30pm – </a:t>
                      </a:r>
                      <a:r>
                        <a:rPr lang="en-US" b="1" dirty="0" smtClean="0"/>
                        <a:t>Lesson 3</a:t>
                      </a:r>
                      <a:endParaRPr lang="en-GB" b="1"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73695378"/>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4053283231"/>
              </p:ext>
            </p:extLst>
          </p:nvPr>
        </p:nvGraphicFramePr>
        <p:xfrm>
          <a:off x="205561" y="3776608"/>
          <a:ext cx="8776206" cy="2560320"/>
        </p:xfrm>
        <a:graphic>
          <a:graphicData uri="http://schemas.openxmlformats.org/drawingml/2006/table">
            <a:tbl>
              <a:tblPr bandRow="1">
                <a:tableStyleId>{5C22544A-7EE6-4342-B048-85BDC9FD1C3A}</a:tableStyleId>
              </a:tblPr>
              <a:tblGrid>
                <a:gridCol w="1023457">
                  <a:extLst>
                    <a:ext uri="{9D8B030D-6E8A-4147-A177-3AD203B41FA5}">
                      <a16:colId xmlns:a16="http://schemas.microsoft.com/office/drawing/2014/main" val="1554242623"/>
                    </a:ext>
                  </a:extLst>
                </a:gridCol>
                <a:gridCol w="2067434">
                  <a:extLst>
                    <a:ext uri="{9D8B030D-6E8A-4147-A177-3AD203B41FA5}">
                      <a16:colId xmlns:a16="http://schemas.microsoft.com/office/drawing/2014/main" val="1296900414"/>
                    </a:ext>
                  </a:extLst>
                </a:gridCol>
                <a:gridCol w="2289198">
                  <a:extLst>
                    <a:ext uri="{9D8B030D-6E8A-4147-A177-3AD203B41FA5}">
                      <a16:colId xmlns:a16="http://schemas.microsoft.com/office/drawing/2014/main" val="639909087"/>
                    </a:ext>
                  </a:extLst>
                </a:gridCol>
                <a:gridCol w="1129338">
                  <a:extLst>
                    <a:ext uri="{9D8B030D-6E8A-4147-A177-3AD203B41FA5}">
                      <a16:colId xmlns:a16="http://schemas.microsoft.com/office/drawing/2014/main" val="447813226"/>
                    </a:ext>
                  </a:extLst>
                </a:gridCol>
                <a:gridCol w="2266779">
                  <a:extLst>
                    <a:ext uri="{9D8B030D-6E8A-4147-A177-3AD203B41FA5}">
                      <a16:colId xmlns:a16="http://schemas.microsoft.com/office/drawing/2014/main" val="1786858295"/>
                    </a:ext>
                  </a:extLst>
                </a:gridCol>
              </a:tblGrid>
              <a:tr h="370840">
                <a:tc>
                  <a:txBody>
                    <a:bodyPr/>
                    <a:lstStyle/>
                    <a:p>
                      <a:r>
                        <a:rPr lang="en-US" b="1" u="sng" dirty="0" smtClean="0"/>
                        <a:t>Tuesday</a:t>
                      </a:r>
                      <a:endParaRPr lang="en-GB" b="1" u="sng" dirty="0"/>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b="1" u="none" dirty="0" smtClean="0"/>
                        <a:t>Lesson</a:t>
                      </a:r>
                      <a:r>
                        <a:rPr lang="en-US" b="1" u="none" baseline="0" dirty="0" smtClean="0"/>
                        <a:t> 1</a:t>
                      </a:r>
                    </a:p>
                    <a:p>
                      <a:r>
                        <a:rPr lang="en-US" u="none" baseline="0" dirty="0" smtClean="0"/>
                        <a:t>9-9.15am Task 1</a:t>
                      </a:r>
                    </a:p>
                    <a:p>
                      <a:r>
                        <a:rPr lang="en-US" baseline="0" dirty="0" smtClean="0"/>
                        <a:t>5 min break</a:t>
                      </a:r>
                    </a:p>
                    <a:p>
                      <a:r>
                        <a:rPr lang="en-US" baseline="0" dirty="0" smtClean="0"/>
                        <a:t>9.20-9.35am Task 2</a:t>
                      </a:r>
                    </a:p>
                    <a:p>
                      <a:r>
                        <a:rPr lang="en-US" baseline="0" dirty="0" smtClean="0"/>
                        <a:t>5 min break</a:t>
                      </a:r>
                    </a:p>
                    <a:p>
                      <a:r>
                        <a:rPr lang="en-US" baseline="0" dirty="0" smtClean="0"/>
                        <a:t>9.40-9.55am Task 3</a:t>
                      </a:r>
                    </a:p>
                    <a:p>
                      <a:r>
                        <a:rPr lang="en-US" baseline="0" dirty="0" smtClean="0"/>
                        <a:t>5 min break</a:t>
                      </a:r>
                    </a:p>
                    <a:p>
                      <a:r>
                        <a:rPr lang="en-US" baseline="0" dirty="0" smtClean="0"/>
                        <a:t>10-10.15am Task 4</a:t>
                      </a:r>
                    </a:p>
                    <a:p>
                      <a:r>
                        <a:rPr lang="en-US" baseline="0" dirty="0" smtClean="0"/>
                        <a:t>15 min break</a:t>
                      </a:r>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b="1" dirty="0" smtClean="0"/>
                        <a:t>Lesson 2</a:t>
                      </a:r>
                    </a:p>
                    <a:p>
                      <a:r>
                        <a:rPr lang="en-US" dirty="0" smtClean="0"/>
                        <a:t>10.30-10.45am</a:t>
                      </a:r>
                      <a:r>
                        <a:rPr lang="en-US" baseline="0" dirty="0" smtClean="0"/>
                        <a:t> Task 1</a:t>
                      </a:r>
                    </a:p>
                    <a:p>
                      <a:r>
                        <a:rPr lang="en-US" baseline="0" dirty="0" smtClean="0"/>
                        <a:t>5 min break</a:t>
                      </a:r>
                    </a:p>
                    <a:p>
                      <a:r>
                        <a:rPr lang="en-US" baseline="0" dirty="0" smtClean="0"/>
                        <a:t>10.50-11.05am Task 2</a:t>
                      </a:r>
                    </a:p>
                    <a:p>
                      <a:r>
                        <a:rPr lang="en-US" baseline="0" dirty="0" smtClean="0"/>
                        <a:t>5 min break</a:t>
                      </a:r>
                    </a:p>
                    <a:p>
                      <a:r>
                        <a:rPr lang="en-US" baseline="0" dirty="0" smtClean="0"/>
                        <a:t>11.10-11.25am Task 3</a:t>
                      </a:r>
                    </a:p>
                    <a:p>
                      <a:r>
                        <a:rPr lang="en-US" baseline="0" dirty="0" smtClean="0"/>
                        <a:t>5 min break</a:t>
                      </a:r>
                    </a:p>
                    <a:p>
                      <a:r>
                        <a:rPr lang="en-US" baseline="0" dirty="0" smtClean="0"/>
                        <a:t>11.30-11.45am Task 4</a:t>
                      </a:r>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b="1" dirty="0" smtClean="0"/>
                        <a:t>Lunch</a:t>
                      </a:r>
                    </a:p>
                    <a:p>
                      <a:r>
                        <a:rPr lang="en-US" dirty="0" smtClean="0"/>
                        <a:t>11.45am-1pm</a:t>
                      </a:r>
                    </a:p>
                    <a:p>
                      <a:endParaRPr lang="en-GB" dirty="0"/>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n-US" b="1" dirty="0" smtClean="0"/>
                        <a:t>Lesson</a:t>
                      </a:r>
                      <a:r>
                        <a:rPr lang="en-US" b="1" baseline="0" dirty="0" smtClean="0"/>
                        <a:t> 3</a:t>
                      </a:r>
                    </a:p>
                    <a:p>
                      <a:r>
                        <a:rPr lang="en-US" baseline="0" dirty="0" smtClean="0"/>
                        <a:t>1-1.15pm Task 1</a:t>
                      </a:r>
                    </a:p>
                    <a:p>
                      <a:r>
                        <a:rPr lang="en-US" baseline="0" dirty="0" smtClean="0"/>
                        <a:t>5 min break</a:t>
                      </a:r>
                    </a:p>
                    <a:p>
                      <a:r>
                        <a:rPr lang="en-US" baseline="0" dirty="0" smtClean="0"/>
                        <a:t>1.20-1.35pm Task 2</a:t>
                      </a:r>
                    </a:p>
                    <a:p>
                      <a:r>
                        <a:rPr lang="en-US" baseline="0" dirty="0" smtClean="0"/>
                        <a:t>5 min break</a:t>
                      </a:r>
                    </a:p>
                    <a:p>
                      <a:r>
                        <a:rPr lang="en-US" baseline="0" dirty="0" smtClean="0"/>
                        <a:t>1.40-1.55pm Task 3</a:t>
                      </a:r>
                    </a:p>
                    <a:p>
                      <a:r>
                        <a:rPr lang="en-US" baseline="0" dirty="0" smtClean="0"/>
                        <a:t>5 min break</a:t>
                      </a:r>
                    </a:p>
                    <a:p>
                      <a:r>
                        <a:rPr lang="en-US" baseline="0" dirty="0" smtClean="0"/>
                        <a:t>2-2.15pmTask 4</a:t>
                      </a: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73695378"/>
                  </a:ext>
                </a:extLst>
              </a:tr>
            </a:tbl>
          </a:graphicData>
        </a:graphic>
      </p:graphicFrame>
    </p:spTree>
    <p:extLst>
      <p:ext uri="{BB962C8B-B14F-4D97-AF65-F5344CB8AC3E}">
        <p14:creationId xmlns:p14="http://schemas.microsoft.com/office/powerpoint/2010/main" val="26610967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Self</a:t>
            </a:r>
            <a:br>
              <a:rPr lang="en-US" b="1" u="sng" dirty="0" smtClean="0">
                <a:solidFill>
                  <a:srgbClr val="132E60"/>
                </a:solidFill>
              </a:rPr>
            </a:br>
            <a:r>
              <a:rPr lang="en-US" b="1" u="sng" dirty="0" smtClean="0">
                <a:solidFill>
                  <a:srgbClr val="132E60"/>
                </a:solidFill>
              </a:rPr>
              <a:t>Methods of working</a:t>
            </a:r>
            <a:endParaRPr lang="en-GB" b="1" u="sng" dirty="0">
              <a:solidFill>
                <a:srgbClr val="132E60"/>
              </a:solidFill>
            </a:endParaRPr>
          </a:p>
        </p:txBody>
      </p:sp>
      <p:sp>
        <p:nvSpPr>
          <p:cNvPr id="3" name="Content Placeholder 2"/>
          <p:cNvSpPr>
            <a:spLocks noGrp="1"/>
          </p:cNvSpPr>
          <p:nvPr>
            <p:ph idx="1"/>
          </p:nvPr>
        </p:nvSpPr>
        <p:spPr/>
        <p:txBody>
          <a:bodyPr>
            <a:normAutofit fontScale="77500" lnSpcReduction="20000"/>
          </a:bodyPr>
          <a:lstStyle/>
          <a:p>
            <a:pPr marL="0" indent="0">
              <a:buNone/>
            </a:pPr>
            <a:r>
              <a:rPr lang="en-US" dirty="0" smtClean="0">
                <a:solidFill>
                  <a:srgbClr val="132E60"/>
                </a:solidFill>
              </a:rPr>
              <a:t>Now think about your answers to these choices:</a:t>
            </a:r>
          </a:p>
          <a:p>
            <a:pPr marL="0" indent="0">
              <a:buNone/>
            </a:pPr>
            <a:r>
              <a:rPr lang="en-US" dirty="0" smtClean="0">
                <a:solidFill>
                  <a:srgbClr val="132E60"/>
                </a:solidFill>
              </a:rPr>
              <a:t> </a:t>
            </a:r>
          </a:p>
          <a:p>
            <a:r>
              <a:rPr lang="en-US" dirty="0">
                <a:solidFill>
                  <a:srgbClr val="132E60"/>
                </a:solidFill>
              </a:rPr>
              <a:t>Note taking or answering set questions?</a:t>
            </a:r>
          </a:p>
          <a:p>
            <a:r>
              <a:rPr lang="en-US" dirty="0">
                <a:solidFill>
                  <a:srgbClr val="132E60"/>
                </a:solidFill>
              </a:rPr>
              <a:t>Black and white or colour?</a:t>
            </a:r>
          </a:p>
          <a:p>
            <a:r>
              <a:rPr lang="en-US" dirty="0" err="1">
                <a:solidFill>
                  <a:srgbClr val="132E60"/>
                </a:solidFill>
              </a:rPr>
              <a:t>Mindmap</a:t>
            </a:r>
            <a:r>
              <a:rPr lang="en-US" dirty="0">
                <a:solidFill>
                  <a:srgbClr val="132E60"/>
                </a:solidFill>
              </a:rPr>
              <a:t> or notecards?</a:t>
            </a:r>
          </a:p>
          <a:p>
            <a:r>
              <a:rPr lang="en-US" dirty="0">
                <a:solidFill>
                  <a:srgbClr val="132E60"/>
                </a:solidFill>
              </a:rPr>
              <a:t>Self quizzing or someone else quizzing</a:t>
            </a:r>
            <a:r>
              <a:rPr lang="en-US" dirty="0" smtClean="0">
                <a:solidFill>
                  <a:srgbClr val="132E60"/>
                </a:solidFill>
              </a:rPr>
              <a:t>?</a:t>
            </a:r>
          </a:p>
          <a:p>
            <a:pPr marL="0" indent="0">
              <a:buNone/>
            </a:pPr>
            <a:endParaRPr lang="en-US" b="1" i="1" u="sng" dirty="0">
              <a:solidFill>
                <a:srgbClr val="132E60"/>
              </a:solidFill>
            </a:endParaRPr>
          </a:p>
          <a:p>
            <a:pPr marL="0" indent="0">
              <a:buNone/>
            </a:pPr>
            <a:r>
              <a:rPr lang="en-US" b="1" i="1" u="sng" dirty="0" smtClean="0">
                <a:solidFill>
                  <a:srgbClr val="132E60"/>
                </a:solidFill>
              </a:rPr>
              <a:t>For each one, list one way you could use your knowledge of yourself to improve your way of working. </a:t>
            </a:r>
          </a:p>
          <a:p>
            <a:pPr marL="0" indent="0">
              <a:buNone/>
            </a:pPr>
            <a:endParaRPr lang="en-US" b="1" dirty="0" smtClean="0">
              <a:solidFill>
                <a:srgbClr val="132E60"/>
              </a:solidFill>
            </a:endParaRPr>
          </a:p>
          <a:p>
            <a:pPr marL="0" indent="0">
              <a:buNone/>
            </a:pPr>
            <a:r>
              <a:rPr lang="en-US" dirty="0" smtClean="0">
                <a:solidFill>
                  <a:srgbClr val="132E60"/>
                </a:solidFill>
              </a:rPr>
              <a:t>There are some suggestions on the next slide if you’re not sure. Choose at least two to try out.</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261122" y="2819400"/>
            <a:ext cx="609600" cy="609600"/>
          </a:xfrm>
          <a:prstGeom prst="rect">
            <a:avLst/>
          </a:prstGeom>
        </p:spPr>
      </p:pic>
    </p:spTree>
    <p:extLst>
      <p:ext uri="{BB962C8B-B14F-4D97-AF65-F5344CB8AC3E}">
        <p14:creationId xmlns:p14="http://schemas.microsoft.com/office/powerpoint/2010/main" val="37766168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012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Self</a:t>
            </a:r>
            <a:br>
              <a:rPr lang="en-US" b="1" u="sng" dirty="0" smtClean="0">
                <a:solidFill>
                  <a:srgbClr val="132E60"/>
                </a:solidFill>
              </a:rPr>
            </a:br>
            <a:r>
              <a:rPr lang="en-US" b="1" u="sng" dirty="0" smtClean="0">
                <a:solidFill>
                  <a:srgbClr val="132E60"/>
                </a:solidFill>
              </a:rPr>
              <a:t>Methods of working</a:t>
            </a:r>
            <a:endParaRPr lang="en-GB" b="1" u="sng" dirty="0">
              <a:solidFill>
                <a:srgbClr val="132E6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72785213"/>
              </p:ext>
            </p:extLst>
          </p:nvPr>
        </p:nvGraphicFramePr>
        <p:xfrm>
          <a:off x="191729" y="1457878"/>
          <a:ext cx="8804787" cy="5400122"/>
        </p:xfrm>
        <a:graphic>
          <a:graphicData uri="http://schemas.openxmlformats.org/drawingml/2006/table">
            <a:tbl>
              <a:tblPr bandRow="1">
                <a:tableStyleId>{5C22544A-7EE6-4342-B048-85BDC9FD1C3A}</a:tableStyleId>
              </a:tblPr>
              <a:tblGrid>
                <a:gridCol w="1533832">
                  <a:extLst>
                    <a:ext uri="{9D8B030D-6E8A-4147-A177-3AD203B41FA5}">
                      <a16:colId xmlns:a16="http://schemas.microsoft.com/office/drawing/2014/main" val="3806238199"/>
                    </a:ext>
                  </a:extLst>
                </a:gridCol>
                <a:gridCol w="7270955">
                  <a:extLst>
                    <a:ext uri="{9D8B030D-6E8A-4147-A177-3AD203B41FA5}">
                      <a16:colId xmlns:a16="http://schemas.microsoft.com/office/drawing/2014/main" val="1719369108"/>
                    </a:ext>
                  </a:extLst>
                </a:gridCol>
              </a:tblGrid>
              <a:tr h="1237021">
                <a:tc>
                  <a:txBody>
                    <a:bodyPr/>
                    <a:lstStyle/>
                    <a:p>
                      <a:r>
                        <a:rPr lang="en-US" b="1" dirty="0" smtClean="0">
                          <a:solidFill>
                            <a:srgbClr val="FF0000"/>
                          </a:solidFill>
                        </a:rPr>
                        <a:t>Note taking </a:t>
                      </a:r>
                      <a:r>
                        <a:rPr lang="en-US" b="1" dirty="0" smtClean="0"/>
                        <a:t>or </a:t>
                      </a:r>
                      <a:r>
                        <a:rPr lang="en-US" b="1" dirty="0" smtClean="0">
                          <a:solidFill>
                            <a:srgbClr val="00B050"/>
                          </a:solidFill>
                        </a:rPr>
                        <a:t>answering set questions</a:t>
                      </a:r>
                      <a:r>
                        <a:rPr lang="en-US" b="1" dirty="0" smtClean="0"/>
                        <a:t>?</a:t>
                      </a:r>
                      <a:endParaRPr lang="en-GB" b="1" dirty="0"/>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US" dirty="0" smtClean="0">
                          <a:solidFill>
                            <a:srgbClr val="FF0000"/>
                          </a:solidFill>
                        </a:rPr>
                        <a:t>When learning</a:t>
                      </a:r>
                      <a:r>
                        <a:rPr lang="en-US" baseline="0" dirty="0" smtClean="0">
                          <a:solidFill>
                            <a:srgbClr val="FF0000"/>
                          </a:solidFill>
                        </a:rPr>
                        <a:t> something new, make some notes as you are reading, listening or watching the explanations to refer back to later.</a:t>
                      </a:r>
                    </a:p>
                    <a:p>
                      <a:pPr marL="285750" indent="-285750">
                        <a:buFont typeface="Arial" panose="020B0604020202020204" pitchFamily="34" charset="0"/>
                        <a:buChar char="•"/>
                      </a:pPr>
                      <a:r>
                        <a:rPr lang="en-US" baseline="0" dirty="0" smtClean="0">
                          <a:solidFill>
                            <a:srgbClr val="00B050"/>
                          </a:solidFill>
                        </a:rPr>
                        <a:t>OR write a list of questions about the key facts, then try to answer them at the end.</a:t>
                      </a:r>
                      <a:endParaRPr lang="en-GB" dirty="0">
                        <a:solidFill>
                          <a:srgbClr val="00B050"/>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42941435"/>
                  </a:ext>
                </a:extLst>
              </a:tr>
              <a:tr h="1237021">
                <a:tc>
                  <a:txBody>
                    <a:bodyPr/>
                    <a:lstStyle/>
                    <a:p>
                      <a:r>
                        <a:rPr lang="en-US" b="1" dirty="0" smtClean="0"/>
                        <a:t>Black and white or </a:t>
                      </a:r>
                      <a:r>
                        <a:rPr lang="en-US" b="1" dirty="0" smtClean="0">
                          <a:solidFill>
                            <a:srgbClr val="00B0F0"/>
                          </a:solidFill>
                        </a:rPr>
                        <a:t>colour</a:t>
                      </a:r>
                      <a:r>
                        <a:rPr lang="en-US" b="1" dirty="0" smtClean="0"/>
                        <a:t>?</a:t>
                      </a:r>
                      <a:endParaRPr lang="en-GB" b="1" dirty="0"/>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US" dirty="0" smtClean="0"/>
                        <a:t>Keep your</a:t>
                      </a:r>
                      <a:r>
                        <a:rPr lang="en-US" baseline="0" dirty="0" smtClean="0"/>
                        <a:t> notes clear and organized, making sure you use headings, underline titles etc so they are easy to reread.</a:t>
                      </a:r>
                    </a:p>
                    <a:p>
                      <a:pPr marL="285750" indent="-285750">
                        <a:buFont typeface="Arial" panose="020B0604020202020204" pitchFamily="34" charset="0"/>
                        <a:buChar char="•"/>
                      </a:pPr>
                      <a:r>
                        <a:rPr lang="en-US" baseline="0" dirty="0" smtClean="0">
                          <a:solidFill>
                            <a:srgbClr val="00B0F0"/>
                          </a:solidFill>
                        </a:rPr>
                        <a:t>OR use </a:t>
                      </a:r>
                      <a:r>
                        <a:rPr lang="en-US" baseline="0" dirty="0" err="1" smtClean="0">
                          <a:solidFill>
                            <a:srgbClr val="00B0F0"/>
                          </a:solidFill>
                        </a:rPr>
                        <a:t>colours</a:t>
                      </a:r>
                      <a:r>
                        <a:rPr lang="en-US" baseline="0" dirty="0" smtClean="0">
                          <a:solidFill>
                            <a:srgbClr val="00B0F0"/>
                          </a:solidFill>
                        </a:rPr>
                        <a:t> for things like titles, subheadings, key words and their definitions to make your work stand out more.</a:t>
                      </a:r>
                      <a:endParaRPr lang="en-GB" dirty="0">
                        <a:solidFill>
                          <a:srgbClr val="00B0F0"/>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6437069"/>
                  </a:ext>
                </a:extLst>
              </a:tr>
              <a:tr h="1237021">
                <a:tc>
                  <a:txBody>
                    <a:bodyPr/>
                    <a:lstStyle/>
                    <a:p>
                      <a:r>
                        <a:rPr lang="en-US" b="1" dirty="0" err="1" smtClean="0">
                          <a:solidFill>
                            <a:srgbClr val="7030A0"/>
                          </a:solidFill>
                        </a:rPr>
                        <a:t>Mindmap</a:t>
                      </a:r>
                      <a:r>
                        <a:rPr lang="en-US" b="1" dirty="0" smtClean="0"/>
                        <a:t> or </a:t>
                      </a:r>
                      <a:r>
                        <a:rPr lang="en-US" b="1" dirty="0" smtClean="0">
                          <a:solidFill>
                            <a:schemeClr val="accent6">
                              <a:lumMod val="75000"/>
                            </a:schemeClr>
                          </a:solidFill>
                        </a:rPr>
                        <a:t>notecards</a:t>
                      </a:r>
                      <a:r>
                        <a:rPr lang="en-US" b="1" dirty="0" smtClean="0"/>
                        <a:t>?</a:t>
                      </a:r>
                      <a:endParaRPr lang="en-GB" b="1" dirty="0"/>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US" dirty="0" err="1" smtClean="0">
                          <a:solidFill>
                            <a:srgbClr val="7030A0"/>
                          </a:solidFill>
                        </a:rPr>
                        <a:t>Organise</a:t>
                      </a:r>
                      <a:r>
                        <a:rPr lang="en-US" baseline="0" dirty="0" smtClean="0">
                          <a:solidFill>
                            <a:srgbClr val="7030A0"/>
                          </a:solidFill>
                        </a:rPr>
                        <a:t> your ideas by creating a </a:t>
                      </a:r>
                      <a:r>
                        <a:rPr lang="en-US" baseline="0" dirty="0" err="1" smtClean="0">
                          <a:solidFill>
                            <a:srgbClr val="7030A0"/>
                          </a:solidFill>
                        </a:rPr>
                        <a:t>mindmap</a:t>
                      </a:r>
                      <a:r>
                        <a:rPr lang="en-US" baseline="0" dirty="0" smtClean="0">
                          <a:solidFill>
                            <a:srgbClr val="7030A0"/>
                          </a:solidFill>
                        </a:rPr>
                        <a:t> at the start of a topic and then adding to it as your knowledge develops. The more links you create, the stronger your memory becomes.</a:t>
                      </a:r>
                    </a:p>
                    <a:p>
                      <a:pPr marL="285750" indent="-285750">
                        <a:buFont typeface="Arial" panose="020B0604020202020204" pitchFamily="34" charset="0"/>
                        <a:buChar char="•"/>
                      </a:pPr>
                      <a:r>
                        <a:rPr lang="en-US" baseline="0" dirty="0" smtClean="0">
                          <a:solidFill>
                            <a:schemeClr val="accent6">
                              <a:lumMod val="75000"/>
                            </a:schemeClr>
                          </a:solidFill>
                        </a:rPr>
                        <a:t>OR divide your topic into sections and make clear notes on each section so that you can stay focused and </a:t>
                      </a:r>
                      <a:r>
                        <a:rPr lang="en-US" baseline="0" dirty="0" err="1" smtClean="0">
                          <a:solidFill>
                            <a:schemeClr val="accent6">
                              <a:lumMod val="75000"/>
                            </a:schemeClr>
                          </a:solidFill>
                        </a:rPr>
                        <a:t>organised</a:t>
                      </a:r>
                      <a:r>
                        <a:rPr lang="en-US" baseline="0" dirty="0" smtClean="0">
                          <a:solidFill>
                            <a:schemeClr val="accent6">
                              <a:lumMod val="75000"/>
                            </a:schemeClr>
                          </a:solidFill>
                        </a:rPr>
                        <a:t>.</a:t>
                      </a:r>
                      <a:endParaRPr lang="en-GB" dirty="0">
                        <a:solidFill>
                          <a:schemeClr val="accent6">
                            <a:lumMod val="75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76088273"/>
                  </a:ext>
                </a:extLst>
              </a:tr>
              <a:tr h="1237021">
                <a:tc>
                  <a:txBody>
                    <a:bodyPr/>
                    <a:lstStyle/>
                    <a:p>
                      <a:r>
                        <a:rPr lang="en-US" b="1" dirty="0" smtClean="0">
                          <a:solidFill>
                            <a:srgbClr val="00B0F0"/>
                          </a:solidFill>
                        </a:rPr>
                        <a:t>Self quizzing </a:t>
                      </a:r>
                      <a:r>
                        <a:rPr lang="en-US" b="1" dirty="0" smtClean="0"/>
                        <a:t>or </a:t>
                      </a:r>
                      <a:r>
                        <a:rPr lang="en-US" b="1" dirty="0" smtClean="0">
                          <a:solidFill>
                            <a:srgbClr val="FF0000"/>
                          </a:solidFill>
                        </a:rPr>
                        <a:t>someone else quizzing</a:t>
                      </a:r>
                      <a:r>
                        <a:rPr lang="en-US" b="1" dirty="0" smtClean="0"/>
                        <a:t>?</a:t>
                      </a:r>
                      <a:endParaRPr lang="en-GB" b="1" dirty="0"/>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US" dirty="0" smtClean="0">
                          <a:solidFill>
                            <a:srgbClr val="00B0F0"/>
                          </a:solidFill>
                        </a:rPr>
                        <a:t>Create a set of revision cards with questions or key words on one side, then answers or definitions</a:t>
                      </a:r>
                      <a:r>
                        <a:rPr lang="en-US" baseline="0" dirty="0" smtClean="0">
                          <a:solidFill>
                            <a:srgbClr val="00B0F0"/>
                          </a:solidFill>
                        </a:rPr>
                        <a:t> on the other. Quiz yourself or look up LEITNER system on YouTube for another way to use them</a:t>
                      </a:r>
                    </a:p>
                    <a:p>
                      <a:pPr marL="285750" indent="-285750">
                        <a:buFont typeface="Arial" panose="020B0604020202020204" pitchFamily="34" charset="0"/>
                        <a:buChar char="•"/>
                      </a:pPr>
                      <a:r>
                        <a:rPr lang="en-US" dirty="0" smtClean="0">
                          <a:solidFill>
                            <a:srgbClr val="FF0000"/>
                          </a:solidFill>
                        </a:rPr>
                        <a:t>OR drag in a family member!</a:t>
                      </a:r>
                      <a:r>
                        <a:rPr lang="en-US" baseline="0" dirty="0" smtClean="0">
                          <a:solidFill>
                            <a:srgbClr val="FF0000"/>
                          </a:solidFill>
                        </a:rPr>
                        <a:t> You could even set it up as a game with rewards and prizes!</a:t>
                      </a:r>
                      <a:endParaRPr lang="en-GB" dirty="0">
                        <a:solidFill>
                          <a:srgbClr val="FF0000"/>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6228795"/>
                  </a:ext>
                </a:extLst>
              </a:tr>
            </a:tbl>
          </a:graphicData>
        </a:graphic>
      </p:graphicFrame>
    </p:spTree>
    <p:extLst>
      <p:ext uri="{BB962C8B-B14F-4D97-AF65-F5344CB8AC3E}">
        <p14:creationId xmlns:p14="http://schemas.microsoft.com/office/powerpoint/2010/main" val="7286807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lstStyle/>
          <a:p>
            <a:r>
              <a:rPr lang="en-US" b="1" u="sng" dirty="0" smtClean="0">
                <a:solidFill>
                  <a:srgbClr val="132E60"/>
                </a:solidFill>
              </a:rPr>
              <a:t>Aims of this session</a:t>
            </a:r>
            <a:endParaRPr lang="en-GB" b="1" u="sng" dirty="0">
              <a:solidFill>
                <a:srgbClr val="132E60"/>
              </a:solidFill>
            </a:endParaRPr>
          </a:p>
        </p:txBody>
      </p:sp>
      <p:sp>
        <p:nvSpPr>
          <p:cNvPr id="3" name="Content Placeholder 2"/>
          <p:cNvSpPr>
            <a:spLocks noGrp="1"/>
          </p:cNvSpPr>
          <p:nvPr>
            <p:ph idx="1"/>
          </p:nvPr>
        </p:nvSpPr>
        <p:spPr>
          <a:xfrm>
            <a:off x="457200" y="1639242"/>
            <a:ext cx="8229600" cy="4525963"/>
          </a:xfrm>
        </p:spPr>
        <p:txBody>
          <a:bodyPr>
            <a:normAutofit fontScale="92500" lnSpcReduction="20000"/>
          </a:bodyPr>
          <a:lstStyle/>
          <a:p>
            <a:r>
              <a:rPr lang="en-US" dirty="0">
                <a:solidFill>
                  <a:srgbClr val="132E60"/>
                </a:solidFill>
              </a:rPr>
              <a:t>To make a list of strategies for organisation to help you stay on track</a:t>
            </a:r>
            <a:r>
              <a:rPr lang="en-US" dirty="0" smtClean="0">
                <a:solidFill>
                  <a:srgbClr val="132E60"/>
                </a:solidFill>
              </a:rPr>
              <a:t>.</a:t>
            </a:r>
          </a:p>
          <a:p>
            <a:r>
              <a:rPr lang="en-US" dirty="0" smtClean="0">
                <a:solidFill>
                  <a:srgbClr val="132E60"/>
                </a:solidFill>
              </a:rPr>
              <a:t>To think specifically about yourself and your remote learning patterns to see if there are ways you can make improvements.</a:t>
            </a:r>
          </a:p>
          <a:p>
            <a:r>
              <a:rPr lang="en-US" b="1" i="1" u="sng" dirty="0" smtClean="0">
                <a:solidFill>
                  <a:srgbClr val="132E60"/>
                </a:solidFill>
              </a:rPr>
              <a:t>To make a list of strategies you can use to motivate yourself when you’re finding studying hard.</a:t>
            </a:r>
          </a:p>
          <a:p>
            <a:r>
              <a:rPr lang="en-US" dirty="0" smtClean="0">
                <a:solidFill>
                  <a:srgbClr val="132E60"/>
                </a:solidFill>
              </a:rPr>
              <a:t>To make a list of strategies you can use for when you are struggling to understand a task or finding it difficult. </a:t>
            </a:r>
          </a:p>
        </p:txBody>
      </p:sp>
      <p:pic>
        <p:nvPicPr>
          <p:cNvPr id="7" name="Picture 6"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913411"/>
            <a:ext cx="1533832" cy="1533832"/>
          </a:xfrm>
          <a:prstGeom prst="rect">
            <a:avLst/>
          </a:prstGeom>
        </p:spPr>
      </p:pic>
      <p:pic>
        <p:nvPicPr>
          <p:cNvPr id="8" name="Picture 7"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2103923"/>
            <a:ext cx="1533832" cy="1533832"/>
          </a:xfrm>
          <a:prstGeom prst="rect">
            <a:avLst/>
          </a:prstGeom>
        </p:spPr>
      </p:pic>
    </p:spTree>
    <p:extLst>
      <p:ext uri="{BB962C8B-B14F-4D97-AF65-F5344CB8AC3E}">
        <p14:creationId xmlns:p14="http://schemas.microsoft.com/office/powerpoint/2010/main" val="9802887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Self</a:t>
            </a:r>
            <a:br>
              <a:rPr lang="en-US" b="1" u="sng" dirty="0" smtClean="0">
                <a:solidFill>
                  <a:srgbClr val="132E60"/>
                </a:solidFill>
              </a:rPr>
            </a:br>
            <a:r>
              <a:rPr lang="en-US" b="1" u="sng" dirty="0" smtClean="0">
                <a:solidFill>
                  <a:srgbClr val="132E60"/>
                </a:solidFill>
              </a:rPr>
              <a:t>Motivation</a:t>
            </a:r>
            <a:endParaRPr lang="en-GB" b="1" u="sng" dirty="0">
              <a:solidFill>
                <a:srgbClr val="132E60"/>
              </a:solidFill>
            </a:endParaRPr>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solidFill>
                  <a:srgbClr val="132E60"/>
                </a:solidFill>
              </a:rPr>
              <a:t>We all have those days where getting started or staying focused feels really hard. It’s important to understand that it’s not just you!</a:t>
            </a:r>
          </a:p>
          <a:p>
            <a:pPr marL="0" indent="0">
              <a:buNone/>
            </a:pPr>
            <a:endParaRPr lang="en-US" dirty="0">
              <a:solidFill>
                <a:srgbClr val="132E60"/>
              </a:solidFill>
            </a:endParaRPr>
          </a:p>
          <a:p>
            <a:pPr marL="0" indent="0">
              <a:buNone/>
            </a:pPr>
            <a:r>
              <a:rPr lang="en-US" dirty="0" smtClean="0">
                <a:solidFill>
                  <a:srgbClr val="132E60"/>
                </a:solidFill>
              </a:rPr>
              <a:t>On the next slide, some of our teachers have given their tips on how they’re staying motivated while working from home. </a:t>
            </a:r>
          </a:p>
          <a:p>
            <a:pPr marL="0" indent="0">
              <a:buNone/>
            </a:pPr>
            <a:endParaRPr lang="en-US" dirty="0" smtClean="0">
              <a:solidFill>
                <a:srgbClr val="132E60"/>
              </a:solidFill>
            </a:endParaRPr>
          </a:p>
          <a:p>
            <a:pPr marL="0" indent="0">
              <a:buNone/>
            </a:pPr>
            <a:r>
              <a:rPr lang="en-US" b="1" i="1" u="sng" dirty="0" smtClean="0">
                <a:solidFill>
                  <a:srgbClr val="132E60"/>
                </a:solidFill>
              </a:rPr>
              <a:t>Choose at least two that you’re going to try out and write them down.</a:t>
            </a:r>
            <a:endParaRPr lang="en-US" b="1" i="1" u="sng"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48168" y="2514600"/>
            <a:ext cx="609600" cy="609600"/>
          </a:xfrm>
          <a:prstGeom prst="rect">
            <a:avLst/>
          </a:prstGeom>
        </p:spPr>
      </p:pic>
    </p:spTree>
    <p:extLst>
      <p:ext uri="{BB962C8B-B14F-4D97-AF65-F5344CB8AC3E}">
        <p14:creationId xmlns:p14="http://schemas.microsoft.com/office/powerpoint/2010/main" val="7560387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48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Self</a:t>
            </a:r>
            <a:br>
              <a:rPr lang="en-US" b="1" u="sng" dirty="0" smtClean="0">
                <a:solidFill>
                  <a:srgbClr val="132E60"/>
                </a:solidFill>
              </a:rPr>
            </a:br>
            <a:r>
              <a:rPr lang="en-US" b="1" u="sng" dirty="0" smtClean="0">
                <a:solidFill>
                  <a:srgbClr val="132E60"/>
                </a:solidFill>
              </a:rPr>
              <a:t>Motivation</a:t>
            </a:r>
            <a:endParaRPr lang="en-GB" b="1" u="sng" dirty="0">
              <a:solidFill>
                <a:srgbClr val="132E60"/>
              </a:solidFill>
            </a:endParaRPr>
          </a:p>
        </p:txBody>
      </p:sp>
      <p:sp>
        <p:nvSpPr>
          <p:cNvPr id="3" name="Content Placeholder 2"/>
          <p:cNvSpPr>
            <a:spLocks noGrp="1"/>
          </p:cNvSpPr>
          <p:nvPr>
            <p:ph idx="1"/>
          </p:nvPr>
        </p:nvSpPr>
        <p:spPr/>
        <p:txBody>
          <a:bodyPr/>
          <a:lstStyle/>
          <a:p>
            <a:pPr marL="0" indent="0">
              <a:buNone/>
            </a:pPr>
            <a:r>
              <a:rPr lang="en-US" dirty="0" smtClean="0">
                <a:solidFill>
                  <a:srgbClr val="132E60"/>
                </a:solidFill>
              </a:rPr>
              <a:t> </a:t>
            </a:r>
          </a:p>
          <a:p>
            <a:pPr marL="0" indent="0">
              <a:buNone/>
            </a:pPr>
            <a:endParaRPr lang="en-US" dirty="0" smtClean="0">
              <a:solidFill>
                <a:srgbClr val="132E60"/>
              </a:solidFill>
            </a:endParaRPr>
          </a:p>
          <a:p>
            <a:pPr marL="0" indent="0">
              <a:buNone/>
            </a:pPr>
            <a:endParaRPr lang="en-US" dirty="0"/>
          </a:p>
        </p:txBody>
      </p:sp>
      <p:sp>
        <p:nvSpPr>
          <p:cNvPr id="4" name="Oval Callout 3"/>
          <p:cNvSpPr/>
          <p:nvPr/>
        </p:nvSpPr>
        <p:spPr>
          <a:xfrm>
            <a:off x="20113" y="1417638"/>
            <a:ext cx="3770222" cy="1627904"/>
          </a:xfrm>
          <a:prstGeom prst="wedgeEllipseCallout">
            <a:avLst>
              <a:gd name="adj1" fmla="val -43163"/>
              <a:gd name="adj2" fmla="val 70654"/>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dirty="0"/>
              <a:t>I set an amount of time I'm going to work during the day and stick to it.  Taking regular breaks to grab a drink or text friends is also really important. </a:t>
            </a:r>
            <a:endParaRPr lang="en-GB" sz="1200" dirty="0" smtClean="0"/>
          </a:p>
          <a:p>
            <a:pPr algn="ctr"/>
            <a:endParaRPr lang="en-US" sz="1200" dirty="0" smtClean="0"/>
          </a:p>
          <a:p>
            <a:pPr algn="ctr"/>
            <a:r>
              <a:rPr lang="en-US" sz="1200" dirty="0" smtClean="0"/>
              <a:t>Mrs Misquitta</a:t>
            </a:r>
            <a:endParaRPr lang="en-GB" sz="1200" dirty="0"/>
          </a:p>
        </p:txBody>
      </p:sp>
      <p:sp>
        <p:nvSpPr>
          <p:cNvPr id="8" name="Oval Callout 7"/>
          <p:cNvSpPr/>
          <p:nvPr/>
        </p:nvSpPr>
        <p:spPr>
          <a:xfrm>
            <a:off x="2342311" y="2250227"/>
            <a:ext cx="3770222" cy="1627904"/>
          </a:xfrm>
          <a:prstGeom prst="wedgeEllipseCallout">
            <a:avLst>
              <a:gd name="adj1" fmla="val 10820"/>
              <a:gd name="adj2" fmla="val -92421"/>
            </a:avLst>
          </a:prstGeom>
          <a:solidFill>
            <a:srgbClr val="FFC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dirty="0"/>
              <a:t>Give myself a goal to achieve… for example: complete </a:t>
            </a:r>
            <a:r>
              <a:rPr lang="en-GB" sz="1200" dirty="0" smtClean="0"/>
              <a:t>two subjects’ </a:t>
            </a:r>
            <a:r>
              <a:rPr lang="en-GB" sz="1200" dirty="0"/>
              <a:t>work and then watch my favourite tv program for half </a:t>
            </a:r>
            <a:r>
              <a:rPr lang="en-GB" sz="1200" dirty="0" smtClean="0"/>
              <a:t>hour.</a:t>
            </a:r>
            <a:r>
              <a:rPr lang="en-GB" sz="1200" dirty="0"/>
              <a:t> </a:t>
            </a:r>
            <a:endParaRPr lang="en-GB" sz="1200" dirty="0" smtClean="0"/>
          </a:p>
          <a:p>
            <a:pPr algn="ctr"/>
            <a:endParaRPr lang="en-US" sz="1200" dirty="0" smtClean="0"/>
          </a:p>
          <a:p>
            <a:pPr algn="ctr"/>
            <a:r>
              <a:rPr lang="en-US" sz="1200" dirty="0" smtClean="0"/>
              <a:t>Mrs Redican</a:t>
            </a:r>
            <a:endParaRPr lang="en-GB" sz="1200" dirty="0"/>
          </a:p>
        </p:txBody>
      </p:sp>
      <p:sp>
        <p:nvSpPr>
          <p:cNvPr id="10" name="Oval Callout 9"/>
          <p:cNvSpPr/>
          <p:nvPr/>
        </p:nvSpPr>
        <p:spPr>
          <a:xfrm>
            <a:off x="5198972" y="1115806"/>
            <a:ext cx="3770222" cy="1627904"/>
          </a:xfrm>
          <a:prstGeom prst="wedgeEllipseCallout">
            <a:avLst>
              <a:gd name="adj1" fmla="val 42505"/>
              <a:gd name="adj2" fmla="val -92421"/>
            </a:avLst>
          </a:prstGeom>
          <a:solidFill>
            <a:srgbClr val="00B05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smtClean="0"/>
              <a:t>Setting </a:t>
            </a:r>
            <a:r>
              <a:rPr lang="en-GB" sz="1200" dirty="0"/>
              <a:t>myself a reward at the end of the task - an episode of my favourite programme or a chocolate bar </a:t>
            </a:r>
            <a:r>
              <a:rPr lang="en-GB" sz="1200" dirty="0" smtClean="0"/>
              <a:t>etc. I </a:t>
            </a:r>
            <a:r>
              <a:rPr lang="en-GB" sz="1200" dirty="0"/>
              <a:t>try to think of the bigger picture and how </a:t>
            </a:r>
            <a:r>
              <a:rPr lang="en-GB" sz="1200" dirty="0" smtClean="0"/>
              <a:t>I will </a:t>
            </a:r>
            <a:r>
              <a:rPr lang="en-GB" sz="1200" dirty="0"/>
              <a:t>feel after </a:t>
            </a:r>
            <a:r>
              <a:rPr lang="en-GB" sz="1200" dirty="0" smtClean="0"/>
              <a:t>I have </a:t>
            </a:r>
            <a:r>
              <a:rPr lang="en-GB" sz="1200" dirty="0"/>
              <a:t>done the task. </a:t>
            </a:r>
          </a:p>
          <a:p>
            <a:pPr algn="ctr"/>
            <a:endParaRPr lang="en-US" sz="1200" dirty="0" smtClean="0"/>
          </a:p>
          <a:p>
            <a:pPr algn="ctr"/>
            <a:r>
              <a:rPr lang="en-US" sz="1200" dirty="0" smtClean="0"/>
              <a:t>Mrs Suschitzky</a:t>
            </a:r>
            <a:endParaRPr lang="en-GB" sz="1200" dirty="0"/>
          </a:p>
        </p:txBody>
      </p:sp>
      <p:sp>
        <p:nvSpPr>
          <p:cNvPr id="11" name="Oval Callout 10"/>
          <p:cNvSpPr/>
          <p:nvPr/>
        </p:nvSpPr>
        <p:spPr>
          <a:xfrm>
            <a:off x="20113" y="3412477"/>
            <a:ext cx="3770222" cy="1627904"/>
          </a:xfrm>
          <a:prstGeom prst="wedgeEllipseCallout">
            <a:avLst>
              <a:gd name="adj1" fmla="val -48640"/>
              <a:gd name="adj2" fmla="val 51629"/>
            </a:avLst>
          </a:prstGeom>
          <a:solidFill>
            <a:srgbClr val="00B0F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smtClean="0"/>
              <a:t>Make </a:t>
            </a:r>
            <a:r>
              <a:rPr lang="en-GB" sz="1200" dirty="0"/>
              <a:t>sure you are warm but not too warm! </a:t>
            </a:r>
            <a:r>
              <a:rPr lang="en-GB" sz="1200" dirty="0" smtClean="0"/>
              <a:t>Keep hydrated – maybe fill a jug or bottle before you start working.</a:t>
            </a:r>
            <a:endParaRPr lang="en-US" sz="1200" dirty="0"/>
          </a:p>
          <a:p>
            <a:r>
              <a:rPr lang="en-GB" sz="1200" dirty="0"/>
              <a:t>Adjust and be flexible with your “work slots” to fit in with your motivation that day, everyone has off days. </a:t>
            </a:r>
          </a:p>
          <a:p>
            <a:pPr algn="ctr"/>
            <a:r>
              <a:rPr lang="en-US" sz="1200" dirty="0" smtClean="0"/>
              <a:t>Mrs Exwood</a:t>
            </a:r>
            <a:endParaRPr lang="en-GB" sz="1200" dirty="0"/>
          </a:p>
        </p:txBody>
      </p:sp>
      <p:sp>
        <p:nvSpPr>
          <p:cNvPr id="12" name="Oval Callout 11"/>
          <p:cNvSpPr/>
          <p:nvPr/>
        </p:nvSpPr>
        <p:spPr>
          <a:xfrm>
            <a:off x="154693" y="4959035"/>
            <a:ext cx="3770222" cy="1627904"/>
          </a:xfrm>
          <a:prstGeom prst="wedgeEllipseCallout">
            <a:avLst>
              <a:gd name="adj1" fmla="val -49422"/>
              <a:gd name="adj2" fmla="val 58877"/>
            </a:avLst>
          </a:prstGeom>
          <a:solidFill>
            <a:srgbClr val="132E60"/>
          </a:solidFill>
        </p:spPr>
        <p:style>
          <a:lnRef idx="1">
            <a:schemeClr val="accent1"/>
          </a:lnRef>
          <a:fillRef idx="3">
            <a:schemeClr val="accent1"/>
          </a:fillRef>
          <a:effectRef idx="2">
            <a:schemeClr val="accent1"/>
          </a:effectRef>
          <a:fontRef idx="minor">
            <a:schemeClr val="lt1"/>
          </a:fontRef>
        </p:style>
        <p:txBody>
          <a:bodyPr rtlCol="0" anchor="ctr"/>
          <a:lstStyle/>
          <a:p>
            <a:r>
              <a:rPr lang="en-GB" sz="1200" dirty="0"/>
              <a:t> </a:t>
            </a:r>
            <a:r>
              <a:rPr lang="en-GB" sz="1200" dirty="0" smtClean="0"/>
              <a:t>I HAVE </a:t>
            </a:r>
            <a:r>
              <a:rPr lang="en-GB" sz="1200" dirty="0"/>
              <a:t>to achieve something in the day in order to really enjoy my rest time – I need to feel I’ve earned it. So, I write a list of what jobs I want to get done that day. </a:t>
            </a:r>
          </a:p>
          <a:p>
            <a:pPr algn="ctr"/>
            <a:endParaRPr lang="en-US" sz="1200" dirty="0" smtClean="0"/>
          </a:p>
          <a:p>
            <a:pPr algn="ctr"/>
            <a:r>
              <a:rPr lang="en-US" sz="1200" dirty="0" smtClean="0"/>
              <a:t>Ms Form</a:t>
            </a:r>
            <a:endParaRPr lang="en-GB" sz="1200" dirty="0"/>
          </a:p>
        </p:txBody>
      </p:sp>
      <p:sp>
        <p:nvSpPr>
          <p:cNvPr id="13" name="Oval Callout 12"/>
          <p:cNvSpPr/>
          <p:nvPr/>
        </p:nvSpPr>
        <p:spPr>
          <a:xfrm>
            <a:off x="5324665" y="2645048"/>
            <a:ext cx="3770222" cy="1627904"/>
          </a:xfrm>
          <a:prstGeom prst="wedgeEllipseCallout">
            <a:avLst>
              <a:gd name="adj1" fmla="val 53849"/>
              <a:gd name="adj2" fmla="val -56182"/>
            </a:avLst>
          </a:prstGeom>
          <a:solidFill>
            <a:srgbClr val="00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a:t>Doing a morning workout before starting any school work to help wake you up and release endorphins (feel good hormones) to help you tackle the day ahead. Aim for 30-40 minutes. </a:t>
            </a:r>
          </a:p>
          <a:p>
            <a:pPr algn="ctr"/>
            <a:r>
              <a:rPr lang="en-US" sz="1200" dirty="0" smtClean="0"/>
              <a:t>Mr Morris</a:t>
            </a:r>
            <a:endParaRPr lang="en-GB" sz="1200" dirty="0"/>
          </a:p>
        </p:txBody>
      </p:sp>
      <p:sp>
        <p:nvSpPr>
          <p:cNvPr id="14" name="Oval Callout 13"/>
          <p:cNvSpPr/>
          <p:nvPr/>
        </p:nvSpPr>
        <p:spPr>
          <a:xfrm>
            <a:off x="5333552" y="5178185"/>
            <a:ext cx="3770222" cy="1627904"/>
          </a:xfrm>
          <a:prstGeom prst="wedgeEllipseCallout">
            <a:avLst>
              <a:gd name="adj1" fmla="val 49156"/>
              <a:gd name="adj2" fmla="val -55276"/>
            </a:avLst>
          </a:prstGeom>
          <a:solidFill>
            <a:srgbClr val="FF33CC"/>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a:t>To keep myself </a:t>
            </a:r>
            <a:r>
              <a:rPr lang="en-GB" sz="1200" dirty="0" smtClean="0"/>
              <a:t>motivated, </a:t>
            </a:r>
            <a:r>
              <a:rPr lang="en-GB" sz="1200" dirty="0"/>
              <a:t>I try and make a piece of work every day - even when I don’t feel like it - I have learnt the hardest part is making a </a:t>
            </a:r>
            <a:r>
              <a:rPr lang="en-GB" sz="1200" dirty="0" smtClean="0"/>
              <a:t>start putting </a:t>
            </a:r>
            <a:r>
              <a:rPr lang="en-GB" sz="1200" dirty="0"/>
              <a:t>pen on paper and making that first mark... starting... </a:t>
            </a:r>
            <a:endParaRPr lang="en-GB" sz="1200" dirty="0" smtClean="0"/>
          </a:p>
          <a:p>
            <a:pPr algn="ctr"/>
            <a:r>
              <a:rPr lang="en-US" sz="1200" dirty="0" smtClean="0"/>
              <a:t>Mr Jones</a:t>
            </a:r>
            <a:endParaRPr lang="en-GB" sz="1200" dirty="0"/>
          </a:p>
        </p:txBody>
      </p:sp>
      <p:sp>
        <p:nvSpPr>
          <p:cNvPr id="15" name="Oval Callout 14"/>
          <p:cNvSpPr/>
          <p:nvPr/>
        </p:nvSpPr>
        <p:spPr>
          <a:xfrm>
            <a:off x="3030321" y="3959283"/>
            <a:ext cx="3770222" cy="1627904"/>
          </a:xfrm>
          <a:prstGeom prst="wedgeEllipseCallout">
            <a:avLst>
              <a:gd name="adj1" fmla="val -27125"/>
              <a:gd name="adj2" fmla="val 96021"/>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a:t>P</a:t>
            </a:r>
            <a:r>
              <a:rPr lang="en-GB" sz="1200" dirty="0" smtClean="0"/>
              <a:t>raise </a:t>
            </a:r>
            <a:r>
              <a:rPr lang="en-GB" sz="1200" dirty="0"/>
              <a:t>yourself for the things </a:t>
            </a:r>
            <a:r>
              <a:rPr lang="en-GB" sz="1200" dirty="0" smtClean="0"/>
              <a:t>you have </a:t>
            </a:r>
            <a:r>
              <a:rPr lang="en-GB" sz="1200" dirty="0"/>
              <a:t>completed, by spending a short time admiring the small step </a:t>
            </a:r>
            <a:r>
              <a:rPr lang="en-GB" sz="1200" dirty="0" smtClean="0"/>
              <a:t>you </a:t>
            </a:r>
            <a:r>
              <a:rPr lang="en-GB" sz="1200" dirty="0"/>
              <a:t>have </a:t>
            </a:r>
            <a:r>
              <a:rPr lang="en-GB" sz="1200" dirty="0" smtClean="0"/>
              <a:t>achieved or telling someone else about it.</a:t>
            </a:r>
          </a:p>
          <a:p>
            <a:pPr algn="ctr"/>
            <a:r>
              <a:rPr lang="en-US" sz="1200" smtClean="0"/>
              <a:t>Miss Steer</a:t>
            </a:r>
            <a:endParaRPr lang="en-GB" sz="1200" dirty="0"/>
          </a:p>
        </p:txBody>
      </p:sp>
    </p:spTree>
    <p:extLst>
      <p:ext uri="{BB962C8B-B14F-4D97-AF65-F5344CB8AC3E}">
        <p14:creationId xmlns:p14="http://schemas.microsoft.com/office/powerpoint/2010/main" val="1725277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8000"/>
                                  </p:stCondLst>
                                  <p:childTnLst>
                                    <p:set>
                                      <p:cBhvr>
                                        <p:cTn id="9" dur="1" fill="hold">
                                          <p:stCondLst>
                                            <p:cond delay="0"/>
                                          </p:stCondLst>
                                        </p:cTn>
                                        <p:tgtEl>
                                          <p:spTgt spid="8"/>
                                        </p:tgtEl>
                                        <p:attrNameLst>
                                          <p:attrName>style.visibility</p:attrName>
                                        </p:attrNameLst>
                                      </p:cBhvr>
                                      <p:to>
                                        <p:strVal val="visible"/>
                                      </p:to>
                                    </p:set>
                                  </p:childTnLst>
                                </p:cTn>
                              </p:par>
                            </p:childTnLst>
                          </p:cTn>
                        </p:par>
                        <p:par>
                          <p:cTn id="10" fill="hold">
                            <p:stCondLst>
                              <p:cond delay="8000"/>
                            </p:stCondLst>
                            <p:childTnLst>
                              <p:par>
                                <p:cTn id="11" presetID="1" presetClass="entr" presetSubtype="0" fill="hold" grpId="0" nodeType="afterEffect">
                                  <p:stCondLst>
                                    <p:cond delay="8000"/>
                                  </p:stCondLst>
                                  <p:childTnLst>
                                    <p:set>
                                      <p:cBhvr>
                                        <p:cTn id="12" dur="1" fill="hold">
                                          <p:stCondLst>
                                            <p:cond delay="0"/>
                                          </p:stCondLst>
                                        </p:cTn>
                                        <p:tgtEl>
                                          <p:spTgt spid="10"/>
                                        </p:tgtEl>
                                        <p:attrNameLst>
                                          <p:attrName>style.visibility</p:attrName>
                                        </p:attrNameLst>
                                      </p:cBhvr>
                                      <p:to>
                                        <p:strVal val="visible"/>
                                      </p:to>
                                    </p:set>
                                  </p:childTnLst>
                                </p:cTn>
                              </p:par>
                            </p:childTnLst>
                          </p:cTn>
                        </p:par>
                        <p:par>
                          <p:cTn id="13" fill="hold">
                            <p:stCondLst>
                              <p:cond delay="16000"/>
                            </p:stCondLst>
                            <p:childTnLst>
                              <p:par>
                                <p:cTn id="14" presetID="1" presetClass="entr" presetSubtype="0" fill="hold" grpId="0" nodeType="afterEffect">
                                  <p:stCondLst>
                                    <p:cond delay="8000"/>
                                  </p:stCondLst>
                                  <p:childTnLst>
                                    <p:set>
                                      <p:cBhvr>
                                        <p:cTn id="15" dur="1" fill="hold">
                                          <p:stCondLst>
                                            <p:cond delay="0"/>
                                          </p:stCondLst>
                                        </p:cTn>
                                        <p:tgtEl>
                                          <p:spTgt spid="11"/>
                                        </p:tgtEl>
                                        <p:attrNameLst>
                                          <p:attrName>style.visibility</p:attrName>
                                        </p:attrNameLst>
                                      </p:cBhvr>
                                      <p:to>
                                        <p:strVal val="visible"/>
                                      </p:to>
                                    </p:set>
                                  </p:childTnLst>
                                </p:cTn>
                              </p:par>
                            </p:childTnLst>
                          </p:cTn>
                        </p:par>
                        <p:par>
                          <p:cTn id="16" fill="hold">
                            <p:stCondLst>
                              <p:cond delay="24000"/>
                            </p:stCondLst>
                            <p:childTnLst>
                              <p:par>
                                <p:cTn id="17" presetID="1" presetClass="entr" presetSubtype="0" fill="hold" grpId="0" nodeType="afterEffect">
                                  <p:stCondLst>
                                    <p:cond delay="8000"/>
                                  </p:stCondLst>
                                  <p:childTnLst>
                                    <p:set>
                                      <p:cBhvr>
                                        <p:cTn id="18" dur="1" fill="hold">
                                          <p:stCondLst>
                                            <p:cond delay="0"/>
                                          </p:stCondLst>
                                        </p:cTn>
                                        <p:tgtEl>
                                          <p:spTgt spid="12"/>
                                        </p:tgtEl>
                                        <p:attrNameLst>
                                          <p:attrName>style.visibility</p:attrName>
                                        </p:attrNameLst>
                                      </p:cBhvr>
                                      <p:to>
                                        <p:strVal val="visible"/>
                                      </p:to>
                                    </p:set>
                                  </p:childTnLst>
                                </p:cTn>
                              </p:par>
                            </p:childTnLst>
                          </p:cTn>
                        </p:par>
                        <p:par>
                          <p:cTn id="19" fill="hold">
                            <p:stCondLst>
                              <p:cond delay="32000"/>
                            </p:stCondLst>
                            <p:childTnLst>
                              <p:par>
                                <p:cTn id="20" presetID="1" presetClass="entr" presetSubtype="0" fill="hold" grpId="0" nodeType="afterEffect">
                                  <p:stCondLst>
                                    <p:cond delay="8000"/>
                                  </p:stCondLst>
                                  <p:childTnLst>
                                    <p:set>
                                      <p:cBhvr>
                                        <p:cTn id="21" dur="1" fill="hold">
                                          <p:stCondLst>
                                            <p:cond delay="0"/>
                                          </p:stCondLst>
                                        </p:cTn>
                                        <p:tgtEl>
                                          <p:spTgt spid="13"/>
                                        </p:tgtEl>
                                        <p:attrNameLst>
                                          <p:attrName>style.visibility</p:attrName>
                                        </p:attrNameLst>
                                      </p:cBhvr>
                                      <p:to>
                                        <p:strVal val="visible"/>
                                      </p:to>
                                    </p:set>
                                  </p:childTnLst>
                                </p:cTn>
                              </p:par>
                            </p:childTnLst>
                          </p:cTn>
                        </p:par>
                        <p:par>
                          <p:cTn id="22" fill="hold">
                            <p:stCondLst>
                              <p:cond delay="40000"/>
                            </p:stCondLst>
                            <p:childTnLst>
                              <p:par>
                                <p:cTn id="23" presetID="1" presetClass="entr" presetSubtype="0" fill="hold" grpId="0" nodeType="afterEffect">
                                  <p:stCondLst>
                                    <p:cond delay="8000"/>
                                  </p:stCondLst>
                                  <p:childTnLst>
                                    <p:set>
                                      <p:cBhvr>
                                        <p:cTn id="24" dur="1" fill="hold">
                                          <p:stCondLst>
                                            <p:cond delay="0"/>
                                          </p:stCondLst>
                                        </p:cTn>
                                        <p:tgtEl>
                                          <p:spTgt spid="14"/>
                                        </p:tgtEl>
                                        <p:attrNameLst>
                                          <p:attrName>style.visibility</p:attrName>
                                        </p:attrNameLst>
                                      </p:cBhvr>
                                      <p:to>
                                        <p:strVal val="visible"/>
                                      </p:to>
                                    </p:set>
                                  </p:childTnLst>
                                </p:cTn>
                              </p:par>
                            </p:childTnLst>
                          </p:cTn>
                        </p:par>
                        <p:par>
                          <p:cTn id="25" fill="hold">
                            <p:stCondLst>
                              <p:cond delay="48000"/>
                            </p:stCondLst>
                            <p:childTnLst>
                              <p:par>
                                <p:cTn id="26" presetID="1" presetClass="entr" presetSubtype="0" fill="hold" grpId="0" nodeType="afterEffect">
                                  <p:stCondLst>
                                    <p:cond delay="8000"/>
                                  </p:stCondLst>
                                  <p:childTnLst>
                                    <p:set>
                                      <p:cBhvr>
                                        <p:cTn id="27"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P spid="12" grpId="0" animBg="1"/>
      <p:bldP spid="13"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lstStyle/>
          <a:p>
            <a:r>
              <a:rPr lang="en-US" b="1" u="sng" dirty="0" smtClean="0">
                <a:solidFill>
                  <a:srgbClr val="132E60"/>
                </a:solidFill>
              </a:rPr>
              <a:t>Aims of this session</a:t>
            </a:r>
            <a:endParaRPr lang="en-GB" b="1" u="sng" dirty="0">
              <a:solidFill>
                <a:srgbClr val="132E60"/>
              </a:solidFill>
            </a:endParaRPr>
          </a:p>
        </p:txBody>
      </p:sp>
      <p:sp>
        <p:nvSpPr>
          <p:cNvPr id="3" name="Content Placeholder 2"/>
          <p:cNvSpPr>
            <a:spLocks noGrp="1"/>
          </p:cNvSpPr>
          <p:nvPr>
            <p:ph idx="1"/>
          </p:nvPr>
        </p:nvSpPr>
        <p:spPr>
          <a:xfrm>
            <a:off x="457200" y="1639242"/>
            <a:ext cx="8229600" cy="4525963"/>
          </a:xfrm>
        </p:spPr>
        <p:txBody>
          <a:bodyPr>
            <a:normAutofit fontScale="92500" lnSpcReduction="20000"/>
          </a:bodyPr>
          <a:lstStyle/>
          <a:p>
            <a:r>
              <a:rPr lang="en-US" dirty="0">
                <a:solidFill>
                  <a:srgbClr val="132E60"/>
                </a:solidFill>
              </a:rPr>
              <a:t>To make a list of strategies for organisation to help you stay on track</a:t>
            </a:r>
            <a:r>
              <a:rPr lang="en-US" dirty="0" smtClean="0">
                <a:solidFill>
                  <a:srgbClr val="132E60"/>
                </a:solidFill>
              </a:rPr>
              <a:t>.</a:t>
            </a:r>
          </a:p>
          <a:p>
            <a:r>
              <a:rPr lang="en-US" dirty="0" smtClean="0">
                <a:solidFill>
                  <a:srgbClr val="132E60"/>
                </a:solidFill>
              </a:rPr>
              <a:t>To think specifically about yourself and your remote learning patterns to see if there are ways you can make improvements.</a:t>
            </a:r>
          </a:p>
          <a:p>
            <a:r>
              <a:rPr lang="en-US" dirty="0" smtClean="0">
                <a:solidFill>
                  <a:srgbClr val="132E60"/>
                </a:solidFill>
              </a:rPr>
              <a:t>To make a list of strategies you can use to motivate yourself when you’re finding studying hard.</a:t>
            </a:r>
          </a:p>
          <a:p>
            <a:r>
              <a:rPr lang="en-US" b="1" i="1" u="sng" dirty="0" smtClean="0">
                <a:solidFill>
                  <a:srgbClr val="132E60"/>
                </a:solidFill>
              </a:rPr>
              <a:t>To make a list of strategies you can use for when you are struggling to understand a task or finding it difficult. </a:t>
            </a:r>
          </a:p>
        </p:txBody>
      </p:sp>
      <p:pic>
        <p:nvPicPr>
          <p:cNvPr id="7" name="Picture 6"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913411"/>
            <a:ext cx="1533832" cy="1533832"/>
          </a:xfrm>
          <a:prstGeom prst="rect">
            <a:avLst/>
          </a:prstGeom>
        </p:spPr>
      </p:pic>
      <p:pic>
        <p:nvPicPr>
          <p:cNvPr id="8" name="Picture 7"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2103923"/>
            <a:ext cx="1533832" cy="1533832"/>
          </a:xfrm>
          <a:prstGeom prst="rect">
            <a:avLst/>
          </a:prstGeom>
        </p:spPr>
      </p:pic>
      <p:pic>
        <p:nvPicPr>
          <p:cNvPr id="9" name="Picture 8"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3335520"/>
            <a:ext cx="1533832" cy="1533832"/>
          </a:xfrm>
          <a:prstGeom prst="rect">
            <a:avLst/>
          </a:prstGeom>
        </p:spPr>
      </p:pic>
    </p:spTree>
    <p:extLst>
      <p:ext uri="{BB962C8B-B14F-4D97-AF65-F5344CB8AC3E}">
        <p14:creationId xmlns:p14="http://schemas.microsoft.com/office/powerpoint/2010/main" val="25582284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Tasks</a:t>
            </a:r>
            <a:br>
              <a:rPr lang="en-US" b="1" u="sng" dirty="0" smtClean="0">
                <a:solidFill>
                  <a:srgbClr val="132E60"/>
                </a:solidFill>
              </a:rPr>
            </a:br>
            <a:r>
              <a:rPr lang="en-US" b="1" u="sng" dirty="0" smtClean="0">
                <a:solidFill>
                  <a:srgbClr val="132E60"/>
                </a:solidFill>
              </a:rPr>
              <a:t>Understanding the task</a:t>
            </a:r>
            <a:endParaRPr lang="en-GB" b="1" u="sng" dirty="0">
              <a:solidFill>
                <a:srgbClr val="132E60"/>
              </a:solidFill>
            </a:endParaRPr>
          </a:p>
        </p:txBody>
      </p:sp>
      <p:sp>
        <p:nvSpPr>
          <p:cNvPr id="3" name="Content Placeholder 2"/>
          <p:cNvSpPr>
            <a:spLocks noGrp="1"/>
          </p:cNvSpPr>
          <p:nvPr>
            <p:ph idx="1"/>
          </p:nvPr>
        </p:nvSpPr>
        <p:spPr/>
        <p:txBody>
          <a:bodyPr>
            <a:normAutofit fontScale="92500" lnSpcReduction="20000"/>
          </a:bodyPr>
          <a:lstStyle/>
          <a:p>
            <a:pPr marL="0" indent="0">
              <a:buNone/>
            </a:pPr>
            <a:r>
              <a:rPr lang="en-US" dirty="0" smtClean="0">
                <a:solidFill>
                  <a:srgbClr val="132E60"/>
                </a:solidFill>
              </a:rPr>
              <a:t>One way to make sure you understand what you’ve been asked to do is to BUG the task or question.</a:t>
            </a:r>
          </a:p>
          <a:p>
            <a:pPr marL="0" indent="0">
              <a:buNone/>
            </a:pPr>
            <a:endParaRPr lang="en-US" dirty="0">
              <a:solidFill>
                <a:srgbClr val="132E60"/>
              </a:solidFill>
            </a:endParaRPr>
          </a:p>
          <a:p>
            <a:pPr marL="0" indent="0">
              <a:buNone/>
            </a:pPr>
            <a:r>
              <a:rPr lang="en-US" dirty="0" smtClean="0">
                <a:solidFill>
                  <a:srgbClr val="132E60"/>
                </a:solidFill>
              </a:rPr>
              <a:t>B = </a:t>
            </a:r>
            <a:r>
              <a:rPr lang="en-US" b="1" i="1" u="sng" dirty="0" smtClean="0">
                <a:solidFill>
                  <a:srgbClr val="FF33CC"/>
                </a:solidFill>
              </a:rPr>
              <a:t>Bracket</a:t>
            </a:r>
            <a:r>
              <a:rPr lang="en-US" dirty="0" smtClean="0">
                <a:solidFill>
                  <a:srgbClr val="132E60"/>
                </a:solidFill>
              </a:rPr>
              <a:t> the command word (this is the verb, the doing word)</a:t>
            </a:r>
          </a:p>
          <a:p>
            <a:pPr marL="0" indent="0">
              <a:buNone/>
            </a:pPr>
            <a:r>
              <a:rPr lang="en-US" dirty="0" smtClean="0">
                <a:solidFill>
                  <a:srgbClr val="132E60"/>
                </a:solidFill>
              </a:rPr>
              <a:t>U = </a:t>
            </a:r>
            <a:r>
              <a:rPr lang="en-US" b="1" i="1" u="sng" dirty="0" smtClean="0">
                <a:solidFill>
                  <a:srgbClr val="FF33CC"/>
                </a:solidFill>
              </a:rPr>
              <a:t>Underline</a:t>
            </a:r>
            <a:r>
              <a:rPr lang="en-US" dirty="0" smtClean="0">
                <a:solidFill>
                  <a:srgbClr val="132E60"/>
                </a:solidFill>
              </a:rPr>
              <a:t> the key terms (this is the topic)</a:t>
            </a:r>
          </a:p>
          <a:p>
            <a:pPr marL="0" indent="0">
              <a:buNone/>
            </a:pPr>
            <a:r>
              <a:rPr lang="en-US" dirty="0" smtClean="0">
                <a:solidFill>
                  <a:srgbClr val="132E60"/>
                </a:solidFill>
              </a:rPr>
              <a:t>G = </a:t>
            </a:r>
            <a:r>
              <a:rPr lang="en-US" b="1" i="1" u="sng" dirty="0" smtClean="0">
                <a:solidFill>
                  <a:srgbClr val="FF33CC"/>
                </a:solidFill>
              </a:rPr>
              <a:t>Glance</a:t>
            </a:r>
            <a:r>
              <a:rPr lang="en-US" dirty="0" smtClean="0">
                <a:solidFill>
                  <a:srgbClr val="132E60"/>
                </a:solidFill>
              </a:rPr>
              <a:t> at the time given or the marks available (this tells you how much to try and write)</a:t>
            </a:r>
          </a:p>
          <a:p>
            <a:pPr marL="0" indent="0">
              <a:buNone/>
            </a:pPr>
            <a:endParaRPr lang="en-US" dirty="0">
              <a:solidFill>
                <a:srgbClr val="132E60"/>
              </a:solidFill>
            </a:endParaRPr>
          </a:p>
          <a:p>
            <a:pPr marL="0" indent="0">
              <a:buNone/>
            </a:pPr>
            <a:r>
              <a:rPr lang="en-US" dirty="0" smtClean="0">
                <a:solidFill>
                  <a:srgbClr val="132E60"/>
                </a:solidFill>
              </a:rPr>
              <a:t>Look at the </a:t>
            </a:r>
            <a:r>
              <a:rPr lang="en-US" smtClean="0">
                <a:solidFill>
                  <a:srgbClr val="132E60"/>
                </a:solidFill>
              </a:rPr>
              <a:t>next slides for examples.</a:t>
            </a:r>
            <a:endParaRPr lang="en-US" dirty="0" smtClean="0">
              <a:solidFill>
                <a:srgbClr val="132E60"/>
              </a:solidFill>
            </a:endParaRPr>
          </a:p>
          <a:p>
            <a:pPr marL="0" indent="0">
              <a:buNone/>
            </a:pPr>
            <a:endParaRPr lang="en-US"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806813" y="541338"/>
            <a:ext cx="609600" cy="609600"/>
          </a:xfrm>
          <a:prstGeom prst="rect">
            <a:avLst/>
          </a:prstGeom>
        </p:spPr>
      </p:pic>
      <p:pic>
        <p:nvPicPr>
          <p:cNvPr id="7" name="Picture 6" descr="Ladybug Insect Animal · Free vector graphic on Pixabay"/>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4140" y="2203894"/>
            <a:ext cx="904545" cy="868363"/>
          </a:xfrm>
          <a:prstGeom prst="rect">
            <a:avLst/>
          </a:prstGeom>
        </p:spPr>
      </p:pic>
    </p:spTree>
    <p:extLst>
      <p:ext uri="{BB962C8B-B14F-4D97-AF65-F5344CB8AC3E}">
        <p14:creationId xmlns:p14="http://schemas.microsoft.com/office/powerpoint/2010/main" val="41480773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80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1428750" y="0"/>
            <a:ext cx="7715250" cy="6858000"/>
          </a:xfrm>
          <a:prstGeom prst="rect">
            <a:avLst/>
          </a:prstGeom>
        </p:spPr>
      </p:pic>
      <p:pic>
        <p:nvPicPr>
          <p:cNvPr id="4" name="Picture 3"/>
          <p:cNvPicPr>
            <a:picLocks noChangeAspect="1"/>
          </p:cNvPicPr>
          <p:nvPr/>
        </p:nvPicPr>
        <p:blipFill rotWithShape="1">
          <a:blip r:embed="rId3"/>
          <a:srcRect l="11069" t="17647" r="9366" b="39250"/>
          <a:stretch/>
        </p:blipFill>
        <p:spPr>
          <a:xfrm>
            <a:off x="184245" y="3189373"/>
            <a:ext cx="8959755" cy="2533702"/>
          </a:xfrm>
          <a:prstGeom prst="rect">
            <a:avLst/>
          </a:prstGeom>
        </p:spPr>
      </p:pic>
      <p:sp>
        <p:nvSpPr>
          <p:cNvPr id="5" name="Oval 4"/>
          <p:cNvSpPr/>
          <p:nvPr/>
        </p:nvSpPr>
        <p:spPr>
          <a:xfrm>
            <a:off x="184244" y="3646470"/>
            <a:ext cx="832217" cy="313082"/>
          </a:xfrm>
          <a:prstGeom prst="ellipse">
            <a:avLst/>
          </a:prstGeom>
          <a:noFill/>
          <a:ln w="28575">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350"/>
          </a:p>
        </p:txBody>
      </p:sp>
      <p:sp>
        <p:nvSpPr>
          <p:cNvPr id="6" name="TextBox 5"/>
          <p:cNvSpPr txBox="1"/>
          <p:nvPr/>
        </p:nvSpPr>
        <p:spPr>
          <a:xfrm>
            <a:off x="3250851" y="1668100"/>
            <a:ext cx="5801027" cy="1200329"/>
          </a:xfrm>
          <a:prstGeom prst="rect">
            <a:avLst/>
          </a:prstGeom>
          <a:noFill/>
          <a:ln w="38100">
            <a:solidFill>
              <a:srgbClr val="00B050"/>
            </a:solidFill>
          </a:ln>
        </p:spPr>
        <p:txBody>
          <a:bodyPr wrap="square" rtlCol="0">
            <a:spAutoFit/>
          </a:bodyPr>
          <a:lstStyle/>
          <a:p>
            <a:r>
              <a:rPr lang="en-GB" dirty="0"/>
              <a:t>Search for the command word- Bracket it. </a:t>
            </a:r>
          </a:p>
          <a:p>
            <a:pPr marL="257175" indent="-257175">
              <a:buFont typeface="Arial" panose="020B0604020202020204" pitchFamily="34" charset="0"/>
              <a:buChar char="•"/>
            </a:pPr>
            <a:r>
              <a:rPr lang="en-GB" dirty="0"/>
              <a:t>What does this command word tell you about how to answer this question? What other command words is it similar to?</a:t>
            </a:r>
          </a:p>
        </p:txBody>
      </p:sp>
      <p:cxnSp>
        <p:nvCxnSpPr>
          <p:cNvPr id="7" name="Straight Arrow Connector 6"/>
          <p:cNvCxnSpPr>
            <a:endCxn id="6" idx="1"/>
          </p:cNvCxnSpPr>
          <p:nvPr/>
        </p:nvCxnSpPr>
        <p:spPr>
          <a:xfrm flipV="1">
            <a:off x="775057" y="2268265"/>
            <a:ext cx="2475794" cy="1271401"/>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396633" y="3959552"/>
            <a:ext cx="812524" cy="0"/>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1" name="Straight Connector 10"/>
          <p:cNvCxnSpPr/>
          <p:nvPr/>
        </p:nvCxnSpPr>
        <p:spPr>
          <a:xfrm flipV="1">
            <a:off x="2953650" y="3891106"/>
            <a:ext cx="1506720" cy="37715"/>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flipH="1">
            <a:off x="1284818" y="4131002"/>
            <a:ext cx="268171" cy="979715"/>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3" name="Straight Arrow Connector 12"/>
          <p:cNvCxnSpPr/>
          <p:nvPr/>
        </p:nvCxnSpPr>
        <p:spPr>
          <a:xfrm flipH="1">
            <a:off x="4177104" y="4013241"/>
            <a:ext cx="1704" cy="1097476"/>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sp>
        <p:nvSpPr>
          <p:cNvPr id="14" name="TextBox 13"/>
          <p:cNvSpPr txBox="1"/>
          <p:nvPr/>
        </p:nvSpPr>
        <p:spPr>
          <a:xfrm>
            <a:off x="347139" y="5172892"/>
            <a:ext cx="2562726" cy="646331"/>
          </a:xfrm>
          <a:prstGeom prst="rect">
            <a:avLst/>
          </a:prstGeom>
          <a:ln w="3810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t>Key terminology- what is cartilage?</a:t>
            </a:r>
          </a:p>
        </p:txBody>
      </p:sp>
      <p:sp>
        <p:nvSpPr>
          <p:cNvPr id="15" name="TextBox 14"/>
          <p:cNvSpPr txBox="1"/>
          <p:nvPr/>
        </p:nvSpPr>
        <p:spPr>
          <a:xfrm>
            <a:off x="3021115" y="5208651"/>
            <a:ext cx="2562726" cy="1477328"/>
          </a:xfrm>
          <a:prstGeom prst="rect">
            <a:avLst/>
          </a:prstGeom>
          <a:ln w="3810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t>How does cartilage link to a marathon runner- you cannot achieve a mark without linking to  marathon running!</a:t>
            </a:r>
          </a:p>
        </p:txBody>
      </p:sp>
      <p:pic>
        <p:nvPicPr>
          <p:cNvPr id="22" name="Content Placeholder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03862" y="5134272"/>
            <a:ext cx="979233" cy="979233"/>
          </a:xfrm>
          <a:prstGeom prst="rect">
            <a:avLst/>
          </a:prstGeom>
          <a:scene3d>
            <a:camera prst="orthographicFront">
              <a:rot lat="0" lon="10799977" rev="0"/>
            </a:camera>
            <a:lightRig rig="threePt" dir="t"/>
          </a:scene3d>
        </p:spPr>
      </p:pic>
      <p:sp>
        <p:nvSpPr>
          <p:cNvPr id="23" name="TextBox 22"/>
          <p:cNvSpPr txBox="1"/>
          <p:nvPr/>
        </p:nvSpPr>
        <p:spPr>
          <a:xfrm>
            <a:off x="6629394" y="3073903"/>
            <a:ext cx="2260778" cy="2169825"/>
          </a:xfrm>
          <a:prstGeom prst="rect">
            <a:avLst/>
          </a:prstGeom>
          <a:ln w="38100"/>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350" dirty="0"/>
              <a:t>2 marks available</a:t>
            </a:r>
          </a:p>
          <a:p>
            <a:pPr marL="214313" indent="-214313">
              <a:buFont typeface="Arial" panose="020B0604020202020204" pitchFamily="34" charset="0"/>
              <a:buChar char="•"/>
            </a:pPr>
            <a:r>
              <a:rPr lang="en-GB" sz="1350" dirty="0"/>
              <a:t>How am I going to make sure I have enough information to get 2 marks?</a:t>
            </a:r>
          </a:p>
          <a:p>
            <a:pPr marL="214313" indent="-214313">
              <a:buFont typeface="Arial" panose="020B0604020202020204" pitchFamily="34" charset="0"/>
              <a:buChar char="•"/>
            </a:pPr>
            <a:r>
              <a:rPr lang="en-GB" sz="1350" dirty="0"/>
              <a:t>1= what is the role of cartilage?</a:t>
            </a:r>
          </a:p>
          <a:p>
            <a:pPr marL="214313" indent="-214313">
              <a:buFont typeface="Arial" panose="020B0604020202020204" pitchFamily="34" charset="0"/>
              <a:buChar char="•"/>
            </a:pPr>
            <a:r>
              <a:rPr lang="en-GB" sz="1350" dirty="0"/>
              <a:t>2= how does it benefit a marathon runner?- specific example</a:t>
            </a:r>
          </a:p>
        </p:txBody>
      </p:sp>
      <p:sp>
        <p:nvSpPr>
          <p:cNvPr id="17" name="Title 1"/>
          <p:cNvSpPr>
            <a:spLocks noGrp="1"/>
          </p:cNvSpPr>
          <p:nvPr>
            <p:ph type="title"/>
          </p:nvPr>
        </p:nvSpPr>
        <p:spPr>
          <a:xfrm>
            <a:off x="457200" y="274638"/>
            <a:ext cx="8229600" cy="1143000"/>
          </a:xfrm>
        </p:spPr>
        <p:txBody>
          <a:bodyPr>
            <a:normAutofit fontScale="90000"/>
          </a:bodyPr>
          <a:lstStyle/>
          <a:p>
            <a:r>
              <a:rPr lang="en-US" b="1" u="sng" dirty="0" smtClean="0">
                <a:solidFill>
                  <a:srgbClr val="132E60"/>
                </a:solidFill>
              </a:rPr>
              <a:t>Knowledge of Tasks</a:t>
            </a:r>
            <a:br>
              <a:rPr lang="en-US" b="1" u="sng" dirty="0" smtClean="0">
                <a:solidFill>
                  <a:srgbClr val="132E60"/>
                </a:solidFill>
              </a:rPr>
            </a:br>
            <a:r>
              <a:rPr lang="en-US" b="1" u="sng" dirty="0" smtClean="0">
                <a:solidFill>
                  <a:srgbClr val="132E60"/>
                </a:solidFill>
              </a:rPr>
              <a:t>Understanding the task</a:t>
            </a:r>
            <a:endParaRPr lang="en-GB" b="1" u="sng" dirty="0">
              <a:solidFill>
                <a:srgbClr val="132E60"/>
              </a:solidFill>
            </a:endParaRPr>
          </a:p>
        </p:txBody>
      </p:sp>
      <p:pic>
        <p:nvPicPr>
          <p:cNvPr id="20" name="Picture 19"/>
          <p:cNvPicPr>
            <a:picLocks noChangeAspect="1"/>
          </p:cNvPicPr>
          <p:nvPr/>
        </p:nvPicPr>
        <p:blipFill>
          <a:blip r:embed="rId5"/>
          <a:stretch>
            <a:fillRect/>
          </a:stretch>
        </p:blipFill>
        <p:spPr>
          <a:xfrm>
            <a:off x="0" y="-18637"/>
            <a:ext cx="9144000" cy="173515"/>
          </a:xfrm>
          <a:prstGeom prst="rect">
            <a:avLst/>
          </a:prstGeom>
        </p:spPr>
      </p:pic>
      <p:pic>
        <p:nvPicPr>
          <p:cNvPr id="18" name="Picture 17" descr="Ladybug Insect Animal · Free vector graphic on Pixabay"/>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8444" y="1030726"/>
            <a:ext cx="904545" cy="868363"/>
          </a:xfrm>
          <a:prstGeom prst="rect">
            <a:avLst/>
          </a:prstGeom>
        </p:spPr>
      </p:pic>
    </p:spTree>
    <p:extLst>
      <p:ext uri="{BB962C8B-B14F-4D97-AF65-F5344CB8AC3E}">
        <p14:creationId xmlns:p14="http://schemas.microsoft.com/office/powerpoint/2010/main" val="227428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par>
                                <p:cTn id="19" presetID="2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down)">
                                      <p:cBhvr>
                                        <p:cTn id="21" dur="500"/>
                                        <p:tgtEl>
                                          <p:spTgt spid="11"/>
                                        </p:tgtEl>
                                      </p:cBhvr>
                                    </p:animEffect>
                                  </p:childTnLst>
                                </p:cTn>
                              </p:par>
                              <p:par>
                                <p:cTn id="22" presetID="22" presetClass="entr" presetSubtype="4"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500"/>
                                        <p:tgtEl>
                                          <p:spTgt spid="12"/>
                                        </p:tgtEl>
                                      </p:cBhvr>
                                    </p:animEffect>
                                  </p:childTnLst>
                                </p:cTn>
                              </p:par>
                              <p:par>
                                <p:cTn id="25" presetID="2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down)">
                                      <p:cBhvr>
                                        <p:cTn id="27" dur="500"/>
                                        <p:tgtEl>
                                          <p:spTgt spid="13"/>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down)">
                                      <p:cBhvr>
                                        <p:cTn id="30" dur="500"/>
                                        <p:tgtEl>
                                          <p:spTgt spid="1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down)">
                                      <p:cBhvr>
                                        <p:cTn id="33" dur="500"/>
                                        <p:tgtEl>
                                          <p:spTgt spid="15"/>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down)">
                                      <p:cBhvr>
                                        <p:cTn id="4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4" grpId="0" animBg="1"/>
      <p:bldP spid="15" grpId="0"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Tasks</a:t>
            </a:r>
            <a:br>
              <a:rPr lang="en-US" b="1" u="sng" dirty="0" smtClean="0">
                <a:solidFill>
                  <a:srgbClr val="132E60"/>
                </a:solidFill>
              </a:rPr>
            </a:br>
            <a:r>
              <a:rPr lang="en-US" b="1" u="sng" dirty="0" smtClean="0">
                <a:solidFill>
                  <a:srgbClr val="132E60"/>
                </a:solidFill>
              </a:rPr>
              <a:t>Understanding the task</a:t>
            </a:r>
            <a:endParaRPr lang="en-GB" b="1" u="sng" dirty="0">
              <a:solidFill>
                <a:srgbClr val="132E60"/>
              </a:solidFill>
            </a:endParaRPr>
          </a:p>
        </p:txBody>
      </p:sp>
      <p:sp>
        <p:nvSpPr>
          <p:cNvPr id="3" name="Content Placeholder 2"/>
          <p:cNvSpPr>
            <a:spLocks noGrp="1"/>
          </p:cNvSpPr>
          <p:nvPr>
            <p:ph idx="1"/>
          </p:nvPr>
        </p:nvSpPr>
        <p:spPr/>
        <p:txBody>
          <a:bodyPr>
            <a:normAutofit/>
          </a:bodyPr>
          <a:lstStyle/>
          <a:p>
            <a:pPr marL="0" indent="0">
              <a:buNone/>
            </a:pPr>
            <a:endParaRPr lang="en-US" dirty="0" smtClean="0">
              <a:solidFill>
                <a:srgbClr val="132E60"/>
              </a:solidFill>
            </a:endParaRPr>
          </a:p>
          <a:p>
            <a:pPr marL="0" indent="0">
              <a:buNone/>
            </a:pPr>
            <a:endParaRPr lang="en-US" dirty="0">
              <a:solidFill>
                <a:srgbClr val="132E60"/>
              </a:solidFill>
            </a:endParaRPr>
          </a:p>
          <a:p>
            <a:pPr marL="0" indent="0">
              <a:buNone/>
            </a:pPr>
            <a:r>
              <a:rPr lang="en-US" dirty="0" smtClean="0">
                <a:solidFill>
                  <a:srgbClr val="132E60"/>
                </a:solidFill>
              </a:rPr>
              <a:t>Katherine Parr was Henry VIII’s final wife. Write a letter to her giving her advice about her forthcoming marriage. 					(15 mins)</a:t>
            </a:r>
            <a:endParaRPr lang="en-US" dirty="0">
              <a:solidFill>
                <a:srgbClr val="132E60"/>
              </a:solidFill>
            </a:endParaRPr>
          </a:p>
        </p:txBody>
      </p:sp>
      <p:sp>
        <p:nvSpPr>
          <p:cNvPr id="4" name="Oval 3"/>
          <p:cNvSpPr/>
          <p:nvPr/>
        </p:nvSpPr>
        <p:spPr>
          <a:xfrm>
            <a:off x="7197212" y="2816942"/>
            <a:ext cx="1356852" cy="604684"/>
          </a:xfrm>
          <a:prstGeom prst="ellipse">
            <a:avLst/>
          </a:prstGeom>
          <a:noFill/>
          <a:ln w="38100">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Oval 6"/>
          <p:cNvSpPr/>
          <p:nvPr/>
        </p:nvSpPr>
        <p:spPr>
          <a:xfrm>
            <a:off x="2821856" y="3271684"/>
            <a:ext cx="2959511" cy="604684"/>
          </a:xfrm>
          <a:prstGeom prst="ellipse">
            <a:avLst/>
          </a:prstGeom>
          <a:noFill/>
          <a:ln w="38100">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p:cNvSpPr/>
          <p:nvPr/>
        </p:nvSpPr>
        <p:spPr>
          <a:xfrm>
            <a:off x="825910" y="1600200"/>
            <a:ext cx="4483509" cy="1039761"/>
          </a:xfrm>
          <a:prstGeom prst="rect">
            <a:avLst/>
          </a:prstGeom>
          <a:noFill/>
          <a:ln>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00B050"/>
                </a:solidFill>
              </a:rPr>
              <a:t>Find the command word and bracket it – the key here is that we are giving Katherine advice.</a:t>
            </a:r>
            <a:endParaRPr lang="en-GB" dirty="0">
              <a:solidFill>
                <a:srgbClr val="00B050"/>
              </a:solidFill>
            </a:endParaRPr>
          </a:p>
        </p:txBody>
      </p:sp>
      <p:cxnSp>
        <p:nvCxnSpPr>
          <p:cNvPr id="10" name="Straight Connector 9"/>
          <p:cNvCxnSpPr/>
          <p:nvPr/>
        </p:nvCxnSpPr>
        <p:spPr>
          <a:xfrm>
            <a:off x="5781367" y="3746090"/>
            <a:ext cx="1607575"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V="1">
            <a:off x="457200" y="4218039"/>
            <a:ext cx="3760839" cy="29496"/>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3" name="Rectangle 12"/>
          <p:cNvSpPr/>
          <p:nvPr/>
        </p:nvSpPr>
        <p:spPr>
          <a:xfrm>
            <a:off x="353961" y="4719484"/>
            <a:ext cx="3524865" cy="1224116"/>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FF0000"/>
                </a:solidFill>
              </a:rPr>
              <a:t>So now we know our topic because we have underlined our key terms – we’re writing about her marriage to Henry VIII.</a:t>
            </a:r>
            <a:endParaRPr lang="en-GB" dirty="0">
              <a:solidFill>
                <a:srgbClr val="FF0000"/>
              </a:solidFill>
            </a:endParaRPr>
          </a:p>
        </p:txBody>
      </p:sp>
      <p:sp>
        <p:nvSpPr>
          <p:cNvPr id="14" name="Oval 13"/>
          <p:cNvSpPr/>
          <p:nvPr/>
        </p:nvSpPr>
        <p:spPr>
          <a:xfrm>
            <a:off x="6209070" y="3746090"/>
            <a:ext cx="2050026" cy="663678"/>
          </a:xfrm>
          <a:prstGeom prst="ellipse">
            <a:avLst/>
          </a:prstGeom>
          <a:noFill/>
          <a:ln w="57150">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5" name="Rectangle 14"/>
          <p:cNvSpPr/>
          <p:nvPr/>
        </p:nvSpPr>
        <p:spPr>
          <a:xfrm>
            <a:off x="5987845" y="4719484"/>
            <a:ext cx="2802194" cy="1731143"/>
          </a:xfrm>
          <a:prstGeom prst="rect">
            <a:avLst/>
          </a:prstGeom>
          <a:noFill/>
          <a:ln>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00B0F0"/>
                </a:solidFill>
              </a:rPr>
              <a:t>Glancing at the time given, we can see it is 15 minutes so how much can we get written in that time? Maybe two or three paragraphs?</a:t>
            </a:r>
            <a:endParaRPr lang="en-GB" dirty="0">
              <a:solidFill>
                <a:srgbClr val="00B0F0"/>
              </a:solidFill>
            </a:endParaRPr>
          </a:p>
        </p:txBody>
      </p:sp>
      <p:pic>
        <p:nvPicPr>
          <p:cNvPr id="16" name="Picture 15" descr="Ladybug Insect Animal · Free vector graphic on Pixabay"/>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3961" y="411956"/>
            <a:ext cx="904545" cy="868363"/>
          </a:xfrm>
          <a:prstGeom prst="rect">
            <a:avLst/>
          </a:prstGeom>
        </p:spPr>
      </p:pic>
    </p:spTree>
    <p:extLst>
      <p:ext uri="{BB962C8B-B14F-4D97-AF65-F5344CB8AC3E}">
        <p14:creationId xmlns:p14="http://schemas.microsoft.com/office/powerpoint/2010/main" val="36180439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Tasks</a:t>
            </a:r>
            <a:br>
              <a:rPr lang="en-US" b="1" u="sng" dirty="0" smtClean="0">
                <a:solidFill>
                  <a:srgbClr val="132E60"/>
                </a:solidFill>
              </a:rPr>
            </a:br>
            <a:r>
              <a:rPr lang="en-US" b="1" u="sng" dirty="0" smtClean="0">
                <a:solidFill>
                  <a:srgbClr val="132E60"/>
                </a:solidFill>
              </a:rPr>
              <a:t>Understanding the task</a:t>
            </a:r>
            <a:endParaRPr lang="en-GB" b="1" u="sng" dirty="0">
              <a:solidFill>
                <a:srgbClr val="132E60"/>
              </a:solidFill>
            </a:endParaRPr>
          </a:p>
        </p:txBody>
      </p:sp>
      <p:sp>
        <p:nvSpPr>
          <p:cNvPr id="3" name="Content Placeholder 2"/>
          <p:cNvSpPr>
            <a:spLocks noGrp="1"/>
          </p:cNvSpPr>
          <p:nvPr>
            <p:ph idx="1"/>
          </p:nvPr>
        </p:nvSpPr>
        <p:spPr/>
        <p:txBody>
          <a:bodyPr>
            <a:normAutofit/>
          </a:bodyPr>
          <a:lstStyle/>
          <a:p>
            <a:pPr marL="0" indent="0">
              <a:buNone/>
            </a:pPr>
            <a:endParaRPr lang="en-US" dirty="0" smtClean="0">
              <a:solidFill>
                <a:srgbClr val="132E60"/>
              </a:solidFill>
            </a:endParaRPr>
          </a:p>
          <a:p>
            <a:pPr marL="0" indent="0">
              <a:buNone/>
            </a:pPr>
            <a:endParaRPr lang="en-US" dirty="0">
              <a:solidFill>
                <a:srgbClr val="132E60"/>
              </a:solidFill>
            </a:endParaRPr>
          </a:p>
          <a:p>
            <a:pPr marL="0" indent="0">
              <a:buNone/>
            </a:pPr>
            <a:r>
              <a:rPr lang="en-US" dirty="0" smtClean="0">
                <a:solidFill>
                  <a:srgbClr val="132E60"/>
                </a:solidFill>
              </a:rPr>
              <a:t>Design a costume for the character of Hamlet to wear to his father’s funeral. Think about what you can show about the character through his clothes and props. 							(30 mins)</a:t>
            </a:r>
            <a:endParaRPr lang="en-US" dirty="0">
              <a:solidFill>
                <a:srgbClr val="132E60"/>
              </a:solidFill>
            </a:endParaRPr>
          </a:p>
        </p:txBody>
      </p:sp>
      <p:sp>
        <p:nvSpPr>
          <p:cNvPr id="8" name="Rectangle 7"/>
          <p:cNvSpPr/>
          <p:nvPr/>
        </p:nvSpPr>
        <p:spPr>
          <a:xfrm>
            <a:off x="825910" y="1600200"/>
            <a:ext cx="4483509" cy="1039761"/>
          </a:xfrm>
          <a:prstGeom prst="rect">
            <a:avLst/>
          </a:prstGeom>
          <a:noFill/>
          <a:ln>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00B050"/>
                </a:solidFill>
              </a:rPr>
              <a:t>Bracket the command word – what are you being asked to do?</a:t>
            </a:r>
            <a:endParaRPr lang="en-GB" dirty="0">
              <a:solidFill>
                <a:srgbClr val="00B050"/>
              </a:solidFill>
            </a:endParaRPr>
          </a:p>
        </p:txBody>
      </p:sp>
      <p:sp>
        <p:nvSpPr>
          <p:cNvPr id="13" name="Rectangle 12"/>
          <p:cNvSpPr/>
          <p:nvPr/>
        </p:nvSpPr>
        <p:spPr>
          <a:xfrm>
            <a:off x="399128" y="4920684"/>
            <a:ext cx="3524865" cy="1224116"/>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FF0000"/>
                </a:solidFill>
              </a:rPr>
              <a:t>Underline the key terms – what topic are you working on here?</a:t>
            </a:r>
            <a:endParaRPr lang="en-GB" dirty="0">
              <a:solidFill>
                <a:srgbClr val="FF0000"/>
              </a:solidFill>
            </a:endParaRPr>
          </a:p>
        </p:txBody>
      </p:sp>
      <p:sp>
        <p:nvSpPr>
          <p:cNvPr id="15" name="Rectangle 14"/>
          <p:cNvSpPr/>
          <p:nvPr/>
        </p:nvSpPr>
        <p:spPr>
          <a:xfrm>
            <a:off x="5987845" y="4911213"/>
            <a:ext cx="2802194" cy="1731143"/>
          </a:xfrm>
          <a:prstGeom prst="rect">
            <a:avLst/>
          </a:prstGeom>
          <a:noFill/>
          <a:ln>
            <a:solidFill>
              <a:srgbClr val="00B0F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rgbClr val="00B0F0"/>
                </a:solidFill>
              </a:rPr>
              <a:t>Glance at the timing given - how long do you have for this task? How much do you think you can get done in that time? Will that be what the teacher expects?</a:t>
            </a:r>
            <a:endParaRPr lang="en-GB" dirty="0">
              <a:solidFill>
                <a:srgbClr val="00B0F0"/>
              </a:solidFill>
            </a:endParaRPr>
          </a:p>
        </p:txBody>
      </p: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01000" y="611060"/>
            <a:ext cx="609600" cy="609600"/>
          </a:xfrm>
          <a:prstGeom prst="rect">
            <a:avLst/>
          </a:prstGeom>
        </p:spPr>
      </p:pic>
      <p:pic>
        <p:nvPicPr>
          <p:cNvPr id="10" name="Picture 9" descr="Ladybug Insect Animal · Free vector graphic on Pixabay"/>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03646" y="5137918"/>
            <a:ext cx="904545" cy="868363"/>
          </a:xfrm>
          <a:prstGeom prst="rect">
            <a:avLst/>
          </a:prstGeom>
        </p:spPr>
      </p:pic>
    </p:spTree>
    <p:extLst>
      <p:ext uri="{BB962C8B-B14F-4D97-AF65-F5344CB8AC3E}">
        <p14:creationId xmlns:p14="http://schemas.microsoft.com/office/powerpoint/2010/main" val="41843193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848"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Tasks</a:t>
            </a:r>
            <a:br>
              <a:rPr lang="en-US" b="1" u="sng" dirty="0" smtClean="0">
                <a:solidFill>
                  <a:srgbClr val="132E60"/>
                </a:solidFill>
              </a:rPr>
            </a:br>
            <a:r>
              <a:rPr lang="en-US" b="1" u="sng" dirty="0" smtClean="0">
                <a:solidFill>
                  <a:srgbClr val="132E60"/>
                </a:solidFill>
              </a:rPr>
              <a:t>What if I get stuck?</a:t>
            </a:r>
            <a:endParaRPr lang="en-GB" b="1" u="sng" dirty="0">
              <a:solidFill>
                <a:srgbClr val="132E60"/>
              </a:solidFill>
            </a:endParaRPr>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p:txBody>
      </p:sp>
      <p:sp>
        <p:nvSpPr>
          <p:cNvPr id="7" name="Content Placeholder 2"/>
          <p:cNvSpPr txBox="1">
            <a:spLocks/>
          </p:cNvSpPr>
          <p:nvPr/>
        </p:nvSpPr>
        <p:spPr>
          <a:xfrm>
            <a:off x="609600" y="1752600"/>
            <a:ext cx="8229600" cy="4525963"/>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endParaRPr lang="en-US" dirty="0">
              <a:solidFill>
                <a:srgbClr val="132E60"/>
              </a:solidFill>
            </a:endParaRPr>
          </a:p>
          <a:p>
            <a:pPr marL="0" indent="0">
              <a:buFont typeface="Arial"/>
              <a:buNone/>
            </a:pPr>
            <a:r>
              <a:rPr lang="en-US" dirty="0" smtClean="0">
                <a:solidFill>
                  <a:srgbClr val="132E60"/>
                </a:solidFill>
              </a:rPr>
              <a:t>The most important thing you can do if you get stuck is to </a:t>
            </a:r>
            <a:r>
              <a:rPr lang="en-US" b="1" i="1" u="sng" dirty="0" smtClean="0">
                <a:solidFill>
                  <a:srgbClr val="132E60"/>
                </a:solidFill>
              </a:rPr>
              <a:t>email your teacher</a:t>
            </a:r>
            <a:r>
              <a:rPr lang="en-US" dirty="0" smtClean="0">
                <a:solidFill>
                  <a:srgbClr val="132E60"/>
                </a:solidFill>
              </a:rPr>
              <a:t>.</a:t>
            </a:r>
          </a:p>
          <a:p>
            <a:pPr marL="0" indent="0">
              <a:buFont typeface="Arial"/>
              <a:buNone/>
            </a:pPr>
            <a:endParaRPr lang="en-US" dirty="0">
              <a:solidFill>
                <a:srgbClr val="132E60"/>
              </a:solidFill>
            </a:endParaRPr>
          </a:p>
          <a:p>
            <a:pPr marL="0" indent="0">
              <a:buFont typeface="Arial"/>
              <a:buNone/>
            </a:pPr>
            <a:r>
              <a:rPr lang="en-US" dirty="0" smtClean="0">
                <a:solidFill>
                  <a:srgbClr val="132E60"/>
                </a:solidFill>
              </a:rPr>
              <a:t>All teachers’ email addresses follow the same pattern:</a:t>
            </a:r>
          </a:p>
          <a:p>
            <a:pPr marL="0" indent="0">
              <a:buFont typeface="Arial"/>
              <a:buNone/>
            </a:pPr>
            <a:r>
              <a:rPr lang="en-US" dirty="0" smtClean="0">
                <a:solidFill>
                  <a:srgbClr val="132E60"/>
                </a:solidFill>
                <a:hlinkClick r:id="rId4"/>
              </a:rPr>
              <a:t>firstinitialsurname@prioryacademies.co.uk</a:t>
            </a:r>
            <a:endParaRPr lang="en-US" dirty="0" smtClean="0">
              <a:solidFill>
                <a:srgbClr val="132E60"/>
              </a:solidFill>
            </a:endParaRPr>
          </a:p>
          <a:p>
            <a:pPr marL="0" indent="0">
              <a:buFont typeface="Arial"/>
              <a:buNone/>
            </a:pPr>
            <a:endParaRPr lang="en-US" dirty="0">
              <a:solidFill>
                <a:srgbClr val="132E60"/>
              </a:solidFill>
            </a:endParaRPr>
          </a:p>
          <a:p>
            <a:pPr marL="0" indent="0">
              <a:buFont typeface="Arial"/>
              <a:buNone/>
            </a:pPr>
            <a:r>
              <a:rPr lang="en-US" dirty="0" smtClean="0">
                <a:solidFill>
                  <a:srgbClr val="132E60"/>
                </a:solidFill>
              </a:rPr>
              <a:t>For example, Mrs Torr’s email address is </a:t>
            </a:r>
            <a:r>
              <a:rPr lang="en-US" dirty="0" smtClean="0">
                <a:solidFill>
                  <a:srgbClr val="132E60"/>
                </a:solidFill>
                <a:hlinkClick r:id="rId5"/>
              </a:rPr>
              <a:t>jtorr@prioryacademies.co.uk</a:t>
            </a:r>
            <a:r>
              <a:rPr lang="en-US" dirty="0" smtClean="0">
                <a:solidFill>
                  <a:srgbClr val="132E60"/>
                </a:solidFill>
              </a:rPr>
              <a:t>  </a:t>
            </a:r>
            <a:endParaRPr lang="en-US" dirty="0">
              <a:solidFill>
                <a:srgbClr val="132E60"/>
              </a:solidFill>
            </a:endParaRPr>
          </a:p>
        </p:txBody>
      </p:sp>
    </p:spTree>
    <p:extLst>
      <p:ext uri="{BB962C8B-B14F-4D97-AF65-F5344CB8AC3E}">
        <p14:creationId xmlns:p14="http://schemas.microsoft.com/office/powerpoint/2010/main" val="1814123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smtClean="0">
                <a:solidFill>
                  <a:srgbClr val="132E60"/>
                </a:solidFill>
              </a:rPr>
              <a:t>Knowledge of Tasks</a:t>
            </a:r>
            <a:br>
              <a:rPr lang="en-US" b="1" u="sng" dirty="0" smtClean="0">
                <a:solidFill>
                  <a:srgbClr val="132E60"/>
                </a:solidFill>
              </a:rPr>
            </a:br>
            <a:r>
              <a:rPr lang="en-US" b="1" u="sng" dirty="0" smtClean="0">
                <a:solidFill>
                  <a:srgbClr val="132E60"/>
                </a:solidFill>
              </a:rPr>
              <a:t>What if I get stuck?</a:t>
            </a:r>
            <a:endParaRPr lang="en-GB" b="1" u="sng" dirty="0">
              <a:solidFill>
                <a:srgbClr val="132E60"/>
              </a:solidFill>
            </a:endParaRPr>
          </a:p>
        </p:txBody>
      </p:sp>
      <p:sp>
        <p:nvSpPr>
          <p:cNvPr id="3" name="Content Placeholder 2"/>
          <p:cNvSpPr>
            <a:spLocks noGrp="1"/>
          </p:cNvSpPr>
          <p:nvPr>
            <p:ph idx="1"/>
          </p:nvPr>
        </p:nvSpPr>
        <p:spPr/>
        <p:txBody>
          <a:bodyPr/>
          <a:lstStyle/>
          <a:p>
            <a:pPr marL="0" indent="0">
              <a:buNone/>
            </a:pPr>
            <a:endParaRPr lang="en-US" dirty="0" smtClean="0"/>
          </a:p>
          <a:p>
            <a:pPr marL="0" indent="0">
              <a:buNone/>
            </a:pPr>
            <a:endParaRPr lang="en-US" dirty="0"/>
          </a:p>
        </p:txBody>
      </p:sp>
      <p:sp>
        <p:nvSpPr>
          <p:cNvPr id="7" name="Content Placeholder 2"/>
          <p:cNvSpPr txBox="1">
            <a:spLocks/>
          </p:cNvSpPr>
          <p:nvPr/>
        </p:nvSpPr>
        <p:spPr>
          <a:xfrm>
            <a:off x="609600" y="1752600"/>
            <a:ext cx="8229600" cy="4525963"/>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dirty="0" smtClean="0">
                <a:solidFill>
                  <a:srgbClr val="132E60"/>
                </a:solidFill>
              </a:rPr>
              <a:t>Everyone struggles sometimes. Everyone gets stuck, and it can feel even worse if there’s no teacher nearby to ask. But please don’t panic and don’t struggle on.</a:t>
            </a:r>
          </a:p>
          <a:p>
            <a:pPr marL="0" indent="0">
              <a:buFont typeface="Arial"/>
              <a:buNone/>
            </a:pPr>
            <a:endParaRPr lang="en-US" dirty="0" smtClean="0">
              <a:solidFill>
                <a:srgbClr val="132E60"/>
              </a:solidFill>
            </a:endParaRPr>
          </a:p>
          <a:p>
            <a:pPr marL="0" indent="0">
              <a:buFont typeface="Arial"/>
              <a:buNone/>
            </a:pPr>
            <a:r>
              <a:rPr lang="en-US" dirty="0" smtClean="0">
                <a:solidFill>
                  <a:srgbClr val="132E60"/>
                </a:solidFill>
              </a:rPr>
              <a:t>On the next slide, some of our teachers have given their tips on how they cope when they get stuck on a task. </a:t>
            </a:r>
          </a:p>
          <a:p>
            <a:pPr marL="0" indent="0">
              <a:buFont typeface="Arial"/>
              <a:buNone/>
            </a:pPr>
            <a:endParaRPr lang="en-US" dirty="0" smtClean="0">
              <a:solidFill>
                <a:srgbClr val="132E60"/>
              </a:solidFill>
            </a:endParaRPr>
          </a:p>
          <a:p>
            <a:pPr marL="0" indent="0">
              <a:buFont typeface="Arial"/>
              <a:buNone/>
            </a:pPr>
            <a:r>
              <a:rPr lang="en-US" b="1" i="1" u="sng" dirty="0" smtClean="0">
                <a:solidFill>
                  <a:srgbClr val="132E60"/>
                </a:solidFill>
              </a:rPr>
              <a:t>Choose at least two that you’re going to try out and write them down.</a:t>
            </a:r>
            <a:endParaRPr lang="en-US" b="1" i="1" u="sng"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9043626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542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normAutofit fontScale="90000"/>
          </a:bodyPr>
          <a:lstStyle/>
          <a:p>
            <a:r>
              <a:rPr lang="en-US" b="1" u="sng" dirty="0">
                <a:solidFill>
                  <a:srgbClr val="132E60"/>
                </a:solidFill>
              </a:rPr>
              <a:t>Knowledge of Tasks</a:t>
            </a:r>
            <a:br>
              <a:rPr lang="en-US" b="1" u="sng" dirty="0">
                <a:solidFill>
                  <a:srgbClr val="132E60"/>
                </a:solidFill>
              </a:rPr>
            </a:br>
            <a:r>
              <a:rPr lang="en-US" b="1" u="sng" dirty="0">
                <a:solidFill>
                  <a:srgbClr val="132E60"/>
                </a:solidFill>
              </a:rPr>
              <a:t>What if I get stuck?</a:t>
            </a:r>
            <a:endParaRPr lang="en-GB" b="1" u="sng" dirty="0">
              <a:solidFill>
                <a:srgbClr val="132E60"/>
              </a:solidFill>
            </a:endParaRPr>
          </a:p>
        </p:txBody>
      </p:sp>
      <p:sp>
        <p:nvSpPr>
          <p:cNvPr id="3" name="Content Placeholder 2"/>
          <p:cNvSpPr>
            <a:spLocks noGrp="1"/>
          </p:cNvSpPr>
          <p:nvPr>
            <p:ph idx="1"/>
          </p:nvPr>
        </p:nvSpPr>
        <p:spPr/>
        <p:txBody>
          <a:bodyPr/>
          <a:lstStyle/>
          <a:p>
            <a:pPr marL="0" indent="0">
              <a:buNone/>
            </a:pPr>
            <a:r>
              <a:rPr lang="en-US" dirty="0" smtClean="0">
                <a:solidFill>
                  <a:srgbClr val="132E60"/>
                </a:solidFill>
              </a:rPr>
              <a:t> </a:t>
            </a:r>
          </a:p>
          <a:p>
            <a:pPr marL="0" indent="0">
              <a:buNone/>
            </a:pPr>
            <a:endParaRPr lang="en-US" dirty="0" smtClean="0">
              <a:solidFill>
                <a:srgbClr val="132E60"/>
              </a:solidFill>
            </a:endParaRPr>
          </a:p>
          <a:p>
            <a:pPr marL="0" indent="0">
              <a:buNone/>
            </a:pPr>
            <a:endParaRPr lang="en-US" dirty="0"/>
          </a:p>
        </p:txBody>
      </p:sp>
      <p:sp>
        <p:nvSpPr>
          <p:cNvPr id="4" name="Oval Callout 3"/>
          <p:cNvSpPr/>
          <p:nvPr/>
        </p:nvSpPr>
        <p:spPr>
          <a:xfrm>
            <a:off x="20113" y="1139424"/>
            <a:ext cx="3770222" cy="1906118"/>
          </a:xfrm>
          <a:prstGeom prst="wedgeEllipseCallout">
            <a:avLst>
              <a:gd name="adj1" fmla="val -43163"/>
              <a:gd name="adj2" fmla="val 70654"/>
            </a:avLst>
          </a:prstGeom>
          <a:solidFill>
            <a:srgbClr val="FF000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smtClean="0"/>
              <a:t>I </a:t>
            </a:r>
            <a:r>
              <a:rPr lang="en-GB" sz="1200" dirty="0"/>
              <a:t>write around the subject. So for </a:t>
            </a:r>
            <a:r>
              <a:rPr lang="en-GB" sz="1200" dirty="0" smtClean="0"/>
              <a:t>example, </a:t>
            </a:r>
            <a:r>
              <a:rPr lang="en-GB" sz="1200" dirty="0"/>
              <a:t>if I’m stuck on a written task about 1920s </a:t>
            </a:r>
            <a:r>
              <a:rPr lang="en-GB" sz="1200" dirty="0" smtClean="0"/>
              <a:t>America, </a:t>
            </a:r>
            <a:r>
              <a:rPr lang="en-GB" sz="1200" dirty="0"/>
              <a:t>I write out everything I already know about the subject (even if it isn’t relevant to the Q) and then highlight things that may be of use.  </a:t>
            </a:r>
            <a:endParaRPr lang="en-US" sz="1200" dirty="0" smtClean="0"/>
          </a:p>
          <a:p>
            <a:pPr algn="ctr"/>
            <a:r>
              <a:rPr lang="en-US" sz="1200" dirty="0" smtClean="0"/>
              <a:t>Mr Colton</a:t>
            </a:r>
            <a:endParaRPr lang="en-GB" sz="1200" dirty="0"/>
          </a:p>
        </p:txBody>
      </p:sp>
      <p:sp>
        <p:nvSpPr>
          <p:cNvPr id="8" name="Oval Callout 7"/>
          <p:cNvSpPr/>
          <p:nvPr/>
        </p:nvSpPr>
        <p:spPr>
          <a:xfrm>
            <a:off x="2342311" y="2340698"/>
            <a:ext cx="3770222" cy="1627904"/>
          </a:xfrm>
          <a:prstGeom prst="wedgeEllipseCallout">
            <a:avLst>
              <a:gd name="adj1" fmla="val 10820"/>
              <a:gd name="adj2" fmla="val -92421"/>
            </a:avLst>
          </a:prstGeom>
          <a:solidFill>
            <a:srgbClr val="FFC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dirty="0" smtClean="0"/>
              <a:t>Google or YouTube </a:t>
            </a:r>
            <a:r>
              <a:rPr lang="en-GB" sz="1200" dirty="0"/>
              <a:t>it!!!! </a:t>
            </a:r>
            <a:endParaRPr lang="en-GB" sz="1200" dirty="0" smtClean="0"/>
          </a:p>
          <a:p>
            <a:pPr algn="ctr"/>
            <a:endParaRPr lang="en-US" sz="1200" dirty="0" smtClean="0"/>
          </a:p>
          <a:p>
            <a:pPr algn="ctr"/>
            <a:r>
              <a:rPr lang="en-US" sz="1200" dirty="0" smtClean="0"/>
              <a:t>Mrs Redican</a:t>
            </a:r>
            <a:endParaRPr lang="en-GB" sz="1200" dirty="0"/>
          </a:p>
        </p:txBody>
      </p:sp>
      <p:sp>
        <p:nvSpPr>
          <p:cNvPr id="10" name="Oval Callout 9"/>
          <p:cNvSpPr/>
          <p:nvPr/>
        </p:nvSpPr>
        <p:spPr>
          <a:xfrm>
            <a:off x="5219085" y="1426957"/>
            <a:ext cx="3770222" cy="1627904"/>
          </a:xfrm>
          <a:prstGeom prst="wedgeEllipseCallout">
            <a:avLst>
              <a:gd name="adj1" fmla="val 42505"/>
              <a:gd name="adj2" fmla="val -92421"/>
            </a:avLst>
          </a:prstGeom>
          <a:solidFill>
            <a:srgbClr val="00B05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smtClean="0"/>
              <a:t>Do </a:t>
            </a:r>
            <a:r>
              <a:rPr lang="en-GB" sz="1200" dirty="0"/>
              <a:t>your best to complete it because even if you get it wrong it shows you have made an effort and </a:t>
            </a:r>
            <a:r>
              <a:rPr lang="en-GB" sz="1200" dirty="0" smtClean="0"/>
              <a:t>tried.</a:t>
            </a:r>
            <a:endParaRPr lang="en-GB" sz="1200" dirty="0"/>
          </a:p>
          <a:p>
            <a:pPr algn="ctr"/>
            <a:endParaRPr lang="en-US" sz="1200" dirty="0" smtClean="0"/>
          </a:p>
          <a:p>
            <a:pPr algn="ctr"/>
            <a:r>
              <a:rPr lang="en-US" sz="1200" dirty="0" smtClean="0"/>
              <a:t>Mrs Suschitzky</a:t>
            </a:r>
            <a:endParaRPr lang="en-GB" sz="1200" dirty="0"/>
          </a:p>
        </p:txBody>
      </p:sp>
      <p:sp>
        <p:nvSpPr>
          <p:cNvPr id="11" name="Oval Callout 10"/>
          <p:cNvSpPr/>
          <p:nvPr/>
        </p:nvSpPr>
        <p:spPr>
          <a:xfrm>
            <a:off x="20113" y="3412477"/>
            <a:ext cx="3770222" cy="1627904"/>
          </a:xfrm>
          <a:prstGeom prst="wedgeEllipseCallout">
            <a:avLst>
              <a:gd name="adj1" fmla="val -48640"/>
              <a:gd name="adj2" fmla="val 51629"/>
            </a:avLst>
          </a:prstGeom>
          <a:solidFill>
            <a:srgbClr val="00B0F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a:t>Action </a:t>
            </a:r>
            <a:r>
              <a:rPr lang="en-GB" sz="1200" dirty="0" smtClean="0"/>
              <a:t>(</a:t>
            </a:r>
            <a:r>
              <a:rPr lang="en-GB" sz="1200" dirty="0"/>
              <a:t>do something – an email, a google search</a:t>
            </a:r>
            <a:r>
              <a:rPr lang="en-GB" sz="1200" dirty="0" smtClean="0"/>
              <a:t>), </a:t>
            </a:r>
            <a:r>
              <a:rPr lang="en-GB" sz="1200" dirty="0"/>
              <a:t>not apathy (doing nothing and hope it goes away</a:t>
            </a:r>
            <a:r>
              <a:rPr lang="en-GB" sz="1200" dirty="0" smtClean="0"/>
              <a:t>).</a:t>
            </a:r>
            <a:endParaRPr lang="en-GB" sz="1200" dirty="0"/>
          </a:p>
          <a:p>
            <a:endParaRPr lang="en-GB" sz="1200" dirty="0"/>
          </a:p>
          <a:p>
            <a:pPr algn="ctr"/>
            <a:r>
              <a:rPr lang="en-US" sz="1200" dirty="0" smtClean="0"/>
              <a:t>Mrs Exwood</a:t>
            </a:r>
            <a:endParaRPr lang="en-GB" sz="1200" dirty="0"/>
          </a:p>
        </p:txBody>
      </p:sp>
      <p:sp>
        <p:nvSpPr>
          <p:cNvPr id="12" name="Oval Callout 11"/>
          <p:cNvSpPr/>
          <p:nvPr/>
        </p:nvSpPr>
        <p:spPr>
          <a:xfrm>
            <a:off x="154693" y="4959035"/>
            <a:ext cx="3770222" cy="1627904"/>
          </a:xfrm>
          <a:prstGeom prst="wedgeEllipseCallout">
            <a:avLst>
              <a:gd name="adj1" fmla="val -49422"/>
              <a:gd name="adj2" fmla="val 58877"/>
            </a:avLst>
          </a:prstGeom>
          <a:solidFill>
            <a:srgbClr val="132E60"/>
          </a:solidFill>
        </p:spPr>
        <p:style>
          <a:lnRef idx="1">
            <a:schemeClr val="accent1"/>
          </a:lnRef>
          <a:fillRef idx="3">
            <a:schemeClr val="accent1"/>
          </a:fillRef>
          <a:effectRef idx="2">
            <a:schemeClr val="accent1"/>
          </a:effectRef>
          <a:fontRef idx="minor">
            <a:schemeClr val="lt1"/>
          </a:fontRef>
        </p:style>
        <p:txBody>
          <a:bodyPr rtlCol="0" anchor="ctr"/>
          <a:lstStyle/>
          <a:p>
            <a:r>
              <a:rPr lang="en-GB" sz="1200" dirty="0" smtClean="0"/>
              <a:t>Email </a:t>
            </a:r>
            <a:r>
              <a:rPr lang="en-GB" sz="1200" dirty="0"/>
              <a:t>your teacher, </a:t>
            </a:r>
            <a:r>
              <a:rPr lang="en-GB" sz="1200" dirty="0" smtClean="0"/>
              <a:t>text </a:t>
            </a:r>
            <a:r>
              <a:rPr lang="en-GB" sz="1200" dirty="0"/>
              <a:t>your family/friends, </a:t>
            </a:r>
            <a:r>
              <a:rPr lang="en-GB" sz="1200" dirty="0" err="1" smtClean="0"/>
              <a:t>Facetime</a:t>
            </a:r>
            <a:r>
              <a:rPr lang="en-GB" sz="1200" dirty="0" smtClean="0"/>
              <a:t> </a:t>
            </a:r>
            <a:r>
              <a:rPr lang="en-GB" sz="1200" dirty="0"/>
              <a:t>other family members or </a:t>
            </a:r>
            <a:r>
              <a:rPr lang="en-GB" sz="1200" dirty="0" smtClean="0"/>
              <a:t>friends.</a:t>
            </a:r>
            <a:endParaRPr lang="en-GB" sz="1200" dirty="0"/>
          </a:p>
          <a:p>
            <a:endParaRPr lang="en-GB" sz="1200" b="1" i="1" u="sng" dirty="0" smtClean="0"/>
          </a:p>
          <a:p>
            <a:pPr algn="ctr"/>
            <a:r>
              <a:rPr lang="en-US" sz="1200" dirty="0" smtClean="0"/>
              <a:t>Ms Form</a:t>
            </a:r>
            <a:endParaRPr lang="en-GB" sz="1200" dirty="0"/>
          </a:p>
        </p:txBody>
      </p:sp>
      <p:sp>
        <p:nvSpPr>
          <p:cNvPr id="13" name="Oval Callout 12"/>
          <p:cNvSpPr/>
          <p:nvPr/>
        </p:nvSpPr>
        <p:spPr>
          <a:xfrm>
            <a:off x="5067832" y="2900254"/>
            <a:ext cx="3770222" cy="1627904"/>
          </a:xfrm>
          <a:prstGeom prst="wedgeEllipseCallout">
            <a:avLst>
              <a:gd name="adj1" fmla="val 53849"/>
              <a:gd name="adj2" fmla="val -56182"/>
            </a:avLst>
          </a:prstGeom>
          <a:solidFill>
            <a:srgbClr val="00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dirty="0"/>
              <a:t>Move onto something else then come back to it with a fresh set of eyes when someone else is home</a:t>
            </a:r>
            <a:r>
              <a:rPr lang="en-GB" sz="1200" dirty="0" smtClean="0"/>
              <a:t>.</a:t>
            </a:r>
          </a:p>
          <a:p>
            <a:pPr algn="ctr"/>
            <a:endParaRPr lang="en-US" sz="1200" dirty="0"/>
          </a:p>
          <a:p>
            <a:pPr algn="ctr"/>
            <a:r>
              <a:rPr lang="en-US" sz="1200" dirty="0" smtClean="0"/>
              <a:t>Mr Haffenden</a:t>
            </a:r>
            <a:endParaRPr lang="en-GB" sz="1200" dirty="0"/>
          </a:p>
        </p:txBody>
      </p:sp>
      <p:sp>
        <p:nvSpPr>
          <p:cNvPr id="15" name="Oval Callout 14"/>
          <p:cNvSpPr/>
          <p:nvPr/>
        </p:nvSpPr>
        <p:spPr>
          <a:xfrm>
            <a:off x="3030321" y="3959283"/>
            <a:ext cx="3770222" cy="1627904"/>
          </a:xfrm>
          <a:prstGeom prst="wedgeEllipseCallout">
            <a:avLst>
              <a:gd name="adj1" fmla="val -27125"/>
              <a:gd name="adj2" fmla="val 96021"/>
            </a:avLst>
          </a:prstGeom>
          <a:solidFill>
            <a:srgbClr val="7030A0"/>
          </a:solidFill>
          <a:ln>
            <a:noFill/>
          </a:ln>
        </p:spPr>
        <p:style>
          <a:lnRef idx="1">
            <a:schemeClr val="accent1"/>
          </a:lnRef>
          <a:fillRef idx="3">
            <a:schemeClr val="accent1"/>
          </a:fillRef>
          <a:effectRef idx="2">
            <a:schemeClr val="accent1"/>
          </a:effectRef>
          <a:fontRef idx="minor">
            <a:schemeClr val="lt1"/>
          </a:fontRef>
        </p:style>
        <p:txBody>
          <a:bodyPr rtlCol="0" anchor="ctr"/>
          <a:lstStyle/>
          <a:p>
            <a:r>
              <a:rPr lang="en-GB" sz="1200" dirty="0" smtClean="0"/>
              <a:t>If </a:t>
            </a:r>
            <a:r>
              <a:rPr lang="en-GB" sz="1200" dirty="0"/>
              <a:t>I get stuck on something I will try and read up on the problem or maybe try and contact a colleague</a:t>
            </a:r>
            <a:r>
              <a:rPr lang="en-GB" sz="1200" dirty="0" smtClean="0"/>
              <a:t>.</a:t>
            </a:r>
          </a:p>
          <a:p>
            <a:endParaRPr lang="en-GB" sz="1200" dirty="0"/>
          </a:p>
          <a:p>
            <a:pPr algn="ctr"/>
            <a:r>
              <a:rPr lang="en-US" sz="1200" dirty="0" smtClean="0"/>
              <a:t>Mrs Macfarlane</a:t>
            </a:r>
            <a:endParaRPr lang="en-GB" sz="1200" dirty="0"/>
          </a:p>
        </p:txBody>
      </p:sp>
      <p:sp>
        <p:nvSpPr>
          <p:cNvPr id="14" name="Oval Callout 13"/>
          <p:cNvSpPr/>
          <p:nvPr/>
        </p:nvSpPr>
        <p:spPr>
          <a:xfrm>
            <a:off x="5333552" y="5178185"/>
            <a:ext cx="3770222" cy="1627904"/>
          </a:xfrm>
          <a:prstGeom prst="wedgeEllipseCallout">
            <a:avLst>
              <a:gd name="adj1" fmla="val 49156"/>
              <a:gd name="adj2" fmla="val -55276"/>
            </a:avLst>
          </a:prstGeom>
          <a:solidFill>
            <a:srgbClr val="FF33C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200" dirty="0"/>
              <a:t>I tell my son to not panic, put a big circle round the activity, make a note of it, and move on to something he can do. I’ve noticed that when he comes back to the activity he couldn’t do  the breathing space means he can then do it without help</a:t>
            </a:r>
            <a:r>
              <a:rPr lang="en-GB" sz="1200" dirty="0" smtClean="0"/>
              <a:t>.</a:t>
            </a:r>
          </a:p>
          <a:p>
            <a:pPr algn="ctr"/>
            <a:r>
              <a:rPr lang="en-US" sz="1200" dirty="0" smtClean="0"/>
              <a:t>Mr Oliver</a:t>
            </a:r>
          </a:p>
        </p:txBody>
      </p:sp>
    </p:spTree>
    <p:extLst>
      <p:ext uri="{BB962C8B-B14F-4D97-AF65-F5344CB8AC3E}">
        <p14:creationId xmlns:p14="http://schemas.microsoft.com/office/powerpoint/2010/main" val="916804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8000"/>
                                  </p:stCondLst>
                                  <p:childTnLst>
                                    <p:set>
                                      <p:cBhvr>
                                        <p:cTn id="9" dur="1" fill="hold">
                                          <p:stCondLst>
                                            <p:cond delay="0"/>
                                          </p:stCondLst>
                                        </p:cTn>
                                        <p:tgtEl>
                                          <p:spTgt spid="8"/>
                                        </p:tgtEl>
                                        <p:attrNameLst>
                                          <p:attrName>style.visibility</p:attrName>
                                        </p:attrNameLst>
                                      </p:cBhvr>
                                      <p:to>
                                        <p:strVal val="visible"/>
                                      </p:to>
                                    </p:set>
                                  </p:childTnLst>
                                </p:cTn>
                              </p:par>
                            </p:childTnLst>
                          </p:cTn>
                        </p:par>
                        <p:par>
                          <p:cTn id="10" fill="hold">
                            <p:stCondLst>
                              <p:cond delay="8000"/>
                            </p:stCondLst>
                            <p:childTnLst>
                              <p:par>
                                <p:cTn id="11" presetID="1" presetClass="entr" presetSubtype="0" fill="hold" grpId="0" nodeType="afterEffect">
                                  <p:stCondLst>
                                    <p:cond delay="8000"/>
                                  </p:stCondLst>
                                  <p:childTnLst>
                                    <p:set>
                                      <p:cBhvr>
                                        <p:cTn id="12" dur="1" fill="hold">
                                          <p:stCondLst>
                                            <p:cond delay="0"/>
                                          </p:stCondLst>
                                        </p:cTn>
                                        <p:tgtEl>
                                          <p:spTgt spid="10"/>
                                        </p:tgtEl>
                                        <p:attrNameLst>
                                          <p:attrName>style.visibility</p:attrName>
                                        </p:attrNameLst>
                                      </p:cBhvr>
                                      <p:to>
                                        <p:strVal val="visible"/>
                                      </p:to>
                                    </p:set>
                                  </p:childTnLst>
                                </p:cTn>
                              </p:par>
                            </p:childTnLst>
                          </p:cTn>
                        </p:par>
                        <p:par>
                          <p:cTn id="13" fill="hold">
                            <p:stCondLst>
                              <p:cond delay="16000"/>
                            </p:stCondLst>
                            <p:childTnLst>
                              <p:par>
                                <p:cTn id="14" presetID="1" presetClass="entr" presetSubtype="0" fill="hold" grpId="0" nodeType="afterEffect">
                                  <p:stCondLst>
                                    <p:cond delay="8000"/>
                                  </p:stCondLst>
                                  <p:childTnLst>
                                    <p:set>
                                      <p:cBhvr>
                                        <p:cTn id="15" dur="1" fill="hold">
                                          <p:stCondLst>
                                            <p:cond delay="0"/>
                                          </p:stCondLst>
                                        </p:cTn>
                                        <p:tgtEl>
                                          <p:spTgt spid="11"/>
                                        </p:tgtEl>
                                        <p:attrNameLst>
                                          <p:attrName>style.visibility</p:attrName>
                                        </p:attrNameLst>
                                      </p:cBhvr>
                                      <p:to>
                                        <p:strVal val="visible"/>
                                      </p:to>
                                    </p:set>
                                  </p:childTnLst>
                                </p:cTn>
                              </p:par>
                            </p:childTnLst>
                          </p:cTn>
                        </p:par>
                        <p:par>
                          <p:cTn id="16" fill="hold">
                            <p:stCondLst>
                              <p:cond delay="24000"/>
                            </p:stCondLst>
                            <p:childTnLst>
                              <p:par>
                                <p:cTn id="17" presetID="1" presetClass="entr" presetSubtype="0" fill="hold" grpId="0" nodeType="afterEffect">
                                  <p:stCondLst>
                                    <p:cond delay="8000"/>
                                  </p:stCondLst>
                                  <p:childTnLst>
                                    <p:set>
                                      <p:cBhvr>
                                        <p:cTn id="18" dur="1" fill="hold">
                                          <p:stCondLst>
                                            <p:cond delay="0"/>
                                          </p:stCondLst>
                                        </p:cTn>
                                        <p:tgtEl>
                                          <p:spTgt spid="12"/>
                                        </p:tgtEl>
                                        <p:attrNameLst>
                                          <p:attrName>style.visibility</p:attrName>
                                        </p:attrNameLst>
                                      </p:cBhvr>
                                      <p:to>
                                        <p:strVal val="visible"/>
                                      </p:to>
                                    </p:set>
                                  </p:childTnLst>
                                </p:cTn>
                              </p:par>
                            </p:childTnLst>
                          </p:cTn>
                        </p:par>
                        <p:par>
                          <p:cTn id="19" fill="hold">
                            <p:stCondLst>
                              <p:cond delay="32000"/>
                            </p:stCondLst>
                            <p:childTnLst>
                              <p:par>
                                <p:cTn id="20" presetID="1" presetClass="entr" presetSubtype="0" fill="hold" grpId="0" nodeType="afterEffect">
                                  <p:stCondLst>
                                    <p:cond delay="8000"/>
                                  </p:stCondLst>
                                  <p:childTnLst>
                                    <p:set>
                                      <p:cBhvr>
                                        <p:cTn id="21" dur="1" fill="hold">
                                          <p:stCondLst>
                                            <p:cond delay="0"/>
                                          </p:stCondLst>
                                        </p:cTn>
                                        <p:tgtEl>
                                          <p:spTgt spid="13"/>
                                        </p:tgtEl>
                                        <p:attrNameLst>
                                          <p:attrName>style.visibility</p:attrName>
                                        </p:attrNameLst>
                                      </p:cBhvr>
                                      <p:to>
                                        <p:strVal val="visible"/>
                                      </p:to>
                                    </p:set>
                                  </p:childTnLst>
                                </p:cTn>
                              </p:par>
                            </p:childTnLst>
                          </p:cTn>
                        </p:par>
                        <p:par>
                          <p:cTn id="22" fill="hold">
                            <p:stCondLst>
                              <p:cond delay="40000"/>
                            </p:stCondLst>
                            <p:childTnLst>
                              <p:par>
                                <p:cTn id="23" presetID="1" presetClass="entr" presetSubtype="0" fill="hold" grpId="0" nodeType="afterEffect">
                                  <p:stCondLst>
                                    <p:cond delay="8000"/>
                                  </p:stCondLst>
                                  <p:childTnLst>
                                    <p:set>
                                      <p:cBhvr>
                                        <p:cTn id="24" dur="1" fill="hold">
                                          <p:stCondLst>
                                            <p:cond delay="0"/>
                                          </p:stCondLst>
                                        </p:cTn>
                                        <p:tgtEl>
                                          <p:spTgt spid="14"/>
                                        </p:tgtEl>
                                        <p:attrNameLst>
                                          <p:attrName>style.visibility</p:attrName>
                                        </p:attrNameLst>
                                      </p:cBhvr>
                                      <p:to>
                                        <p:strVal val="visible"/>
                                      </p:to>
                                    </p:set>
                                  </p:childTnLst>
                                </p:cTn>
                              </p:par>
                            </p:childTnLst>
                          </p:cTn>
                        </p:par>
                        <p:par>
                          <p:cTn id="25" fill="hold">
                            <p:stCondLst>
                              <p:cond delay="48000"/>
                            </p:stCondLst>
                            <p:childTnLst>
                              <p:par>
                                <p:cTn id="26" presetID="1" presetClass="entr" presetSubtype="0" fill="hold" grpId="0" nodeType="afterEffect">
                                  <p:stCondLst>
                                    <p:cond delay="8000"/>
                                  </p:stCondLst>
                                  <p:childTnLst>
                                    <p:set>
                                      <p:cBhvr>
                                        <p:cTn id="27"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P spid="11" grpId="0" animBg="1"/>
      <p:bldP spid="12" grpId="0" animBg="1"/>
      <p:bldP spid="13" grpId="0" animBg="1"/>
      <p:bldP spid="15"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428750" y="0"/>
            <a:ext cx="7715250" cy="6858000"/>
          </a:xfrm>
          <a:prstGeom prst="rect">
            <a:avLst/>
          </a:prstGeom>
        </p:spPr>
      </p:pic>
      <p:pic>
        <p:nvPicPr>
          <p:cNvPr id="6" name="Picture 5"/>
          <p:cNvPicPr>
            <a:picLocks noChangeAspect="1"/>
          </p:cNvPicPr>
          <p:nvPr/>
        </p:nvPicPr>
        <p:blipFill>
          <a:blip r:embed="rId3"/>
          <a:stretch>
            <a:fillRect/>
          </a:stretch>
        </p:blipFill>
        <p:spPr>
          <a:xfrm>
            <a:off x="0" y="-18637"/>
            <a:ext cx="9144000" cy="173515"/>
          </a:xfrm>
          <a:prstGeom prst="rect">
            <a:avLst/>
          </a:prstGeom>
        </p:spPr>
      </p:pic>
      <p:sp>
        <p:nvSpPr>
          <p:cNvPr id="2" name="Title 1"/>
          <p:cNvSpPr>
            <a:spLocks noGrp="1"/>
          </p:cNvSpPr>
          <p:nvPr>
            <p:ph type="title"/>
          </p:nvPr>
        </p:nvSpPr>
        <p:spPr/>
        <p:txBody>
          <a:bodyPr/>
          <a:lstStyle/>
          <a:p>
            <a:r>
              <a:rPr lang="en-US" b="1" u="sng" dirty="0" smtClean="0">
                <a:solidFill>
                  <a:srgbClr val="132E60"/>
                </a:solidFill>
              </a:rPr>
              <a:t>Aims of this session</a:t>
            </a:r>
            <a:endParaRPr lang="en-GB" b="1" u="sng" dirty="0">
              <a:solidFill>
                <a:srgbClr val="132E60"/>
              </a:solidFill>
            </a:endParaRPr>
          </a:p>
        </p:txBody>
      </p:sp>
      <p:sp>
        <p:nvSpPr>
          <p:cNvPr id="3" name="Content Placeholder 2"/>
          <p:cNvSpPr>
            <a:spLocks noGrp="1"/>
          </p:cNvSpPr>
          <p:nvPr>
            <p:ph idx="1"/>
          </p:nvPr>
        </p:nvSpPr>
        <p:spPr>
          <a:xfrm>
            <a:off x="457200" y="1639242"/>
            <a:ext cx="8229600" cy="4525963"/>
          </a:xfrm>
        </p:spPr>
        <p:txBody>
          <a:bodyPr>
            <a:normAutofit fontScale="92500" lnSpcReduction="20000"/>
          </a:bodyPr>
          <a:lstStyle/>
          <a:p>
            <a:r>
              <a:rPr lang="en-US" dirty="0">
                <a:solidFill>
                  <a:srgbClr val="132E60"/>
                </a:solidFill>
              </a:rPr>
              <a:t>To make a list of strategies for organisation to help you stay on track</a:t>
            </a:r>
            <a:r>
              <a:rPr lang="en-US" dirty="0" smtClean="0">
                <a:solidFill>
                  <a:srgbClr val="132E60"/>
                </a:solidFill>
              </a:rPr>
              <a:t>.</a:t>
            </a:r>
          </a:p>
          <a:p>
            <a:r>
              <a:rPr lang="en-US" dirty="0" smtClean="0">
                <a:solidFill>
                  <a:srgbClr val="132E60"/>
                </a:solidFill>
              </a:rPr>
              <a:t>To think specifically about yourself and your remote learning patterns to see if there are ways you can make improvements.</a:t>
            </a:r>
          </a:p>
          <a:p>
            <a:r>
              <a:rPr lang="en-US" dirty="0" smtClean="0">
                <a:solidFill>
                  <a:srgbClr val="132E60"/>
                </a:solidFill>
              </a:rPr>
              <a:t>To make a list of strategies you can use to motivate yourself when you’re finding studying hard.</a:t>
            </a:r>
          </a:p>
          <a:p>
            <a:r>
              <a:rPr lang="en-US" dirty="0" smtClean="0">
                <a:solidFill>
                  <a:srgbClr val="132E60"/>
                </a:solidFill>
              </a:rPr>
              <a:t>To make a list of strategies you can use for when you are struggling to understand a task or finding it difficult. </a:t>
            </a:r>
          </a:p>
        </p:txBody>
      </p:sp>
      <p:pic>
        <p:nvPicPr>
          <p:cNvPr id="7" name="Picture 6"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913411"/>
            <a:ext cx="1533832" cy="1533832"/>
          </a:xfrm>
          <a:prstGeom prst="rect">
            <a:avLst/>
          </a:prstGeom>
        </p:spPr>
      </p:pic>
      <p:pic>
        <p:nvPicPr>
          <p:cNvPr id="8" name="Picture 7"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2103923"/>
            <a:ext cx="1533832" cy="1533832"/>
          </a:xfrm>
          <a:prstGeom prst="rect">
            <a:avLst/>
          </a:prstGeom>
        </p:spPr>
      </p:pic>
      <p:pic>
        <p:nvPicPr>
          <p:cNvPr id="9" name="Picture 8"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3335520"/>
            <a:ext cx="1533832" cy="1533832"/>
          </a:xfrm>
          <a:prstGeom prst="rect">
            <a:avLst/>
          </a:prstGeom>
        </p:spPr>
      </p:pic>
      <p:pic>
        <p:nvPicPr>
          <p:cNvPr id="10" name="Picture 9" descr="File:Green tick.svg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5084" y="4668054"/>
            <a:ext cx="1533832" cy="1533832"/>
          </a:xfrm>
          <a:prstGeom prst="rect">
            <a:avLst/>
          </a:prstGeom>
        </p:spPr>
      </p:pic>
    </p:spTree>
    <p:extLst>
      <p:ext uri="{BB962C8B-B14F-4D97-AF65-F5344CB8AC3E}">
        <p14:creationId xmlns:p14="http://schemas.microsoft.com/office/powerpoint/2010/main" val="13891419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428750" y="0"/>
            <a:ext cx="7715250" cy="6858000"/>
          </a:xfrm>
          <a:prstGeom prst="rect">
            <a:avLst/>
          </a:prstGeom>
        </p:spPr>
      </p:pic>
      <p:pic>
        <p:nvPicPr>
          <p:cNvPr id="6" name="Picture 5"/>
          <p:cNvPicPr>
            <a:picLocks noChangeAspect="1"/>
          </p:cNvPicPr>
          <p:nvPr/>
        </p:nvPicPr>
        <p:blipFill>
          <a:blip r:embed="rId5"/>
          <a:stretch>
            <a:fillRect/>
          </a:stretch>
        </p:blipFill>
        <p:spPr>
          <a:xfrm>
            <a:off x="0" y="-18637"/>
            <a:ext cx="9144000" cy="173515"/>
          </a:xfrm>
          <a:prstGeom prst="rect">
            <a:avLst/>
          </a:prstGeom>
        </p:spPr>
      </p:pic>
      <p:sp>
        <p:nvSpPr>
          <p:cNvPr id="2" name="Title 1"/>
          <p:cNvSpPr>
            <a:spLocks noGrp="1"/>
          </p:cNvSpPr>
          <p:nvPr>
            <p:ph type="title"/>
          </p:nvPr>
        </p:nvSpPr>
        <p:spPr/>
        <p:txBody>
          <a:bodyPr/>
          <a:lstStyle/>
          <a:p>
            <a:r>
              <a:rPr lang="en-US" b="1" u="sng" dirty="0" smtClean="0">
                <a:solidFill>
                  <a:srgbClr val="132E60"/>
                </a:solidFill>
              </a:rPr>
              <a:t>Aims of this session</a:t>
            </a:r>
            <a:endParaRPr lang="en-GB" b="1" u="sng" dirty="0">
              <a:solidFill>
                <a:srgbClr val="132E60"/>
              </a:solidFill>
            </a:endParaRPr>
          </a:p>
        </p:txBody>
      </p:sp>
      <p:sp>
        <p:nvSpPr>
          <p:cNvPr id="11" name="Content Placeholder 10"/>
          <p:cNvSpPr>
            <a:spLocks noGrp="1"/>
          </p:cNvSpPr>
          <p:nvPr>
            <p:ph idx="1"/>
          </p:nvPr>
        </p:nvSpPr>
        <p:spPr/>
        <p:txBody>
          <a:bodyPr/>
          <a:lstStyle/>
          <a:p>
            <a:pPr marL="0" indent="0">
              <a:buNone/>
            </a:pPr>
            <a:r>
              <a:rPr lang="en-US" dirty="0" smtClean="0">
                <a:solidFill>
                  <a:srgbClr val="132E60"/>
                </a:solidFill>
              </a:rPr>
              <a:t>Hopefully, this session has given you some time to think about what is working and not working for your </a:t>
            </a:r>
            <a:r>
              <a:rPr lang="en-US" dirty="0">
                <a:solidFill>
                  <a:srgbClr val="132E60"/>
                </a:solidFill>
              </a:rPr>
              <a:t>r</a:t>
            </a:r>
            <a:r>
              <a:rPr lang="en-US" dirty="0" smtClean="0">
                <a:solidFill>
                  <a:srgbClr val="132E60"/>
                </a:solidFill>
              </a:rPr>
              <a:t>emote </a:t>
            </a:r>
            <a:r>
              <a:rPr lang="en-US" dirty="0">
                <a:solidFill>
                  <a:srgbClr val="132E60"/>
                </a:solidFill>
              </a:rPr>
              <a:t>l</a:t>
            </a:r>
            <a:r>
              <a:rPr lang="en-US" dirty="0" smtClean="0">
                <a:solidFill>
                  <a:srgbClr val="132E60"/>
                </a:solidFill>
              </a:rPr>
              <a:t>earning.</a:t>
            </a:r>
          </a:p>
          <a:p>
            <a:pPr marL="0" indent="0">
              <a:buNone/>
            </a:pPr>
            <a:endParaRPr lang="en-US" dirty="0">
              <a:solidFill>
                <a:srgbClr val="132E60"/>
              </a:solidFill>
            </a:endParaRPr>
          </a:p>
          <a:p>
            <a:pPr marL="0" indent="0">
              <a:buNone/>
            </a:pPr>
            <a:r>
              <a:rPr lang="en-US" dirty="0" smtClean="0">
                <a:solidFill>
                  <a:srgbClr val="132E60"/>
                </a:solidFill>
              </a:rPr>
              <a:t>Make sure you are an active part of your own learning – try out these tips and ideas, think about what works for you and make your learning the best it can be!</a:t>
            </a:r>
            <a:endParaRPr lang="en-GB" dirty="0">
              <a:solidFill>
                <a:srgbClr val="132E60"/>
              </a:solidFill>
            </a:endParaRPr>
          </a:p>
        </p:txBody>
      </p:sp>
      <p:pic>
        <p:nvPicPr>
          <p:cNvPr id="1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7584179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316" fill="hold"/>
                                        <p:tgtEl>
                                          <p:spTgt spid="12"/>
                                        </p:tgtEl>
                                      </p:cBhvr>
                                    </p:cmd>
                                  </p:childTnLst>
                                </p:cTn>
                              </p:par>
                            </p:childTnLst>
                          </p:cTn>
                        </p:par>
                      </p:childTnLst>
                    </p:cTn>
                  </p:par>
                </p:childTnLst>
              </p:cTn>
              <p:nextCondLst>
                <p:cond evt="onClick" delay="0">
                  <p:tgtEl>
                    <p:spTgt spid="12"/>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23AFB01AF7537458DA3FEADF7098294" ma:contentTypeVersion="13" ma:contentTypeDescription="Create a new document." ma:contentTypeScope="" ma:versionID="f655e25a559bd7082e0d6f14a8e8b1e0">
  <xsd:schema xmlns:xsd="http://www.w3.org/2001/XMLSchema" xmlns:xs="http://www.w3.org/2001/XMLSchema" xmlns:p="http://schemas.microsoft.com/office/2006/metadata/properties" xmlns:ns3="570b0b09-88ed-4ad4-ada2-e03a78c78833" xmlns:ns4="9b34a209-5e01-4702-a257-fe9106545a87" targetNamespace="http://schemas.microsoft.com/office/2006/metadata/properties" ma:root="true" ma:fieldsID="4970e19507afa1130e98f87d578e3df9" ns3:_="" ns4:_="">
    <xsd:import namespace="570b0b09-88ed-4ad4-ada2-e03a78c78833"/>
    <xsd:import namespace="9b34a209-5e01-4702-a257-fe9106545a8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0b0b09-88ed-4ad4-ada2-e03a78c788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b34a209-5e01-4702-a257-fe9106545a87"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3F1DDD2-DCDF-4CF3-9C0A-15D5002B8DB2}">
  <ds:schemaRefs>
    <ds:schemaRef ds:uri="http://schemas.microsoft.com/sharepoint/v3/contenttype/forms"/>
  </ds:schemaRefs>
</ds:datastoreItem>
</file>

<file path=customXml/itemProps2.xml><?xml version="1.0" encoding="utf-8"?>
<ds:datastoreItem xmlns:ds="http://schemas.openxmlformats.org/officeDocument/2006/customXml" ds:itemID="{3C78CFF7-653A-44C2-8F2B-39082EDE7786}">
  <ds:schemaRefs>
    <ds:schemaRef ds:uri="http://schemas.microsoft.com/office/2006/metadata/properties"/>
    <ds:schemaRef ds:uri="http://purl.org/dc/terms/"/>
    <ds:schemaRef ds:uri="http://purl.org/dc/elements/1.1/"/>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9b34a209-5e01-4702-a257-fe9106545a87"/>
    <ds:schemaRef ds:uri="570b0b09-88ed-4ad4-ada2-e03a78c78833"/>
    <ds:schemaRef ds:uri="http://purl.org/dc/dcmitype/"/>
  </ds:schemaRefs>
</ds:datastoreItem>
</file>

<file path=customXml/itemProps3.xml><?xml version="1.0" encoding="utf-8"?>
<ds:datastoreItem xmlns:ds="http://schemas.openxmlformats.org/officeDocument/2006/customXml" ds:itemID="{02DBF3DD-5E45-4434-969D-920C4D8292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0b0b09-88ed-4ad4-ada2-e03a78c78833"/>
    <ds:schemaRef ds:uri="9b34a209-5e01-4702-a257-fe9106545a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1171</TotalTime>
  <Words>3118</Words>
  <Application>Microsoft Office PowerPoint</Application>
  <PresentationFormat>On-screen Show (4:3)</PresentationFormat>
  <Paragraphs>298</Paragraphs>
  <Slides>30</Slides>
  <Notes>0</Notes>
  <HiddenSlides>0</HiddenSlides>
  <MMClips>10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PowerPoint Presentation</vt:lpstr>
      <vt:lpstr>Aims of this session</vt:lpstr>
      <vt:lpstr>Knowledge of Strategies Organise yourself</vt:lpstr>
      <vt:lpstr>Knowledge of Strategies Organise yourself</vt:lpstr>
      <vt:lpstr>Knowledge of Strategies Organise yourself</vt:lpstr>
      <vt:lpstr>PowerPoint Presentation</vt:lpstr>
      <vt:lpstr>Knowledge of Strategies Organise your work space</vt:lpstr>
      <vt:lpstr>Knowledge of Strategies Organise yourself</vt:lpstr>
      <vt:lpstr>Knowledge of Strategies Organise yourself</vt:lpstr>
      <vt:lpstr>Aims of this session</vt:lpstr>
      <vt:lpstr>Knowledge of Self</vt:lpstr>
      <vt:lpstr>Knowledge of Self</vt:lpstr>
      <vt:lpstr>Knowledge of Self Concentration</vt:lpstr>
      <vt:lpstr>Knowledge of Self Concentration</vt:lpstr>
      <vt:lpstr>Knowledge of Self Concentration</vt:lpstr>
      <vt:lpstr>Knowledge of Self Methods of working</vt:lpstr>
      <vt:lpstr>Knowledge of Self Methods of working</vt:lpstr>
      <vt:lpstr>Aims of this session</vt:lpstr>
      <vt:lpstr>Knowledge of Self Motivation</vt:lpstr>
      <vt:lpstr>Knowledge of Self Motivation</vt:lpstr>
      <vt:lpstr>Aims of this session</vt:lpstr>
      <vt:lpstr>Knowledge of Tasks Understanding the task</vt:lpstr>
      <vt:lpstr>Knowledge of Tasks Understanding the task</vt:lpstr>
      <vt:lpstr>Knowledge of Tasks Understanding the task</vt:lpstr>
      <vt:lpstr>Knowledge of Tasks Understanding the task</vt:lpstr>
      <vt:lpstr>Knowledge of Tasks What if I get stuck?</vt:lpstr>
      <vt:lpstr>Knowledge of Tasks What if I get stuck?</vt:lpstr>
      <vt:lpstr>Knowledge of Tasks What if I get stuck?</vt:lpstr>
      <vt:lpstr>Aims of this session</vt:lpstr>
      <vt:lpstr>Aims of this session</vt:lpstr>
    </vt:vector>
  </TitlesOfParts>
  <Company>Quantock 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Belvoir PowerPoint Presentation</dc:title>
  <dc:creator>Mark Hooper</dc:creator>
  <cp:lastModifiedBy>Miss C Parkin</cp:lastModifiedBy>
  <cp:revision>72</cp:revision>
  <dcterms:created xsi:type="dcterms:W3CDTF">2017-07-20T10:57:32Z</dcterms:created>
  <dcterms:modified xsi:type="dcterms:W3CDTF">2020-12-18T13:58:07Z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0x010100623AFB01AF7537458DA3FEADF7098294</vt:lpwstr>
  </property>
</Properties>
</file>