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264" r:id="rId5"/>
    <p:sldId id="271" r:id="rId6"/>
    <p:sldId id="276" r:id="rId7"/>
    <p:sldId id="272" r:id="rId8"/>
    <p:sldId id="258" r:id="rId9"/>
    <p:sldId id="259" r:id="rId10"/>
    <p:sldId id="261" r:id="rId11"/>
    <p:sldId id="277" r:id="rId12"/>
    <p:sldId id="262" r:id="rId13"/>
    <p:sldId id="281" r:id="rId14"/>
  </p:sldIdLst>
  <p:sldSz cx="6858000" cy="9144000" type="screen4x3"/>
  <p:notesSz cx="6797675" cy="9982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00"/>
    <a:srgbClr val="C0C0C0"/>
    <a:srgbClr val="FFCC00"/>
    <a:srgbClr val="DDDDDD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2316" y="8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6448" cy="498634"/>
          </a:xfrm>
          <a:prstGeom prst="rect">
            <a:avLst/>
          </a:prstGeom>
        </p:spPr>
        <p:txBody>
          <a:bodyPr vert="horz" lIns="91437" tIns="45719" rIns="91437" bIns="4571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228" y="1"/>
            <a:ext cx="2944869" cy="498634"/>
          </a:xfrm>
          <a:prstGeom prst="rect">
            <a:avLst/>
          </a:prstGeom>
        </p:spPr>
        <p:txBody>
          <a:bodyPr vert="horz" lIns="91437" tIns="45719" rIns="91437" bIns="45719" rtlCol="0"/>
          <a:lstStyle>
            <a:lvl1pPr algn="r">
              <a:defRPr sz="1200"/>
            </a:lvl1pPr>
          </a:lstStyle>
          <a:p>
            <a:fld id="{AEBAC820-3CEE-4BA6-B6A4-70EFC2D6D746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995488" y="747713"/>
            <a:ext cx="2808287" cy="37449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7" tIns="45719" rIns="91437" bIns="45719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57" y="4741783"/>
            <a:ext cx="5438140" cy="4492467"/>
          </a:xfrm>
          <a:prstGeom prst="rect">
            <a:avLst/>
          </a:prstGeom>
        </p:spPr>
        <p:txBody>
          <a:bodyPr vert="horz" lIns="91437" tIns="45719" rIns="91437" bIns="4571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481980"/>
            <a:ext cx="2946448" cy="498634"/>
          </a:xfrm>
          <a:prstGeom prst="rect">
            <a:avLst/>
          </a:prstGeom>
        </p:spPr>
        <p:txBody>
          <a:bodyPr vert="horz" lIns="91437" tIns="45719" rIns="91437" bIns="4571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228" y="9481980"/>
            <a:ext cx="2944869" cy="498634"/>
          </a:xfrm>
          <a:prstGeom prst="rect">
            <a:avLst/>
          </a:prstGeom>
        </p:spPr>
        <p:txBody>
          <a:bodyPr vert="horz" lIns="91437" tIns="45719" rIns="91437" bIns="45719" rtlCol="0" anchor="b"/>
          <a:lstStyle>
            <a:lvl1pPr algn="r">
              <a:defRPr sz="1200"/>
            </a:lvl1pPr>
          </a:lstStyle>
          <a:p>
            <a:fld id="{9DCC6DAC-8270-41A2-9CC8-48531B95CA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2153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F3C97-00C2-42CA-9FD1-C0E79D7253AF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B7DE4-E2C2-498A-9244-7DCEC96DB3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82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F3C97-00C2-42CA-9FD1-C0E79D7253AF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B7DE4-E2C2-498A-9244-7DCEC96DB3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9033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F3C97-00C2-42CA-9FD1-C0E79D7253AF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B7DE4-E2C2-498A-9244-7DCEC96DB3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551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F3C97-00C2-42CA-9FD1-C0E79D7253AF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B7DE4-E2C2-498A-9244-7DCEC96DB3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7633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F3C97-00C2-42CA-9FD1-C0E79D7253AF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B7DE4-E2C2-498A-9244-7DCEC96DB3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1410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F3C97-00C2-42CA-9FD1-C0E79D7253AF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B7DE4-E2C2-498A-9244-7DCEC96DB3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9641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F3C97-00C2-42CA-9FD1-C0E79D7253AF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B7DE4-E2C2-498A-9244-7DCEC96DB3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776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F3C97-00C2-42CA-9FD1-C0E79D7253AF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B7DE4-E2C2-498A-9244-7DCEC96DB3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899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F3C97-00C2-42CA-9FD1-C0E79D7253AF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B7DE4-E2C2-498A-9244-7DCEC96DB3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7285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F3C97-00C2-42CA-9FD1-C0E79D7253AF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B7DE4-E2C2-498A-9244-7DCEC96DB3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538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F3C97-00C2-42CA-9FD1-C0E79D7253AF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B7DE4-E2C2-498A-9244-7DCEC96DB3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702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8F3C97-00C2-42CA-9FD1-C0E79D7253AF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2B7DE4-E2C2-498A-9244-7DCEC96DB3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217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72" y="426938"/>
            <a:ext cx="6001929" cy="8321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 descr="C:\Users\staffcm\Documents\National Baccalaureate\Peacock Pride TEMPLATE - No Wordin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048" y="792480"/>
            <a:ext cx="5327904" cy="7559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3852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107504"/>
            <a:ext cx="6182444" cy="749432"/>
          </a:xfrm>
        </p:spPr>
        <p:txBody>
          <a:bodyPr>
            <a:normAutofit/>
          </a:bodyPr>
          <a:lstStyle/>
          <a:p>
            <a:r>
              <a:rPr lang="en-GB" sz="3200" b="1" dirty="0">
                <a:solidFill>
                  <a:srgbClr val="CC9900"/>
                </a:solidFill>
              </a:rPr>
              <a:t>There are 5 Peacock Pride Awards</a:t>
            </a:r>
            <a:endParaRPr lang="en-GB" sz="3200" dirty="0">
              <a:solidFill>
                <a:srgbClr val="CC99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8680" y="2483768"/>
            <a:ext cx="61206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CC9900"/>
                </a:solidFill>
              </a:rPr>
              <a:t>Physical Award </a:t>
            </a:r>
            <a:r>
              <a:rPr lang="en-GB" sz="2800" dirty="0"/>
              <a:t>– your health and well being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80" y="3635898"/>
            <a:ext cx="57606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CC9900"/>
                </a:solidFill>
              </a:rPr>
              <a:t>Responsibility Award </a:t>
            </a:r>
            <a:r>
              <a:rPr lang="en-GB" sz="2800" dirty="0"/>
              <a:t>– leadership, taking on roles and responsibilities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81" y="4699173"/>
            <a:ext cx="576063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CC9900"/>
                </a:solidFill>
              </a:rPr>
              <a:t>Inspiration Award </a:t>
            </a:r>
            <a:r>
              <a:rPr lang="en-GB" sz="2800" dirty="0"/>
              <a:t>– being creative in the Arts and DT but in other subjects too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81" y="6210181"/>
            <a:ext cx="57606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CC9900"/>
                </a:solidFill>
              </a:rPr>
              <a:t>Drive Award </a:t>
            </a:r>
            <a:r>
              <a:rPr lang="en-GB" sz="2800" dirty="0"/>
              <a:t>- being the best you can be all of the time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8681" y="7219453"/>
            <a:ext cx="576063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CC9900"/>
                </a:solidFill>
              </a:rPr>
              <a:t>Engagement Award </a:t>
            </a:r>
            <a:r>
              <a:rPr lang="en-GB" sz="2800" dirty="0"/>
              <a:t>- being generous with your time and skills in and out of school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1657" y="827584"/>
            <a:ext cx="1599431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86270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 txBox="1">
            <a:spLocks/>
          </p:cNvSpPr>
          <p:nvPr/>
        </p:nvSpPr>
        <p:spPr>
          <a:xfrm>
            <a:off x="134634" y="155511"/>
            <a:ext cx="6626814" cy="103774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rgbClr val="CC9900"/>
                </a:solidFill>
              </a:rPr>
              <a:t>Peacock Pride Awards. What’s in it for you?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-171400" y="1315953"/>
            <a:ext cx="67687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400" dirty="0"/>
              <a:t>The awards give you formal recognition for your achievements and a badge to wear with pride.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400" dirty="0"/>
              <a:t>Automatic entry into prize draws for every award you achieve.  You’ve got to be in it to win it!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400" dirty="0"/>
              <a:t>Encourages you to participate in and enjoy a variety of aspects of Academy life.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400" dirty="0"/>
              <a:t>Encourages you to become self assured learners.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400" dirty="0"/>
              <a:t>Encourages excellent attitudes to learning that will have a strong, positive impact on your progress.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400" dirty="0"/>
              <a:t>Creates healthy competition amongst Houses/Tutor Groups.</a:t>
            </a: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880" y="7164288"/>
            <a:ext cx="2088232" cy="1780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95921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107504"/>
            <a:ext cx="6182444" cy="749432"/>
          </a:xfrm>
        </p:spPr>
        <p:txBody>
          <a:bodyPr>
            <a:normAutofit/>
          </a:bodyPr>
          <a:lstStyle/>
          <a:p>
            <a:r>
              <a:rPr lang="en-GB" sz="3200" b="1" dirty="0">
                <a:solidFill>
                  <a:srgbClr val="CC9900"/>
                </a:solidFill>
              </a:rPr>
              <a:t>There are 3 stages to each award</a:t>
            </a:r>
            <a:endParaRPr lang="en-GB" sz="3200" dirty="0">
              <a:solidFill>
                <a:srgbClr val="CC99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8680" y="3307794"/>
            <a:ext cx="57606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CC9900"/>
                </a:solidFill>
              </a:rPr>
              <a:t>BRONZE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1657" y="1403648"/>
            <a:ext cx="1599431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548680" y="4472696"/>
            <a:ext cx="57606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C0C0C0"/>
                </a:solidFill>
              </a:rPr>
              <a:t>SILVER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8680" y="5664894"/>
            <a:ext cx="57606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CC00"/>
                </a:solidFill>
              </a:rPr>
              <a:t>GOLD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495300" y="7350960"/>
            <a:ext cx="5814020" cy="7494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 dirty="0">
                <a:solidFill>
                  <a:srgbClr val="CC9900"/>
                </a:solidFill>
              </a:rPr>
              <a:t>Each stage has a range of challenges</a:t>
            </a:r>
            <a:endParaRPr lang="en-GB" sz="3200" dirty="0">
              <a:solidFill>
                <a:srgbClr val="CC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3713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42900" y="233045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80666" y="305292"/>
          <a:ext cx="6560702" cy="8370543"/>
        </p:xfrm>
        <a:graphic>
          <a:graphicData uri="http://schemas.openxmlformats.org/drawingml/2006/table">
            <a:tbl>
              <a:tblPr firstRow="1" firstCol="1" bandRow="1"/>
              <a:tblGrid>
                <a:gridCol w="2858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6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43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46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4020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002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28847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            Peacock Pride Awards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73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5" marR="479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5" marR="479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5" marR="479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Signature</a:t>
                      </a:r>
                    </a:p>
                  </a:txBody>
                  <a:tcPr marL="47995" marR="479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157">
                <a:tc rowSpan="21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PHYSICAL AWARD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95" marR="47995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Bronze</a:t>
                      </a:r>
                    </a:p>
                  </a:txBody>
                  <a:tcPr marL="47995" marR="47995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 rowSpan="7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 must be completed to achieve the award</a:t>
                      </a:r>
                    </a:p>
                  </a:txBody>
                  <a:tcPr marL="47995" marR="47995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Participate in 5 extra-curricular PE sessions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GB" sz="8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340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47995" marR="47995" marT="0" marB="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Lead a short warm up in PE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4229633"/>
                  </a:ext>
                </a:extLst>
              </a:tr>
              <a:tr h="27340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3</a:t>
                      </a:r>
                    </a:p>
                  </a:txBody>
                  <a:tcPr marL="47995" marR="47995" marT="0" marB="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Run for 6 minutes without stopping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714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Represent the school in a sports team</a:t>
                      </a: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374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5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Take on a different role within the lesson if unable to take part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5" marR="479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651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6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Show respect to others whilst still being competitive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5" marR="479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340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7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Participate in a </a:t>
                      </a:r>
                      <a:r>
                        <a:rPr lang="en-GB" sz="14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Physical House Event</a:t>
                      </a: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.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7995" marR="479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302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7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Silver</a:t>
                      </a:r>
                    </a:p>
                  </a:txBody>
                  <a:tcPr marL="47995" marR="47995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 rowSpan="7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 </a:t>
                      </a:r>
                      <a:r>
                        <a:rPr lang="en-GB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must be completed to achieve the award</a:t>
                      </a:r>
                    </a:p>
                  </a:txBody>
                  <a:tcPr marL="47995" marR="47995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Participate in a further 10 extra-curricular PE sessions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746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47995" marR="47995" marT="0" marB="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Run for 8 minutes without stopping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5" marR="479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9746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3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Represent the school in 2 sports teams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5" marR="479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9492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Participate regularly in a sport outside of the Academy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5" marR="479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59238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5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Lead a skills practice in a small group in PE showing good leadership skills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5" marR="479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59238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6</a:t>
                      </a:r>
                    </a:p>
                  </a:txBody>
                  <a:tcPr marL="47995" marR="479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Officiate other students within a lesson demonstrating good knowledge of the rules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5" marR="479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9492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7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Participate competitively outside of the academy 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95" marR="479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6454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7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Gold</a:t>
                      </a:r>
                    </a:p>
                  </a:txBody>
                  <a:tcPr marL="47995" marR="47995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 rowSpan="7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 must be completed to achieve the award</a:t>
                      </a:r>
                    </a:p>
                  </a:txBody>
                  <a:tcPr marL="47995" marR="47995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Participate regularly over a number of years in the extra-curricular PE sessions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GB" sz="800" dirty="0">
                        <a:effectLst/>
                        <a:latin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cs typeface="Times New Roman"/>
                        </a:rPr>
                        <a:t> </a:t>
                      </a:r>
                    </a:p>
                  </a:txBody>
                  <a:tcPr marL="47995" marR="479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9746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+mn-lt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47995" marR="47995" marT="0" marB="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Run for 10 minutes without stopping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5" marR="479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9746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3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Participate regularly in a sport outside of the Academy over at least 3 years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5" marR="479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9746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+mn-lt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Help to run sports clubs or teams for younger students outside of lessons.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5" marR="479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39492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+mn-lt"/>
                          <a:ea typeface="Calibri"/>
                          <a:cs typeface="Times New Roman"/>
                        </a:rPr>
                        <a:t>5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Participate at a representative level (county performer, playing at an academy)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5" marR="479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39492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6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Represent the school in more than one sport in each of the last three years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5" marR="479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4618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7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 as an effective sports leader in every lesson: helping with equipment, leading parts of sessions and officiating</a:t>
                      </a:r>
                    </a:p>
                  </a:txBody>
                  <a:tcPr marL="47995" marR="47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95" marR="479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</a:tbl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342900" y="228600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GB" altLang="en-US" sz="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1847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71417" y="323528"/>
          <a:ext cx="6336703" cy="8225385"/>
        </p:xfrm>
        <a:graphic>
          <a:graphicData uri="http://schemas.openxmlformats.org/drawingml/2006/table">
            <a:tbl>
              <a:tblPr firstRow="1" firstCol="1" bandRow="1"/>
              <a:tblGrid>
                <a:gridCol w="256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02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54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878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2847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3162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14910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            Peacock Pride Awards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98" marR="479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81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8" marR="479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8" marR="479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8" marR="479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8" marR="479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8" marR="479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Signature</a:t>
                      </a:r>
                    </a:p>
                  </a:txBody>
                  <a:tcPr marL="47998" marR="479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3254">
                <a:tc rowSpan="16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RESPONSIBILITY AWARD</a:t>
                      </a:r>
                      <a:endParaRPr lang="en-GB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98" marR="47998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Bronze</a:t>
                      </a:r>
                    </a:p>
                  </a:txBody>
                  <a:tcPr marL="47998" marR="47998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 must be completed to achieve the award</a:t>
                      </a:r>
                    </a:p>
                  </a:txBody>
                  <a:tcPr marL="47998" marR="47998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47998" marR="479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Be part of the School Council.</a:t>
                      </a:r>
                    </a:p>
                  </a:txBody>
                  <a:tcPr marL="47998" marR="479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8" marR="479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32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47998" marR="47998" marT="0" marB="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Help run an extra-curricular club.</a:t>
                      </a:r>
                    </a:p>
                  </a:txBody>
                  <a:tcPr marL="47998" marR="479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8" marR="479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32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  <a:endParaRPr lang="en-GB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98" marR="47998" marT="0" marB="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Nomination as a </a:t>
                      </a:r>
                      <a:r>
                        <a:rPr lang="en-GB" sz="1300" b="1" u="sng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Responsibility Champion</a:t>
                      </a: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.</a:t>
                      </a:r>
                    </a:p>
                  </a:txBody>
                  <a:tcPr marL="47998" marR="479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8" marR="479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560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</a:p>
                  </a:txBody>
                  <a:tcPr marL="47998" marR="479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Support</a:t>
                      </a:r>
                      <a:r>
                        <a:rPr lang="en-GB" sz="13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the running of a </a:t>
                      </a:r>
                      <a:r>
                        <a:rPr lang="en-GB" sz="1300" b="1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House</a:t>
                      </a:r>
                      <a:r>
                        <a:rPr lang="en-GB" sz="13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300" b="1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event </a:t>
                      </a:r>
                      <a:r>
                        <a:rPr lang="en-GB" sz="1300" b="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in tutor time.</a:t>
                      </a:r>
                      <a:endParaRPr lang="en-GB" sz="13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98" marR="479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8" marR="479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32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7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Silver</a:t>
                      </a:r>
                    </a:p>
                  </a:txBody>
                  <a:tcPr marL="47998" marR="47998" marT="0" marB="0" vert="vert270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 rowSpan="7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 must be completed to achieve the award</a:t>
                      </a:r>
                    </a:p>
                  </a:txBody>
                  <a:tcPr marL="47998" marR="47998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47998" marR="479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Become a subject leader/ambassador.</a:t>
                      </a:r>
                    </a:p>
                  </a:txBody>
                  <a:tcPr marL="47998" marR="479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8" marR="479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232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47998" marR="479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Help organise and co-lead an extra-curricular club.</a:t>
                      </a:r>
                    </a:p>
                  </a:txBody>
                  <a:tcPr marL="47998" marR="479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8" marR="479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63124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</a:p>
                  </a:txBody>
                  <a:tcPr marL="47998" marR="479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Support an Academy event e.g. visitors tours of the Academy.</a:t>
                      </a:r>
                    </a:p>
                  </a:txBody>
                  <a:tcPr marL="47998" marR="479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8" marR="479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232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47998" marR="479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Continued service within the School Council.</a:t>
                      </a:r>
                    </a:p>
                  </a:txBody>
                  <a:tcPr marL="47998" marR="479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8" marR="479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57143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</a:p>
                  </a:txBody>
                  <a:tcPr marL="47998" marR="47998" marT="0" marB="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Nomination as a </a:t>
                      </a:r>
                      <a:r>
                        <a:rPr lang="en-GB" sz="1300" b="1" u="sng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Responsibility Champion</a:t>
                      </a:r>
                      <a:r>
                        <a:rPr lang="en-GB" sz="1300" b="0" u="none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for a different subject.</a:t>
                      </a:r>
                      <a:endParaRPr lang="en-GB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7998" marR="479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8" marR="479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4232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</a:p>
                  </a:txBody>
                  <a:tcPr marL="47998" marR="479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Become a House Rep for your tutor group.</a:t>
                      </a:r>
                    </a:p>
                  </a:txBody>
                  <a:tcPr marL="47998" marR="479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8" marR="479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4232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</a:p>
                  </a:txBody>
                  <a:tcPr marL="47998" marR="479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Lead a</a:t>
                      </a:r>
                      <a:r>
                        <a:rPr lang="en-GB" sz="13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House event</a:t>
                      </a:r>
                      <a:r>
                        <a:rPr lang="en-GB" sz="13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in tutor time.</a:t>
                      </a:r>
                    </a:p>
                  </a:txBody>
                  <a:tcPr marL="47998" marR="479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98" marR="479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4232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Gold</a:t>
                      </a:r>
                    </a:p>
                  </a:txBody>
                  <a:tcPr vert="vert27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C00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3 must be completed to achieve the award</a:t>
                      </a:r>
                    </a:p>
                    <a:p>
                      <a:pPr algn="ctr"/>
                      <a:endParaRPr lang="en-GB" sz="1100" dirty="0"/>
                    </a:p>
                  </a:txBody>
                  <a:tcPr vert="vert27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47998" marR="47998" marT="0" marB="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Organise and lead an extra-curricular club.</a:t>
                      </a:r>
                    </a:p>
                  </a:txBody>
                  <a:tcPr marL="47998" marR="479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8" marR="479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4232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47998" marR="47998" marT="0" marB="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Lead a School Council initiative </a:t>
                      </a:r>
                      <a:r>
                        <a:rPr lang="en-GB" sz="1300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e.g</a:t>
                      </a:r>
                      <a:r>
                        <a:rPr lang="en-GB" sz="13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recycling or similar.</a:t>
                      </a:r>
                    </a:p>
                  </a:txBody>
                  <a:tcPr marL="47998" marR="479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8" marR="479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59434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</a:p>
                  </a:txBody>
                  <a:tcPr marL="47998" marR="47998" marT="0" marB="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Nomination as a </a:t>
                      </a:r>
                      <a:r>
                        <a:rPr lang="en-GB" sz="1300" b="1" u="sng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Responsibility Champion </a:t>
                      </a: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by 3 or more subjects.</a:t>
                      </a:r>
                    </a:p>
                  </a:txBody>
                  <a:tcPr marL="47998" marR="479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8" marR="479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4232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47998" marR="479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Speak at  an</a:t>
                      </a:r>
                      <a:r>
                        <a:rPr lang="en-GB" sz="13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3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Academy event.</a:t>
                      </a:r>
                    </a:p>
                  </a:txBody>
                  <a:tcPr marL="47998" marR="479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7998" marR="479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4232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</a:p>
                  </a:txBody>
                  <a:tcPr marL="47998" marR="479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Lead a range of </a:t>
                      </a:r>
                      <a:r>
                        <a:rPr lang="en-GB" sz="13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House</a:t>
                      </a:r>
                      <a:r>
                        <a:rPr lang="en-GB" sz="13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3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events </a:t>
                      </a:r>
                      <a:r>
                        <a:rPr lang="en-GB" sz="1300" b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across the Awards</a:t>
                      </a:r>
                      <a:r>
                        <a:rPr lang="en-GB" sz="13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</a:p>
                  </a:txBody>
                  <a:tcPr marL="47998" marR="479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98" marR="479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</a:tbl>
          </a:graphicData>
        </a:graphic>
      </p:graphicFrame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42900" y="2855913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6211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116632" y="101160"/>
          <a:ext cx="6552728" cy="8789238"/>
        </p:xfrm>
        <a:graphic>
          <a:graphicData uri="http://schemas.openxmlformats.org/drawingml/2006/table">
            <a:tbl>
              <a:tblPr firstRow="1" firstCol="1" bandRow="1"/>
              <a:tblGrid>
                <a:gridCol w="2464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7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05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32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8228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793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854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5899" marR="45899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Peacock Pride Awards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Tutor Signature</a:t>
                      </a: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5741">
                <a:tc rowSpan="19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DRIVE AWARD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899" marR="45899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Bronze</a:t>
                      </a:r>
                    </a:p>
                  </a:txBody>
                  <a:tcPr marL="45899" marR="45899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 rowSpan="7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 must be completed to achieve the award</a:t>
                      </a:r>
                    </a:p>
                  </a:txBody>
                  <a:tcPr marL="45899" marR="45899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Making ‘expected’ progress or above in 3 subjects or more, on one progress report.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cs typeface="Times New Roman"/>
                        </a:rPr>
                        <a:t> </a:t>
                      </a: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065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To achieve an average score of 2.0 or less for your </a:t>
                      </a:r>
                      <a:r>
                        <a:rPr lang="en-GB" sz="13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attitude to learning </a:t>
                      </a: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in 1 progress report.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287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  <a:endParaRPr lang="en-GB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Achieve </a:t>
                      </a:r>
                      <a:r>
                        <a:rPr lang="en-GB" sz="1300" b="1" u="sng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96%</a:t>
                      </a: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attendance on </a:t>
                      </a:r>
                      <a:r>
                        <a:rPr lang="en-GB" sz="13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one</a:t>
                      </a: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progress report.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065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4</a:t>
                      </a:r>
                      <a:endParaRPr lang="en-GB" sz="105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Nomination as a </a:t>
                      </a:r>
                      <a:r>
                        <a:rPr lang="en-GB" sz="13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Drive Champion </a:t>
                      </a: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in one subject.</a:t>
                      </a:r>
                      <a:endParaRPr lang="en-GB" sz="1300" baseline="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latin typeface="Calibri" panose="020F0502020204030204" pitchFamily="34" charset="0"/>
                      </a:endParaRP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395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  <a:endParaRPr lang="en-GB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Completing 5 tasks in the reading journal.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cs typeface="Times New Roman"/>
                        </a:rPr>
                        <a:t> </a:t>
                      </a: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065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  <a:endParaRPr lang="en-GB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Attending an academic club e.g. coding club, History club, Geography club, Science club.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065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  <a:endParaRPr lang="en-GB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Participate in a </a:t>
                      </a:r>
                      <a:r>
                        <a:rPr lang="en-GB" sz="13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Drive House event </a:t>
                      </a:r>
                      <a:r>
                        <a:rPr lang="en-GB" sz="13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run by Science, Maths, English, History, Geography, RS or French.</a:t>
                      </a:r>
                      <a:endParaRPr lang="en-GB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700" dirty="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9664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Silver</a:t>
                      </a:r>
                    </a:p>
                  </a:txBody>
                  <a:tcPr marL="45899" marR="45899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 must be completed to achieve the award</a:t>
                      </a:r>
                    </a:p>
                  </a:txBody>
                  <a:tcPr marL="45899" marR="45899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Making ‘expected’ progress or above in 4 subjects, on one progress report.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 </a:t>
                      </a:r>
                      <a:endParaRPr lang="en-GB" dirty="0"/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4528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To achieve an average score of 1.8 or less for your </a:t>
                      </a:r>
                      <a:r>
                        <a:rPr lang="en-GB" sz="13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attitude to learning </a:t>
                      </a: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in 1 progress report.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4363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Achieve </a:t>
                      </a:r>
                      <a:r>
                        <a:rPr lang="en-GB" sz="1300" b="1" u="sng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96%</a:t>
                      </a: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attendance on </a:t>
                      </a:r>
                      <a:r>
                        <a:rPr lang="en-GB" sz="13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 second</a:t>
                      </a: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progress report.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6861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Completing 10 tasks in the reading journal.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700" dirty="0">
                        <a:effectLst/>
                        <a:latin typeface="Calibri" panose="020F0502020204030204" pitchFamily="34" charset="0"/>
                        <a:cs typeface="Times New Roman"/>
                      </a:endParaRP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8811608"/>
                  </a:ext>
                </a:extLst>
              </a:tr>
              <a:tr h="28803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Nomination as a </a:t>
                      </a:r>
                      <a:r>
                        <a:rPr lang="en-GB" sz="13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Drive Champion </a:t>
                      </a: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in two subjects.</a:t>
                      </a:r>
                      <a:endParaRPr lang="en-GB" sz="13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cs typeface="Times New Roman"/>
                        </a:rPr>
                        <a:t> </a:t>
                      </a: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50667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  <a:endParaRPr lang="en-GB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899" marR="45899" marT="0" marB="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Participate in an additional 2 </a:t>
                      </a:r>
                      <a:r>
                        <a:rPr lang="en-GB" sz="13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Drive</a:t>
                      </a:r>
                      <a:r>
                        <a:rPr lang="en-GB" sz="1300" b="1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House events </a:t>
                      </a:r>
                      <a:r>
                        <a:rPr lang="en-GB" sz="13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run by Science, Maths, English, History, Geography or French </a:t>
                      </a:r>
                      <a:r>
                        <a:rPr lang="en-GB" sz="1300" b="1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.</a:t>
                      </a:r>
                      <a:endParaRPr lang="en-GB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    </a:t>
                      </a: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52194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Gold</a:t>
                      </a:r>
                    </a:p>
                  </a:txBody>
                  <a:tcPr marL="45899" marR="45899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 must be completed.</a:t>
                      </a:r>
                    </a:p>
                  </a:txBody>
                  <a:tcPr marL="45899" marR="45899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Making ‘expected’ progress or above in 7 subjects, on one progress report.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44065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To achieve an average score of 1.5 or less for your </a:t>
                      </a:r>
                      <a:r>
                        <a:rPr lang="en-GB" sz="13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attitude to learning </a:t>
                      </a: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in 1 progress report.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39581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Achieve </a:t>
                      </a:r>
                      <a:r>
                        <a:rPr lang="en-GB" sz="1300" b="1" u="sng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96%</a:t>
                      </a: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attendance on </a:t>
                      </a:r>
                      <a:r>
                        <a:rPr lang="en-GB" sz="13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three</a:t>
                      </a: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progress reports.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35686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Nomination as a </a:t>
                      </a:r>
                      <a:r>
                        <a:rPr lang="en-GB" sz="13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Drive Champion </a:t>
                      </a: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by 4 or more subjects.</a:t>
                      </a:r>
                      <a:endParaRPr lang="en-GB" sz="13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51062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  <a:endParaRPr lang="en-GB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Completing 15 tasks in the reading journal.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700" dirty="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23831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  <a:endParaRPr lang="en-GB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899" marR="45899" marT="0" marB="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Lead a variety of </a:t>
                      </a:r>
                      <a:r>
                        <a:rPr kumimoji="0" lang="en-GB" sz="1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Drive House events.</a:t>
                      </a: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700" dirty="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296863" y="2240776"/>
            <a:ext cx="6747895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5197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116632" y="101160"/>
          <a:ext cx="6552728" cy="8789238"/>
        </p:xfrm>
        <a:graphic>
          <a:graphicData uri="http://schemas.openxmlformats.org/drawingml/2006/table">
            <a:tbl>
              <a:tblPr firstRow="1" firstCol="1" bandRow="1"/>
              <a:tblGrid>
                <a:gridCol w="2464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7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05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32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8228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793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854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5899" marR="45899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Peacock Pride Awards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Tutor Signature</a:t>
                      </a: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5741">
                <a:tc rowSpan="19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DRIVE AWARD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899" marR="45899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Bronze</a:t>
                      </a:r>
                    </a:p>
                  </a:txBody>
                  <a:tcPr marL="45899" marR="45899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 rowSpan="7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 must be completed to achieve the award</a:t>
                      </a:r>
                    </a:p>
                  </a:txBody>
                  <a:tcPr marL="45899" marR="45899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Making ‘expected’ progress or above in 3 subjects or more, on one progress report.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cs typeface="Times New Roman"/>
                        </a:rPr>
                        <a:t> </a:t>
                      </a: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065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To achieve an average score of 2.0 or less for your </a:t>
                      </a:r>
                      <a:r>
                        <a:rPr lang="en-GB" sz="13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attitude to learning </a:t>
                      </a: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in 1 progress report.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287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  <a:endParaRPr lang="en-GB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Achieve </a:t>
                      </a:r>
                      <a:r>
                        <a:rPr lang="en-GB" sz="1300" b="1" u="sng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96%</a:t>
                      </a: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attendance on </a:t>
                      </a:r>
                      <a:r>
                        <a:rPr lang="en-GB" sz="13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one</a:t>
                      </a: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progress report.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065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4</a:t>
                      </a:r>
                      <a:endParaRPr lang="en-GB" sz="105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Nomination as a </a:t>
                      </a:r>
                      <a:r>
                        <a:rPr lang="en-GB" sz="13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Drive Champion </a:t>
                      </a: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in one subject.</a:t>
                      </a:r>
                      <a:endParaRPr lang="en-GB" sz="1300" baseline="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>
                        <a:latin typeface="Calibri" panose="020F0502020204030204" pitchFamily="34" charset="0"/>
                      </a:endParaRP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395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  <a:endParaRPr lang="en-GB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Completing 5 tasks in the reading journal.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cs typeface="Times New Roman"/>
                        </a:rPr>
                        <a:t> </a:t>
                      </a: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065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  <a:endParaRPr lang="en-GB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Attending an academic club e.g. coding club, History club, Geography club, Science club.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065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  <a:endParaRPr lang="en-GB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Participate in a </a:t>
                      </a:r>
                      <a:r>
                        <a:rPr lang="en-GB" sz="13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Drive House event </a:t>
                      </a:r>
                      <a:r>
                        <a:rPr lang="en-GB" sz="13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run by Science, Maths, English, History, Geography, RS or French.</a:t>
                      </a:r>
                      <a:endParaRPr lang="en-GB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700" dirty="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9664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Silver</a:t>
                      </a:r>
                    </a:p>
                  </a:txBody>
                  <a:tcPr marL="45899" marR="45899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 must be completed to achieve the award</a:t>
                      </a:r>
                    </a:p>
                  </a:txBody>
                  <a:tcPr marL="45899" marR="45899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Making ‘expected’ progress or above in 4 subjects, on one progress report.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 </a:t>
                      </a:r>
                      <a:endParaRPr lang="en-GB" dirty="0"/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4528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To achieve an average score of 1.8 or less for your </a:t>
                      </a:r>
                      <a:r>
                        <a:rPr lang="en-GB" sz="13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attitude to learning </a:t>
                      </a: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in 1 progress report.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4363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Achieve </a:t>
                      </a:r>
                      <a:r>
                        <a:rPr lang="en-GB" sz="1300" b="1" u="sng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96%</a:t>
                      </a: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attendance on </a:t>
                      </a:r>
                      <a:r>
                        <a:rPr lang="en-GB" sz="13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 second</a:t>
                      </a: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progress report.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6861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Completing 10 tasks in the reading journal.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700" dirty="0">
                        <a:effectLst/>
                        <a:latin typeface="Calibri" panose="020F0502020204030204" pitchFamily="34" charset="0"/>
                        <a:cs typeface="Times New Roman"/>
                      </a:endParaRP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8811608"/>
                  </a:ext>
                </a:extLst>
              </a:tr>
              <a:tr h="28803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Nomination as a </a:t>
                      </a:r>
                      <a:r>
                        <a:rPr lang="en-GB" sz="13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Drive Champion </a:t>
                      </a: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in two subjects.</a:t>
                      </a:r>
                      <a:endParaRPr lang="en-GB" sz="13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cs typeface="Times New Roman"/>
                        </a:rPr>
                        <a:t> </a:t>
                      </a: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50667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  <a:endParaRPr lang="en-GB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899" marR="45899" marT="0" marB="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Participate in an additional 2 </a:t>
                      </a:r>
                      <a:r>
                        <a:rPr lang="en-GB" sz="13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Drive</a:t>
                      </a:r>
                      <a:r>
                        <a:rPr lang="en-GB" sz="1300" b="1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House events </a:t>
                      </a:r>
                      <a:r>
                        <a:rPr lang="en-GB" sz="13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run by Science, Maths, English, History, Geography or French </a:t>
                      </a:r>
                      <a:r>
                        <a:rPr lang="en-GB" sz="1300" b="1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.</a:t>
                      </a:r>
                      <a:endParaRPr lang="en-GB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    </a:t>
                      </a: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52194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Gold</a:t>
                      </a:r>
                    </a:p>
                  </a:txBody>
                  <a:tcPr marL="45899" marR="45899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 must be completed.</a:t>
                      </a:r>
                    </a:p>
                  </a:txBody>
                  <a:tcPr marL="45899" marR="45899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Making ‘expected’ progress or above in 7 subjects, on one progress report.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44065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To achieve an average score of 1.5 or less for your </a:t>
                      </a:r>
                      <a:r>
                        <a:rPr lang="en-GB" sz="13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attitude to learning </a:t>
                      </a: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in 1 progress report.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39581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Achieve </a:t>
                      </a:r>
                      <a:r>
                        <a:rPr lang="en-GB" sz="1300" b="1" u="sng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96%</a:t>
                      </a: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attendance on </a:t>
                      </a:r>
                      <a:r>
                        <a:rPr lang="en-GB" sz="13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three</a:t>
                      </a: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progress reports.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35686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Nomination as a </a:t>
                      </a:r>
                      <a:r>
                        <a:rPr lang="en-GB" sz="13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Drive Champion </a:t>
                      </a: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by 4 or more subjects.</a:t>
                      </a:r>
                      <a:endParaRPr lang="en-GB" sz="13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51062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  <a:endParaRPr lang="en-GB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Completing 15 tasks in the reading journal.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700" dirty="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23831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  <a:endParaRPr lang="en-GB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899" marR="45899" marT="0" marB="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Lead a variety of </a:t>
                      </a:r>
                      <a:r>
                        <a:rPr kumimoji="0" lang="en-GB" sz="1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Drive House events.</a:t>
                      </a:r>
                      <a:r>
                        <a:rPr lang="en-GB" sz="13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</a:p>
                  </a:txBody>
                  <a:tcPr marL="45899" marR="458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700" dirty="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45899" marR="458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296863" y="2240776"/>
            <a:ext cx="6747895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06563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ontent Placeholder 7"/>
          <p:cNvGraphicFramePr>
            <a:graphicFrameLocks noGrp="1"/>
          </p:cNvGraphicFramePr>
          <p:nvPr>
            <p:ph idx="1"/>
          </p:nvPr>
        </p:nvGraphicFramePr>
        <p:xfrm>
          <a:off x="188640" y="179512"/>
          <a:ext cx="6491381" cy="8822229"/>
        </p:xfrm>
        <a:graphic>
          <a:graphicData uri="http://schemas.openxmlformats.org/drawingml/2006/table">
            <a:tbl>
              <a:tblPr firstRow="1" firstCol="1" bandRow="1"/>
              <a:tblGrid>
                <a:gridCol w="2880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00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0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60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1091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0215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33663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            Peacock Pride Awards 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1610">
                <a:tc rowSpan="19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ENGAGEMENT AWARD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3" marR="49083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Bronze</a:t>
                      </a:r>
                    </a:p>
                  </a:txBody>
                  <a:tcPr marL="49083" marR="49083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en-GB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must be completed to achieve the award</a:t>
                      </a:r>
                    </a:p>
                  </a:txBody>
                  <a:tcPr marL="49083" marR="49083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49083" marR="49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Nominated as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 </a:t>
                      </a:r>
                      <a:r>
                        <a:rPr lang="en-GB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Engagement Champion </a:t>
                      </a: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for demonstrating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a community spirit with peers in tutor or lesson time or around the Academy.</a:t>
                      </a: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027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49083" marR="49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Nominated as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an </a:t>
                      </a:r>
                      <a:r>
                        <a:rPr lang="en-GB" sz="12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Engagement Champion 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for taking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part in a charity event </a:t>
                      </a:r>
                      <a:r>
                        <a:rPr lang="en-GB" sz="12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in school 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e.g. baking for Macmillan, Xmas Rotary Shoe Box Appeal /Swimarathon/sponsored walk.  </a:t>
                      </a: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685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3</a:t>
                      </a:r>
                      <a:endParaRPr lang="en-GB" sz="1100" dirty="0"/>
                    </a:p>
                  </a:txBody>
                  <a:tcPr marL="49083" marR="49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Nominated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as an </a:t>
                      </a:r>
                      <a:r>
                        <a:rPr lang="en-GB" sz="1200" b="1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Engagement Champion 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for</a:t>
                      </a: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raising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awareness of a campaign/issue you are passionate about.</a:t>
                      </a: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685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49083" marR="49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Nominated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as an </a:t>
                      </a:r>
                      <a:r>
                        <a:rPr lang="en-GB" sz="1200" b="1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Engagement Champion 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for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doing a fantastic job in 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upporting an Academy event e.g. Open Evening/new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pupil tours.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3" marR="49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922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</a:p>
                  </a:txBody>
                  <a:tcPr marL="49083" marR="49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Nominated as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an </a:t>
                      </a:r>
                      <a:r>
                        <a:rPr lang="en-GB" sz="12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Engagement Champion 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for taking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part in a charity event in your local community.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 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e.g. Belvoir Bumble/Dove Cottage Santa Fun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Run.</a:t>
                      </a: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685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</a:p>
                  </a:txBody>
                  <a:tcPr marL="49083" marR="49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Nominated as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an </a:t>
                      </a:r>
                      <a:r>
                        <a:rPr lang="en-GB" sz="12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Engagement Champion 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for demonstrating a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high level of empathy.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685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Silver</a:t>
                      </a:r>
                    </a:p>
                  </a:txBody>
                  <a:tcPr marL="49083" marR="49083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  <a:r>
                        <a:rPr lang="en-GB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must be completed to achieve the award</a:t>
                      </a:r>
                    </a:p>
                  </a:txBody>
                  <a:tcPr marL="49083" marR="49083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49083" marR="49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Nominated as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 </a:t>
                      </a:r>
                      <a:r>
                        <a:rPr lang="en-GB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Engagement Champion </a:t>
                      </a: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for demonstrating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a community spirit with peers in tutor or lesson time or around the Academy.</a:t>
                      </a: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8027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49083" marR="49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Nominated as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an </a:t>
                      </a:r>
                      <a:r>
                        <a:rPr lang="en-GB" sz="12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Engagement Champion 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for taking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part in a charity event </a:t>
                      </a:r>
                      <a:r>
                        <a:rPr lang="en-GB" sz="12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in school 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e.g. baking for Macmillan, Xmas Rotary Shoe Box Appeal/Swimarathon/sponsored walk.  </a:t>
                      </a: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8685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3</a:t>
                      </a:r>
                      <a:endParaRPr lang="en-GB" sz="1100" dirty="0"/>
                    </a:p>
                    <a:p>
                      <a:endParaRPr lang="en-GB" sz="1100" dirty="0"/>
                    </a:p>
                  </a:txBody>
                  <a:tcPr marL="49083" marR="49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Nominated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as an </a:t>
                      </a:r>
                      <a:r>
                        <a:rPr lang="en-GB" sz="1200" b="1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Engagement Champion 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for</a:t>
                      </a: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raising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awareness of a campaign/issue you are passionate about.</a:t>
                      </a: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2864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49083" marR="49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Nominated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as an </a:t>
                      </a:r>
                      <a:r>
                        <a:rPr lang="en-GB" sz="1200" b="1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Engagement Champion 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for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doing a fantastic job in 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upporting an Academy event e.g. Open Evening/new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pupil tours.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3" marR="49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42182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</a:p>
                  </a:txBody>
                  <a:tcPr marL="49083" marR="49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Nominated as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an </a:t>
                      </a:r>
                      <a:r>
                        <a:rPr lang="en-GB" sz="12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Engagement Champion 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for taking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part in a charity event in your local community.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 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e.g. Belvoir Bumble/Dove Cottage Santa Fun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Run.</a:t>
                      </a: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8685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</a:p>
                  </a:txBody>
                  <a:tcPr marL="49083" marR="49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Nominated as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an </a:t>
                      </a:r>
                      <a:r>
                        <a:rPr lang="en-GB" sz="12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Engagement Champion 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for demonstrating a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high level of empathy.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8685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7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Gold</a:t>
                      </a:r>
                    </a:p>
                  </a:txBody>
                  <a:tcPr marL="49083" marR="49083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 rowSpan="7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  <a:r>
                        <a:rPr lang="en-GB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must be completed to achieve the award</a:t>
                      </a:r>
                    </a:p>
                  </a:txBody>
                  <a:tcPr marL="49083" marR="49083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49083" marR="49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Nominated as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 </a:t>
                      </a:r>
                      <a:r>
                        <a:rPr lang="en-GB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Engagement Champion </a:t>
                      </a: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for demonstrating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a community spirit with peers in tutor or lesson time or around the Academy.</a:t>
                      </a: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58027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49083" marR="49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Nominated as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an </a:t>
                      </a:r>
                      <a:r>
                        <a:rPr lang="en-GB" sz="12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Engagement Champion 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for taking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part in a charity event </a:t>
                      </a:r>
                      <a:r>
                        <a:rPr lang="en-GB" sz="12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in school 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e.g. baking for Macmillan, Xmas Rotary Shoe Box Appeal/Swimarathon/sponsored walk.  </a:t>
                      </a: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41540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3</a:t>
                      </a:r>
                      <a:endParaRPr lang="en-GB" sz="1100" dirty="0"/>
                    </a:p>
                    <a:p>
                      <a:endParaRPr lang="en-GB" sz="1100" dirty="0"/>
                    </a:p>
                  </a:txBody>
                  <a:tcPr marL="49083" marR="49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Nominated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as an </a:t>
                      </a:r>
                      <a:r>
                        <a:rPr lang="en-GB" sz="1200" b="1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Engagement Champion 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for</a:t>
                      </a: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raising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awareness of a campaign/issue you are passionate about.</a:t>
                      </a: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38685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49083" marR="49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Nominated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as an </a:t>
                      </a:r>
                      <a:r>
                        <a:rPr lang="en-GB" sz="1200" b="1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Engagement Champion 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for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doing a fantastic job in 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upporting an Academy event e.g. Open Evening/new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pupil tours.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3" marR="49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45085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</a:p>
                  </a:txBody>
                  <a:tcPr marL="49083" marR="49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Nominated as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an </a:t>
                      </a:r>
                      <a:r>
                        <a:rPr lang="en-GB" sz="12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Engagement Champion 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for taking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part in a charity event in your local community.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 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e.g. Belvoir Bumble/Dove Cottage Santa Fun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Run.</a:t>
                      </a: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41908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</a:p>
                  </a:txBody>
                  <a:tcPr marL="49083" marR="49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Nominated as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an </a:t>
                      </a:r>
                      <a:r>
                        <a:rPr lang="en-GB" sz="12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Engagement Champion 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for demonstrating a</a:t>
                      </a: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high level of empathy.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62628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49083" marR="490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Nominated as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 </a:t>
                      </a:r>
                      <a:r>
                        <a:rPr lang="en-GB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Engagement Champion </a:t>
                      </a: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for demonstrating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a community spirit with peers in tutor or lesson time or around the Academy.</a:t>
                      </a: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9083" marR="490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</a:tbl>
          </a:graphicData>
        </a:graphic>
      </p:graphicFrame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331788" y="220980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87616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27" y="251520"/>
            <a:ext cx="6241325" cy="8653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914245" y="827584"/>
            <a:ext cx="5179051" cy="7488832"/>
          </a:xfrm>
          <a:prstGeom prst="rect">
            <a:avLst/>
          </a:prstGeom>
          <a:solidFill>
            <a:srgbClr val="F5F5F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914245" y="899592"/>
            <a:ext cx="5149490" cy="864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solidFill>
                    <a:srgbClr val="FFCC00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Peacock Pride Champions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914245" y="1835696"/>
            <a:ext cx="5149490" cy="5112568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vert="horz" lIns="51435" tIns="25718" rIns="51435" bIns="25718" rtlCol="0" anchor="t">
            <a:normAutofit fontScale="925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Have you been nominated as a/an: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highlight>
                  <a:srgbClr val="FFCC00"/>
                </a:highlight>
                <a:uLnTx/>
                <a:uFillTx/>
                <a:latin typeface="Calibri"/>
                <a:ea typeface="+mn-ea"/>
                <a:cs typeface="+mn-cs"/>
              </a:rPr>
              <a:t>Physical Champion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 being a committed sportsperson?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highlight>
                  <a:srgbClr val="FFCC00"/>
                </a:highlight>
                <a:uLnTx/>
                <a:uFillTx/>
                <a:latin typeface="Calibri"/>
                <a:ea typeface="+mn-ea"/>
                <a:cs typeface="+mn-cs"/>
              </a:rPr>
              <a:t>Responsibility Champion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 being an excellent subject ambassador, leader or consistent support within lessons?  Taking great responsibility for your learning?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highlight>
                  <a:srgbClr val="FFCC00"/>
                </a:highlight>
                <a:uLnTx/>
                <a:uFillTx/>
                <a:latin typeface="Calibri"/>
                <a:ea typeface="+mn-ea"/>
                <a:cs typeface="+mn-cs"/>
              </a:rPr>
              <a:t>Inspiration Champion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 being a committed artist, musician or performer </a:t>
            </a:r>
            <a:r>
              <a:rPr kumimoji="0" lang="en-GB" sz="2400" b="1" i="0" u="sng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for being an inspirational force in lessons?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highlight>
                  <a:srgbClr val="FFCC00"/>
                </a:highlight>
                <a:uLnTx/>
                <a:uFillTx/>
                <a:latin typeface="Calibri"/>
                <a:ea typeface="+mn-ea"/>
                <a:cs typeface="+mn-cs"/>
              </a:rPr>
              <a:t>Drive Champion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 always being the best you can be and a pleasure to teach?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highlight>
                  <a:srgbClr val="FFCC00"/>
                </a:highlight>
                <a:uLnTx/>
                <a:uFillTx/>
                <a:latin typeface="Calibri"/>
                <a:ea typeface="+mn-ea"/>
                <a:cs typeface="+mn-cs"/>
              </a:rPr>
              <a:t>Engagement Champion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 dedication to a cause, issue or charity?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Record your nominations on the next pages.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l="7268" t="46449" r="6218" b="9618"/>
          <a:stretch/>
        </p:blipFill>
        <p:spPr>
          <a:xfrm>
            <a:off x="866273" y="7092280"/>
            <a:ext cx="5227023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4410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9053D9C5BCA0440B5B3A251638D3C90" ma:contentTypeVersion="13" ma:contentTypeDescription="Create a new document." ma:contentTypeScope="" ma:versionID="03650b98000e2b65e326074869ed6c11">
  <xsd:schema xmlns:xsd="http://www.w3.org/2001/XMLSchema" xmlns:xs="http://www.w3.org/2001/XMLSchema" xmlns:p="http://schemas.microsoft.com/office/2006/metadata/properties" xmlns:ns3="d4b7cc57-bdc3-4e9d-9291-898321d9cae0" xmlns:ns4="599ce79e-22d2-4cf8-8035-5a0a8d2e4754" targetNamespace="http://schemas.microsoft.com/office/2006/metadata/properties" ma:root="true" ma:fieldsID="b1bc9cdd61e3bde30ef70d6be2ce7e2a" ns3:_="" ns4:_="">
    <xsd:import namespace="d4b7cc57-bdc3-4e9d-9291-898321d9cae0"/>
    <xsd:import namespace="599ce79e-22d2-4cf8-8035-5a0a8d2e475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b7cc57-bdc3-4e9d-9291-898321d9cae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9ce79e-22d2-4cf8-8035-5a0a8d2e475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D05EFB6-D948-40F3-83DC-BC56C91E8AC2}">
  <ds:schemaRefs>
    <ds:schemaRef ds:uri="http://www.w3.org/XML/1998/namespace"/>
    <ds:schemaRef ds:uri="http://schemas.microsoft.com/office/2006/metadata/properties"/>
    <ds:schemaRef ds:uri="d4b7cc57-bdc3-4e9d-9291-898321d9cae0"/>
    <ds:schemaRef ds:uri="http://schemas.microsoft.com/office/2006/documentManagement/types"/>
    <ds:schemaRef ds:uri="http://purl.org/dc/elements/1.1/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599ce79e-22d2-4cf8-8035-5a0a8d2e4754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20BC4EA7-8A4E-4CD3-9EF2-51742E6E6E9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154D66E-3B10-495C-B5B1-0CEFFB41A3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4b7cc57-bdc3-4e9d-9291-898321d9cae0"/>
    <ds:schemaRef ds:uri="599ce79e-22d2-4cf8-8035-5a0a8d2e475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2272</TotalTime>
  <Words>1987</Words>
  <Application>Microsoft Office PowerPoint</Application>
  <PresentationFormat>On-screen Show (4:3)</PresentationFormat>
  <Paragraphs>385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There are 5 Peacock Pride Awards</vt:lpstr>
      <vt:lpstr>PowerPoint Presentation</vt:lpstr>
      <vt:lpstr>There are 3 stages to each award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Mapletoft (Staff)</dc:creator>
  <cp:lastModifiedBy>Mrs C Mapletoft</cp:lastModifiedBy>
  <cp:revision>170</cp:revision>
  <cp:lastPrinted>2019-06-13T08:50:12Z</cp:lastPrinted>
  <dcterms:created xsi:type="dcterms:W3CDTF">2018-04-12T20:39:22Z</dcterms:created>
  <dcterms:modified xsi:type="dcterms:W3CDTF">2024-01-18T09:01:01Z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0x01010069053D9C5BCA0440B5B3A251638D3C90</vt:lpwstr>
  </property>
</Properties>
</file>