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62" r:id="rId6"/>
    <p:sldId id="259" r:id="rId7"/>
  </p:sldIdLst>
  <p:sldSz cx="6858000" cy="12192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33" d="100"/>
          <a:sy n="33" d="100"/>
        </p:scale>
        <p:origin x="229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61A4A40-A987-4EB1-A8C5-4CB535FDD34F}" type="datetimeFigureOut">
              <a:rPr lang="en-GB" smtClean="0"/>
              <a:t>25/10/2023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1836715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61A4A40-A987-4EB1-A8C5-4CB535FDD34F}" type="datetimeFigureOut">
              <a:rPr lang="en-GB" smtClean="0"/>
              <a:t>25/10/2023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2314232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61A4A40-A987-4EB1-A8C5-4CB535FDD34F}" type="datetimeFigureOut">
              <a:rPr lang="en-GB" smtClean="0"/>
              <a:t>25/10/2023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2991302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61A4A40-A987-4EB1-A8C5-4CB535FDD34F}" type="datetimeFigureOut">
              <a:rPr lang="en-GB" smtClean="0"/>
              <a:t>25/10/2023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1891290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61A4A40-A987-4EB1-A8C5-4CB535FDD34F}" type="datetimeFigureOut">
              <a:rPr lang="en-GB" smtClean="0"/>
              <a:t>25/10/2023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3115370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61A4A40-A987-4EB1-A8C5-4CB535FDD34F}" type="datetimeFigureOut">
              <a:rPr lang="en-GB" smtClean="0"/>
              <a:t>25/10/2023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785266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1A4A40-A987-4EB1-A8C5-4CB535FDD34F}" type="datetimeFigureOut">
              <a:rPr lang="en-GB" smtClean="0"/>
              <a:t>25/10/2023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4183859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61A4A40-A987-4EB1-A8C5-4CB535FDD34F}" type="datetimeFigureOut">
              <a:rPr lang="en-GB" smtClean="0"/>
              <a:t>25/10/2023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674528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61A4A40-A987-4EB1-A8C5-4CB535FDD34F}" type="datetimeFigureOut">
              <a:rPr lang="en-GB" smtClean="0"/>
              <a:t>25/10/2023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3684217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61A4A40-A987-4EB1-A8C5-4CB535FDD34F}" type="datetimeFigureOut">
              <a:rPr lang="en-GB" smtClean="0"/>
              <a:t>25/10/2023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123727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61A4A40-A987-4EB1-A8C5-4CB535FDD34F}" type="datetimeFigureOut">
              <a:rPr lang="en-GB" smtClean="0"/>
              <a:t>25/10/2023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00C4E3-F4F2-476D-9C6D-E81EE80578AF}" type="slidenum">
              <a:rPr lang="en-GB" smtClean="0"/>
              <a:t>‹#›</a:t>
            </a:fld>
            <a:endParaRPr lang="en-GB"/>
          </a:p>
        </p:txBody>
      </p:sp>
    </p:spTree>
    <p:extLst>
      <p:ext uri="{BB962C8B-B14F-4D97-AF65-F5344CB8AC3E}">
        <p14:creationId xmlns:p14="http://schemas.microsoft.com/office/powerpoint/2010/main" val="2470612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961A4A40-A987-4EB1-A8C5-4CB535FDD34F}" type="datetimeFigureOut">
              <a:rPr lang="en-GB" smtClean="0"/>
              <a:t>25/10/2023</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9900C4E3-F4F2-476D-9C6D-E81EE80578AF}" type="slidenum">
              <a:rPr lang="en-GB" smtClean="0"/>
              <a:t>‹#›</a:t>
            </a:fld>
            <a:endParaRPr lang="en-GB"/>
          </a:p>
        </p:txBody>
      </p:sp>
    </p:spTree>
    <p:extLst>
      <p:ext uri="{BB962C8B-B14F-4D97-AF65-F5344CB8AC3E}">
        <p14:creationId xmlns:p14="http://schemas.microsoft.com/office/powerpoint/2010/main" val="9181891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01AAD-FA8F-45C6-AA41-1B4157D8115F}"/>
              </a:ext>
            </a:extLst>
          </p:cNvPr>
          <p:cNvSpPr>
            <a:spLocks noGrp="1"/>
          </p:cNvSpPr>
          <p:nvPr>
            <p:ph type="ctrTitle"/>
          </p:nvPr>
        </p:nvSpPr>
        <p:spPr>
          <a:xfrm>
            <a:off x="249479" y="2960810"/>
            <a:ext cx="6256096" cy="3228975"/>
          </a:xfrm>
        </p:spPr>
        <p:txBody>
          <a:bodyPr>
            <a:normAutofit/>
          </a:bodyPr>
          <a:lstStyle/>
          <a:p>
            <a:r>
              <a:rPr lang="en-GB" sz="4400" b="1" dirty="0">
                <a:latin typeface="Rockwell Condensed" panose="02060603050405020104" pitchFamily="18" charset="0"/>
              </a:rPr>
              <a:t>Literacy and Reading Interventions at Priory Belvoir Academy</a:t>
            </a:r>
          </a:p>
        </p:txBody>
      </p:sp>
      <p:sp>
        <p:nvSpPr>
          <p:cNvPr id="3" name="TextBox 2">
            <a:extLst>
              <a:ext uri="{FF2B5EF4-FFF2-40B4-BE49-F238E27FC236}">
                <a16:creationId xmlns:a16="http://schemas.microsoft.com/office/drawing/2014/main" id="{2AD17E96-718B-4B60-A0A8-28B6F8657A8B}"/>
              </a:ext>
            </a:extLst>
          </p:cNvPr>
          <p:cNvSpPr txBox="1"/>
          <p:nvPr/>
        </p:nvSpPr>
        <p:spPr>
          <a:xfrm>
            <a:off x="406640" y="7280030"/>
            <a:ext cx="5991225" cy="3539430"/>
          </a:xfrm>
          <a:prstGeom prst="rect">
            <a:avLst/>
          </a:prstGeom>
          <a:noFill/>
        </p:spPr>
        <p:txBody>
          <a:bodyPr wrap="square" rtlCol="0">
            <a:spAutoFit/>
          </a:bodyPr>
          <a:lstStyle/>
          <a:p>
            <a:r>
              <a:rPr lang="en-GB" sz="2800" b="1" u="sng" dirty="0"/>
              <a:t>Contents page:</a:t>
            </a:r>
          </a:p>
          <a:p>
            <a:endParaRPr lang="en-GB" sz="2800" dirty="0"/>
          </a:p>
          <a:p>
            <a:pPr marL="514350" indent="-514350">
              <a:buAutoNum type="arabicPeriod"/>
            </a:pPr>
            <a:r>
              <a:rPr lang="en-GB" sz="2800" dirty="0"/>
              <a:t>Interventions Overview</a:t>
            </a:r>
          </a:p>
          <a:p>
            <a:pPr marL="514350" indent="-514350">
              <a:buAutoNum type="arabicPeriod"/>
            </a:pPr>
            <a:r>
              <a:rPr lang="en-GB" sz="2800" dirty="0"/>
              <a:t>Comprehension Intervention</a:t>
            </a:r>
          </a:p>
          <a:p>
            <a:pPr marL="514350" indent="-514350">
              <a:buAutoNum type="arabicPeriod"/>
            </a:pPr>
            <a:r>
              <a:rPr lang="en-GB" sz="2800" dirty="0"/>
              <a:t>Fluency Intervention</a:t>
            </a:r>
          </a:p>
          <a:p>
            <a:pPr marL="514350" indent="-514350">
              <a:buAutoNum type="arabicPeriod"/>
            </a:pPr>
            <a:r>
              <a:rPr lang="en-GB" sz="2800" dirty="0"/>
              <a:t>Fresh Start (phonics) Intervention</a:t>
            </a:r>
          </a:p>
          <a:p>
            <a:pPr marL="514350" indent="-514350">
              <a:buAutoNum type="arabicPeriod"/>
            </a:pPr>
            <a:r>
              <a:rPr lang="en-GB" sz="2800" dirty="0"/>
              <a:t>How to support your child at home with their reading</a:t>
            </a:r>
          </a:p>
        </p:txBody>
      </p:sp>
      <p:sp>
        <p:nvSpPr>
          <p:cNvPr id="4" name="AutoShape 2">
            <a:extLst>
              <a:ext uri="{FF2B5EF4-FFF2-40B4-BE49-F238E27FC236}">
                <a16:creationId xmlns:a16="http://schemas.microsoft.com/office/drawing/2014/main" id="{354E8325-676A-4BC8-947F-740AD5F78182}"/>
              </a:ext>
            </a:extLst>
          </p:cNvPr>
          <p:cNvSpPr>
            <a:spLocks noChangeAspect="1" noChangeArrowheads="1"/>
          </p:cNvSpPr>
          <p:nvPr/>
        </p:nvSpPr>
        <p:spPr bwMode="auto">
          <a:xfrm>
            <a:off x="352425" y="5943599"/>
            <a:ext cx="3228975" cy="32289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Belvoir - A Priory Academy - Welcome">
            <a:extLst>
              <a:ext uri="{FF2B5EF4-FFF2-40B4-BE49-F238E27FC236}">
                <a16:creationId xmlns:a16="http://schemas.microsoft.com/office/drawing/2014/main" id="{BC566BFB-C41B-4739-903A-7FCE32F0142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151" t="21137" r="25289" b="19503"/>
          <a:stretch/>
        </p:blipFill>
        <p:spPr bwMode="auto">
          <a:xfrm>
            <a:off x="1998784" y="618758"/>
            <a:ext cx="2860431" cy="2555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535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96DAA-6F04-454C-8B05-DEAF0F618613}"/>
              </a:ext>
            </a:extLst>
          </p:cNvPr>
          <p:cNvSpPr>
            <a:spLocks noGrp="1"/>
          </p:cNvSpPr>
          <p:nvPr>
            <p:ph type="title"/>
          </p:nvPr>
        </p:nvSpPr>
        <p:spPr/>
        <p:txBody>
          <a:bodyPr>
            <a:normAutofit/>
          </a:bodyPr>
          <a:lstStyle/>
          <a:p>
            <a:pPr algn="ctr"/>
            <a:r>
              <a:rPr lang="en-GB" sz="4400" b="1" dirty="0">
                <a:latin typeface="Rockwell Condensed" panose="02060603050405020104" pitchFamily="18" charset="0"/>
              </a:rPr>
              <a:t>Interventions Overview</a:t>
            </a:r>
          </a:p>
        </p:txBody>
      </p:sp>
      <p:sp>
        <p:nvSpPr>
          <p:cNvPr id="3" name="Content Placeholder 2">
            <a:extLst>
              <a:ext uri="{FF2B5EF4-FFF2-40B4-BE49-F238E27FC236}">
                <a16:creationId xmlns:a16="http://schemas.microsoft.com/office/drawing/2014/main" id="{ABAE97BB-EC96-4EA0-A4DF-D1413772A484}"/>
              </a:ext>
            </a:extLst>
          </p:cNvPr>
          <p:cNvSpPr>
            <a:spLocks noGrp="1"/>
          </p:cNvSpPr>
          <p:nvPr>
            <p:ph idx="1"/>
          </p:nvPr>
        </p:nvSpPr>
        <p:spPr>
          <a:xfrm>
            <a:off x="471488" y="3245555"/>
            <a:ext cx="5915025" cy="8500967"/>
          </a:xfrm>
        </p:spPr>
        <p:txBody>
          <a:bodyPr>
            <a:normAutofit lnSpcReduction="10000"/>
          </a:bodyPr>
          <a:lstStyle/>
          <a:p>
            <a:pPr marL="0" indent="0">
              <a:buNone/>
            </a:pPr>
            <a:r>
              <a:rPr lang="en-GB" sz="2400" b="1" u="sng" dirty="0"/>
              <a:t>Which students are placed on intervention?</a:t>
            </a:r>
          </a:p>
          <a:p>
            <a:pPr marL="0" indent="0">
              <a:buNone/>
            </a:pPr>
            <a:r>
              <a:rPr lang="en-GB" sz="2400" dirty="0"/>
              <a:t>Most students with a standardised score of 97 (100 being national average) and below are placed on literacy intervention.</a:t>
            </a:r>
          </a:p>
          <a:p>
            <a:pPr marL="0" indent="0">
              <a:buNone/>
            </a:pPr>
            <a:endParaRPr lang="en-GB" sz="2400" dirty="0"/>
          </a:p>
          <a:p>
            <a:pPr marL="457200" indent="-457200">
              <a:buFont typeface="+mj-lt"/>
              <a:buAutoNum type="arabicPeriod"/>
            </a:pPr>
            <a:endParaRPr lang="en-GB" sz="2400" b="1" u="sng" dirty="0"/>
          </a:p>
          <a:p>
            <a:pPr marL="0" indent="0">
              <a:buNone/>
            </a:pPr>
            <a:r>
              <a:rPr lang="en-GB" sz="2400" b="1" u="sng" dirty="0"/>
              <a:t>How we decide which strand of intervention your child is placed on:</a:t>
            </a:r>
          </a:p>
          <a:p>
            <a:pPr marL="0" indent="0">
              <a:buNone/>
            </a:pPr>
            <a:r>
              <a:rPr lang="en-GB" sz="2400" dirty="0"/>
              <a:t>All students sit a screener reading test at the start of the academic year, which provides us with their standardised score. Those students with a standardised score of below 97, are given an additional diagnostic test. This test highlights which areas of reading the students need extra support with. A further diagnostic screener is also used for those students who may require phonics intervention.</a:t>
            </a:r>
          </a:p>
          <a:p>
            <a:pPr marL="0" indent="0">
              <a:buNone/>
            </a:pPr>
            <a:endParaRPr lang="en-GB" sz="2400" dirty="0"/>
          </a:p>
          <a:p>
            <a:pPr marL="0" indent="0">
              <a:buNone/>
            </a:pPr>
            <a:endParaRPr lang="en-GB" sz="2400" b="1" dirty="0"/>
          </a:p>
          <a:p>
            <a:pPr marL="0" indent="0">
              <a:buNone/>
            </a:pPr>
            <a:r>
              <a:rPr lang="en-GB" sz="2400" b="1" u="sng" dirty="0"/>
              <a:t>How their progress on each strand is measured:</a:t>
            </a:r>
            <a:endParaRPr lang="en-GB" sz="2400" dirty="0"/>
          </a:p>
          <a:p>
            <a:pPr marL="0" indent="0">
              <a:buNone/>
            </a:pPr>
            <a:r>
              <a:rPr lang="en-GB" sz="2400" dirty="0"/>
              <a:t>Progress is reviewed every 6 weeks. The way this is measured varies depending on the strand of intervention your child is on.</a:t>
            </a:r>
          </a:p>
        </p:txBody>
      </p:sp>
    </p:spTree>
    <p:extLst>
      <p:ext uri="{BB962C8B-B14F-4D97-AF65-F5344CB8AC3E}">
        <p14:creationId xmlns:p14="http://schemas.microsoft.com/office/powerpoint/2010/main" val="2256678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FCEA-1F9C-4042-82DF-4169F9B153A4}"/>
              </a:ext>
            </a:extLst>
          </p:cNvPr>
          <p:cNvSpPr>
            <a:spLocks noGrp="1"/>
          </p:cNvSpPr>
          <p:nvPr>
            <p:ph type="title"/>
          </p:nvPr>
        </p:nvSpPr>
        <p:spPr/>
        <p:txBody>
          <a:bodyPr/>
          <a:lstStyle/>
          <a:p>
            <a:pPr algn="ctr"/>
            <a:r>
              <a:rPr lang="en-GB" sz="3600" b="1" dirty="0">
                <a:latin typeface="Rockwell Condensed" panose="02060603050405020104" pitchFamily="18" charset="0"/>
              </a:rPr>
              <a:t>Comprehension Intervention</a:t>
            </a:r>
            <a:endParaRPr lang="en-GB" dirty="0"/>
          </a:p>
        </p:txBody>
      </p:sp>
      <p:sp>
        <p:nvSpPr>
          <p:cNvPr id="3" name="Content Placeholder 2">
            <a:extLst>
              <a:ext uri="{FF2B5EF4-FFF2-40B4-BE49-F238E27FC236}">
                <a16:creationId xmlns:a16="http://schemas.microsoft.com/office/drawing/2014/main" id="{3A0B16D1-A7CD-49F1-8FD2-C227F2F921C7}"/>
              </a:ext>
            </a:extLst>
          </p:cNvPr>
          <p:cNvSpPr>
            <a:spLocks noGrp="1"/>
          </p:cNvSpPr>
          <p:nvPr>
            <p:ph idx="1"/>
          </p:nvPr>
        </p:nvSpPr>
        <p:spPr/>
        <p:txBody>
          <a:bodyPr>
            <a:normAutofit fontScale="77500" lnSpcReduction="20000"/>
          </a:bodyPr>
          <a:lstStyle/>
          <a:p>
            <a:pPr marL="0" indent="0">
              <a:buNone/>
            </a:pPr>
            <a:r>
              <a:rPr lang="en-GB" sz="2400" b="1" u="sng" dirty="0"/>
              <a:t>What the intervention consists of:</a:t>
            </a:r>
            <a:endParaRPr lang="en-GB" sz="2400" dirty="0"/>
          </a:p>
          <a:p>
            <a:pPr marL="0" indent="0">
              <a:buNone/>
            </a:pPr>
            <a:r>
              <a:rPr lang="en-GB" sz="2400" dirty="0"/>
              <a:t>Students cover some of the fundamental skills required for efficient reading comprehension, such as the ability to:</a:t>
            </a:r>
          </a:p>
          <a:p>
            <a:pPr marL="0" indent="0">
              <a:buNone/>
            </a:pPr>
            <a:endParaRPr lang="en-GB" sz="2400" dirty="0"/>
          </a:p>
          <a:p>
            <a:r>
              <a:rPr lang="en-GB" sz="2400" dirty="0"/>
              <a:t>Know the meaning of words,</a:t>
            </a:r>
          </a:p>
          <a:p>
            <a:r>
              <a:rPr lang="en-GB" sz="2400" dirty="0"/>
              <a:t>Understand the meaning of a word from a discourse context, · follow the organization of a passage and to identify antecedents and references in it,</a:t>
            </a:r>
          </a:p>
          <a:p>
            <a:r>
              <a:rPr lang="en-GB" sz="2400" dirty="0"/>
              <a:t>Draw inferences from a passage about its contents,</a:t>
            </a:r>
          </a:p>
          <a:p>
            <a:r>
              <a:rPr lang="en-GB" sz="2400" dirty="0"/>
              <a:t>Identify the main thought of a passage,</a:t>
            </a:r>
          </a:p>
          <a:p>
            <a:r>
              <a:rPr lang="en-GB" sz="2400" dirty="0"/>
              <a:t>Ask questions about the text,</a:t>
            </a:r>
          </a:p>
          <a:p>
            <a:r>
              <a:rPr lang="en-GB" sz="2400" dirty="0"/>
              <a:t>Answer questions asked in a passage,</a:t>
            </a:r>
          </a:p>
          <a:p>
            <a:r>
              <a:rPr lang="en-GB" sz="2400" dirty="0"/>
              <a:t>Visualize the text,</a:t>
            </a:r>
          </a:p>
          <a:p>
            <a:r>
              <a:rPr lang="en-GB" sz="2400" dirty="0"/>
              <a:t>Recall prior knowledge connected to text,</a:t>
            </a:r>
          </a:p>
          <a:p>
            <a:r>
              <a:rPr lang="en-GB" sz="2400" dirty="0"/>
              <a:t>Recognize confusion or attention problems, · recognize the literary devices or propositional structures used in a passage and determine its tone,</a:t>
            </a:r>
          </a:p>
          <a:p>
            <a:r>
              <a:rPr lang="en-GB" sz="2400" dirty="0"/>
              <a:t>Understand the situational mood (agents, objects, temporal and spatial reference points, casual and intentional inflections, etc.) conveyed for assertions, questioning, commanding, refraining, etc., and</a:t>
            </a:r>
          </a:p>
          <a:p>
            <a:r>
              <a:rPr lang="en-GB" sz="2400" dirty="0"/>
              <a:t>Determine the writer's purpose, intent, and point of view, and draw inferences about the writer (discourse-semantics).</a:t>
            </a:r>
          </a:p>
          <a:p>
            <a:pPr marL="0" indent="0">
              <a:buNone/>
            </a:pPr>
            <a:endParaRPr lang="en-GB" sz="2400" b="1" u="sng" dirty="0"/>
          </a:p>
          <a:p>
            <a:pPr marL="0" indent="0">
              <a:buNone/>
            </a:pPr>
            <a:r>
              <a:rPr lang="en-GB" sz="2400" b="1" u="sng" dirty="0"/>
              <a:t>How often is the intervention:</a:t>
            </a:r>
            <a:endParaRPr lang="en-GB" sz="2400" dirty="0"/>
          </a:p>
          <a:p>
            <a:pPr marL="0" indent="0">
              <a:buNone/>
            </a:pPr>
            <a:r>
              <a:rPr lang="en-GB" sz="2400" dirty="0"/>
              <a:t>Sessions last for 20 minutes, twice a week and  are conducted with small groups of  three or less students. </a:t>
            </a:r>
          </a:p>
        </p:txBody>
      </p:sp>
    </p:spTree>
    <p:extLst>
      <p:ext uri="{BB962C8B-B14F-4D97-AF65-F5344CB8AC3E}">
        <p14:creationId xmlns:p14="http://schemas.microsoft.com/office/powerpoint/2010/main" val="2271696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FCEA-1F9C-4042-82DF-4169F9B153A4}"/>
              </a:ext>
            </a:extLst>
          </p:cNvPr>
          <p:cNvSpPr>
            <a:spLocks noGrp="1"/>
          </p:cNvSpPr>
          <p:nvPr>
            <p:ph type="title"/>
          </p:nvPr>
        </p:nvSpPr>
        <p:spPr/>
        <p:txBody>
          <a:bodyPr/>
          <a:lstStyle/>
          <a:p>
            <a:pPr algn="ctr"/>
            <a:r>
              <a:rPr lang="en-GB" sz="3600" b="1" dirty="0">
                <a:latin typeface="Rockwell Condensed" panose="02060603050405020104" pitchFamily="18" charset="0"/>
              </a:rPr>
              <a:t>Fluency Intervention</a:t>
            </a:r>
            <a:endParaRPr lang="en-GB" dirty="0"/>
          </a:p>
        </p:txBody>
      </p:sp>
      <p:sp>
        <p:nvSpPr>
          <p:cNvPr id="3" name="Content Placeholder 2">
            <a:extLst>
              <a:ext uri="{FF2B5EF4-FFF2-40B4-BE49-F238E27FC236}">
                <a16:creationId xmlns:a16="http://schemas.microsoft.com/office/drawing/2014/main" id="{3A0B16D1-A7CD-49F1-8FD2-C227F2F921C7}"/>
              </a:ext>
            </a:extLst>
          </p:cNvPr>
          <p:cNvSpPr>
            <a:spLocks noGrp="1"/>
          </p:cNvSpPr>
          <p:nvPr>
            <p:ph idx="1"/>
          </p:nvPr>
        </p:nvSpPr>
        <p:spPr/>
        <p:txBody>
          <a:bodyPr>
            <a:normAutofit lnSpcReduction="10000"/>
          </a:bodyPr>
          <a:lstStyle/>
          <a:p>
            <a:pPr marL="0" indent="0">
              <a:buNone/>
            </a:pPr>
            <a:r>
              <a:rPr lang="en-GB" sz="2400" b="1" u="sng" dirty="0"/>
              <a:t>What is fluency?:</a:t>
            </a:r>
            <a:endParaRPr lang="en-GB" sz="2400" dirty="0"/>
          </a:p>
          <a:p>
            <a:pPr marL="0" indent="0">
              <a:buNone/>
            </a:pPr>
            <a:r>
              <a:rPr lang="en-GB" sz="2400" dirty="0"/>
              <a:t>This involves smoothly and effortlessly decoding words, while also comprehending and interpreting the text. Fluent readers demonstrate automaticity in recognising words, allowing them to focus on comprehension and deeper understanding of the content.</a:t>
            </a:r>
            <a:endParaRPr lang="en-GB" sz="2400" b="1" u="sng" dirty="0"/>
          </a:p>
          <a:p>
            <a:pPr marL="0" indent="0">
              <a:buNone/>
            </a:pPr>
            <a:endParaRPr lang="en-GB" sz="2400" b="1" u="sng" dirty="0"/>
          </a:p>
          <a:p>
            <a:pPr marL="0" indent="0">
              <a:buNone/>
            </a:pPr>
            <a:r>
              <a:rPr lang="en-GB" sz="2400" b="1" u="sng" dirty="0"/>
              <a:t>What the intervention consists of:</a:t>
            </a:r>
            <a:endParaRPr lang="en-GB" sz="2400" dirty="0"/>
          </a:p>
          <a:p>
            <a:pPr marL="0" indent="0">
              <a:buNone/>
            </a:pPr>
            <a:r>
              <a:rPr lang="en-GB" sz="2400" dirty="0"/>
              <a:t>Students read through small extracts (200 words) with a key focus on expression, automatic word recognition, rhyming, and smoothness. The teacher will aid the student with this following the model, repeat, feedback cycle.</a:t>
            </a:r>
          </a:p>
          <a:p>
            <a:pPr marL="0" indent="0">
              <a:buNone/>
            </a:pPr>
            <a:endParaRPr lang="en-GB" sz="2400" b="1" u="sng" dirty="0"/>
          </a:p>
          <a:p>
            <a:pPr marL="0" indent="0">
              <a:buNone/>
            </a:pPr>
            <a:endParaRPr lang="en-GB" sz="2400" b="1" u="sng" dirty="0"/>
          </a:p>
          <a:p>
            <a:pPr marL="0" indent="0">
              <a:buNone/>
            </a:pPr>
            <a:r>
              <a:rPr lang="en-GB" sz="2400" b="1" u="sng" dirty="0"/>
              <a:t>How often is the intervention:</a:t>
            </a:r>
            <a:endParaRPr lang="en-GB" sz="2400" dirty="0"/>
          </a:p>
          <a:p>
            <a:pPr marL="0" indent="0">
              <a:buNone/>
            </a:pPr>
            <a:r>
              <a:rPr lang="en-GB" sz="2400" dirty="0"/>
              <a:t>Sessions are 20 minutes in length, occur three times a week and are on a one to one basis.</a:t>
            </a:r>
          </a:p>
        </p:txBody>
      </p:sp>
    </p:spTree>
    <p:extLst>
      <p:ext uri="{BB962C8B-B14F-4D97-AF65-F5344CB8AC3E}">
        <p14:creationId xmlns:p14="http://schemas.microsoft.com/office/powerpoint/2010/main" val="1700924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FCEA-1F9C-4042-82DF-4169F9B153A4}"/>
              </a:ext>
            </a:extLst>
          </p:cNvPr>
          <p:cNvSpPr>
            <a:spLocks noGrp="1"/>
          </p:cNvSpPr>
          <p:nvPr>
            <p:ph type="title"/>
          </p:nvPr>
        </p:nvSpPr>
        <p:spPr/>
        <p:txBody>
          <a:bodyPr/>
          <a:lstStyle/>
          <a:p>
            <a:pPr algn="ctr"/>
            <a:r>
              <a:rPr lang="en-GB" sz="3600" b="1" dirty="0">
                <a:latin typeface="Rockwell Condensed" panose="02060603050405020104" pitchFamily="18" charset="0"/>
              </a:rPr>
              <a:t>Fresh Start (phonics) Intervention</a:t>
            </a:r>
            <a:endParaRPr lang="en-GB" dirty="0"/>
          </a:p>
        </p:txBody>
      </p:sp>
      <p:sp>
        <p:nvSpPr>
          <p:cNvPr id="3" name="Content Placeholder 2">
            <a:extLst>
              <a:ext uri="{FF2B5EF4-FFF2-40B4-BE49-F238E27FC236}">
                <a16:creationId xmlns:a16="http://schemas.microsoft.com/office/drawing/2014/main" id="{3A0B16D1-A7CD-49F1-8FD2-C227F2F921C7}"/>
              </a:ext>
            </a:extLst>
          </p:cNvPr>
          <p:cNvSpPr>
            <a:spLocks noGrp="1"/>
          </p:cNvSpPr>
          <p:nvPr>
            <p:ph idx="1"/>
          </p:nvPr>
        </p:nvSpPr>
        <p:spPr/>
        <p:txBody>
          <a:bodyPr>
            <a:normAutofit/>
          </a:bodyPr>
          <a:lstStyle/>
          <a:p>
            <a:pPr marL="0" indent="0">
              <a:buNone/>
            </a:pPr>
            <a:r>
              <a:rPr lang="en-GB" sz="2400" b="1" u="sng" dirty="0"/>
              <a:t>What the intervention consists of:</a:t>
            </a:r>
            <a:endParaRPr lang="en-GB" sz="2400" dirty="0"/>
          </a:p>
          <a:p>
            <a:pPr marL="0" indent="0">
              <a:buNone/>
            </a:pPr>
            <a:r>
              <a:rPr lang="en-GB" sz="2400" dirty="0"/>
              <a:t>Fresh Start is a systematic synthetic phonics programme for struggling readers aged 9 – 13+. Pupils are taught at their challenge point, so they learn to read accurately and fluently. Every session, pupils learn new letter-sounds and review previous sounds and words. They apply what they’ve been taught by reading words containing the sounds they know in lively, age-appropriate stories and non-fiction texts closely matched to their phonic knowledge. By the end of the programme, they are able to read these accurately and fluently.</a:t>
            </a:r>
          </a:p>
          <a:p>
            <a:pPr marL="0" indent="0">
              <a:buNone/>
            </a:pPr>
            <a:endParaRPr lang="en-GB" sz="2400" b="1" u="sng" dirty="0"/>
          </a:p>
          <a:p>
            <a:pPr marL="0" indent="0">
              <a:buNone/>
            </a:pPr>
            <a:r>
              <a:rPr lang="en-GB" sz="2400" b="1" u="sng" dirty="0"/>
              <a:t>How often is the intervention:</a:t>
            </a:r>
          </a:p>
          <a:p>
            <a:pPr marL="0" indent="0">
              <a:buNone/>
            </a:pPr>
            <a:r>
              <a:rPr lang="en-GB" sz="2400" dirty="0"/>
              <a:t>Sessions are 20 minutes in length, occur three times a week and are on a one to one basis.</a:t>
            </a:r>
          </a:p>
          <a:p>
            <a:pPr marL="0" indent="0">
              <a:buNone/>
            </a:pPr>
            <a:endParaRPr lang="en-GB" sz="2400" dirty="0"/>
          </a:p>
        </p:txBody>
      </p:sp>
    </p:spTree>
    <p:extLst>
      <p:ext uri="{BB962C8B-B14F-4D97-AF65-F5344CB8AC3E}">
        <p14:creationId xmlns:p14="http://schemas.microsoft.com/office/powerpoint/2010/main" val="2796113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4DED17AB-5368-4D01-99F4-951F38980C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667000" y="266700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5368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637</Words>
  <Application>Microsoft Office PowerPoint</Application>
  <PresentationFormat>Widescreen</PresentationFormat>
  <Paragraphs>53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Rockwell Condensed</vt:lpstr>
      <vt:lpstr>Office Theme</vt:lpstr>
      <vt:lpstr>Literacy and Reading Interventions at Priory Belvoir Academy</vt:lpstr>
      <vt:lpstr>Interventions Overview</vt:lpstr>
      <vt:lpstr>Comprehension Intervention</vt:lpstr>
      <vt:lpstr>Fluency Intervention</vt:lpstr>
      <vt:lpstr>Fresh Start (phonics) Intervention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support your child with reading at home</dc:title>
  <dc:creator>Miss M Smith</dc:creator>
  <cp:lastModifiedBy>Charlotte Parkin</cp:lastModifiedBy>
  <cp:revision>9</cp:revision>
  <cp:lastPrinted>2023-09-13T06:40:40Z</cp:lastPrinted>
  <dcterms:created xsi:type="dcterms:W3CDTF">2023-09-04T11:22:49Z</dcterms:created>
  <dcterms:modified xsi:type="dcterms:W3CDTF">2023-10-25T13:43:24Z</dcterms:modified>
</cp:coreProperties>
</file>