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handoutMasterIdLst>
    <p:handoutMasterId r:id="rId24"/>
  </p:handoutMasterIdLst>
  <p:sldIdLst>
    <p:sldId id="286" r:id="rId2"/>
    <p:sldId id="457" r:id="rId3"/>
    <p:sldId id="308" r:id="rId4"/>
    <p:sldId id="458" r:id="rId5"/>
    <p:sldId id="454" r:id="rId6"/>
    <p:sldId id="510" r:id="rId7"/>
    <p:sldId id="518" r:id="rId8"/>
    <p:sldId id="519" r:id="rId9"/>
    <p:sldId id="483" r:id="rId10"/>
    <p:sldId id="484" r:id="rId11"/>
    <p:sldId id="464" r:id="rId12"/>
    <p:sldId id="410" r:id="rId13"/>
    <p:sldId id="520" r:id="rId14"/>
    <p:sldId id="479" r:id="rId15"/>
    <p:sldId id="499" r:id="rId16"/>
    <p:sldId id="521" r:id="rId17"/>
    <p:sldId id="459" r:id="rId18"/>
    <p:sldId id="486" r:id="rId19"/>
    <p:sldId id="461" r:id="rId20"/>
    <p:sldId id="460" r:id="rId21"/>
    <p:sldId id="435"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0A3"/>
    <a:srgbClr val="94FF34"/>
    <a:srgbClr val="F7ADA0"/>
    <a:srgbClr val="FFF200"/>
    <a:srgbClr val="CC9900"/>
    <a:srgbClr val="CCCC00"/>
    <a:srgbClr val="FF00FF"/>
    <a:srgbClr val="66FF33"/>
    <a:srgbClr val="4FD1FF"/>
    <a:srgbClr val="FCB0A3"/>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11" autoAdjust="0"/>
    <p:restoredTop sz="86818" autoAdjust="0"/>
  </p:normalViewPr>
  <p:slideViewPr>
    <p:cSldViewPr snapToGrid="0" snapToObjects="1">
      <p:cViewPr varScale="1">
        <p:scale>
          <a:sx n="62" d="100"/>
          <a:sy n="62" d="100"/>
        </p:scale>
        <p:origin x="1794" y="78"/>
      </p:cViewPr>
      <p:guideLst>
        <p:guide orient="horz" pos="2160"/>
        <p:guide pos="2880"/>
      </p:guideLst>
    </p:cSldViewPr>
  </p:slideViewPr>
  <p:notesTextViewPr>
    <p:cViewPr>
      <p:scale>
        <a:sx n="100" d="100"/>
        <a:sy n="100" d="100"/>
      </p:scale>
      <p:origin x="0" y="0"/>
    </p:cViewPr>
  </p:notesTextViewPr>
  <p:sorterViewPr>
    <p:cViewPr>
      <p:scale>
        <a:sx n="58" d="100"/>
        <a:sy n="58" d="100"/>
      </p:scale>
      <p:origin x="0" y="0"/>
    </p:cViewPr>
  </p:sorterViewPr>
  <p:notesViewPr>
    <p:cSldViewPr snapToGrid="0" snapToObjects="1">
      <p:cViewPr varScale="1">
        <p:scale>
          <a:sx n="84" d="100"/>
          <a:sy n="84" d="100"/>
        </p:scale>
        <p:origin x="-100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36E9E7B-BA22-4FCA-8019-5F24B39629EE}" type="datetimeFigureOut">
              <a:rPr lang="en-GB" smtClean="0"/>
              <a:t>11/05/2026</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2C9EAC4-DC2F-4837-AC26-716609D0ADA5}" type="slidenum">
              <a:rPr lang="en-GB" smtClean="0"/>
              <a:t>‹#›</a:t>
            </a:fld>
            <a:endParaRPr lang="en-GB" dirty="0"/>
          </a:p>
        </p:txBody>
      </p:sp>
    </p:spTree>
    <p:extLst>
      <p:ext uri="{BB962C8B-B14F-4D97-AF65-F5344CB8AC3E}">
        <p14:creationId xmlns:p14="http://schemas.microsoft.com/office/powerpoint/2010/main" val="12823573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217926-6CFF-AA4E-9C58-BD96517F89CB}" type="datetimeFigureOut">
              <a:rPr lang="en-US" smtClean="0"/>
              <a:t>5/11/2026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95BA7AA-C25B-AD44-A8F3-01733925CA77}" type="slidenum">
              <a:rPr lang="en-GB" smtClean="0"/>
              <a:t>‹#›</a:t>
            </a:fld>
            <a:endParaRPr lang="en-GB" dirty="0"/>
          </a:p>
        </p:txBody>
      </p:sp>
    </p:spTree>
    <p:extLst>
      <p:ext uri="{BB962C8B-B14F-4D97-AF65-F5344CB8AC3E}">
        <p14:creationId xmlns:p14="http://schemas.microsoft.com/office/powerpoint/2010/main" val="89695348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945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r>
              <a:rPr lang="en-US" b="1" dirty="0"/>
              <a:t>TEACHER NOTES &amp; IDEAS</a:t>
            </a:r>
          </a:p>
          <a:p>
            <a:pPr marL="171450" indent="-171450" eaLnBrk="1" hangingPunct="1">
              <a:spcBef>
                <a:spcPct val="0"/>
              </a:spcBef>
              <a:buFontTx/>
              <a:buChar char="-"/>
            </a:pPr>
            <a:r>
              <a:rPr lang="en-US" dirty="0">
                <a:latin typeface="Calibri" charset="0"/>
                <a:ea typeface="MS PGothic" charset="0"/>
              </a:rPr>
              <a:t>Remind students of the learning journey (What theme you are doing – Possibly recap what they can remember from last lesson)</a:t>
            </a:r>
          </a:p>
          <a:p>
            <a:pPr marL="171450" indent="-171450" eaLnBrk="1" hangingPunct="1">
              <a:spcBef>
                <a:spcPct val="0"/>
              </a:spcBef>
              <a:buFontTx/>
              <a:buChar char="-"/>
            </a:pPr>
            <a:endParaRPr lang="en-US" dirty="0">
              <a:latin typeface="Calibri" charset="0"/>
              <a:ea typeface="MS PGothic" charset="0"/>
            </a:endParaRPr>
          </a:p>
          <a:p>
            <a:pPr marL="0" indent="0" eaLnBrk="1" hangingPunct="1">
              <a:spcBef>
                <a:spcPct val="0"/>
              </a:spcBef>
              <a:buFontTx/>
              <a:buNone/>
            </a:pPr>
            <a:r>
              <a:rPr lang="en-US" b="1" dirty="0">
                <a:latin typeface="Calibri" charset="0"/>
                <a:ea typeface="MS PGothic" charset="0"/>
              </a:rPr>
              <a:t>IMPORTANT INFORMATION WITH REGARDS TO RSE</a:t>
            </a:r>
          </a:p>
          <a:p>
            <a:pPr marL="171450" indent="-171450">
              <a:buFontTx/>
              <a:buChar char="-"/>
            </a:pPr>
            <a:r>
              <a:rPr lang="en-GB" dirty="0"/>
              <a:t>Schools have a legal obligation to be politically impartial. Sections 406 and 407 of the Education Act 1996 state that schools are prohibited from promoting partisan political views, and that where political viewpoints are raised, children ‘are offered a balanced presentation of opposing views.</a:t>
            </a:r>
          </a:p>
          <a:p>
            <a:pPr marL="171450" indent="-171450">
              <a:buFontTx/>
              <a:buChar char="-"/>
            </a:pPr>
            <a:r>
              <a:rPr lang="en-GB" dirty="0"/>
              <a:t>Further government information aimed at helping schools plan and implement the RSHE curriculum state that schools must comply with the Human Rights Act 1998, which protects the right to freedom of expression..</a:t>
            </a:r>
          </a:p>
          <a:p>
            <a:pPr marL="171450" indent="-171450">
              <a:buFontTx/>
              <a:buChar char="-"/>
            </a:pPr>
            <a:r>
              <a:rPr lang="en-GB" dirty="0"/>
              <a:t>RSHE guidance re-iterates the importance of parental involvement in a child’s life at school. </a:t>
            </a:r>
            <a:endParaRPr lang="en-US" dirty="0">
              <a:latin typeface="Calibri" charset="0"/>
              <a:ea typeface="MS PGothic" charset="0"/>
            </a:endParaRPr>
          </a:p>
          <a:p>
            <a:pPr marL="171450" indent="-171450" eaLnBrk="1" hangingPunct="1">
              <a:spcBef>
                <a:spcPct val="0"/>
              </a:spcBef>
              <a:buFontTx/>
              <a:buChar char="-"/>
            </a:pPr>
            <a:endParaRPr lang="en-US" dirty="0">
              <a:latin typeface="Calibri" charset="0"/>
              <a:ea typeface="MS PGothic" charset="0"/>
            </a:endParaRPr>
          </a:p>
          <a:p>
            <a:pPr marL="0" indent="0" eaLnBrk="1" hangingPunct="1">
              <a:spcBef>
                <a:spcPct val="0"/>
              </a:spcBef>
              <a:buFontTx/>
              <a:buNone/>
            </a:pPr>
            <a:r>
              <a:rPr lang="en-US" b="1" dirty="0">
                <a:latin typeface="Calibri" charset="0"/>
                <a:ea typeface="MS PGothic" charset="0"/>
              </a:rPr>
              <a:t>ATTRIBUTION AND COPYRIGHT</a:t>
            </a:r>
          </a:p>
          <a:p>
            <a:pPr eaLnBrk="1" hangingPunct="1">
              <a:spcBef>
                <a:spcPct val="0"/>
              </a:spcBef>
            </a:pPr>
            <a:r>
              <a:rPr lang="en-US" dirty="0">
                <a:latin typeface="Calibri" charset="0"/>
                <a:ea typeface="MS PGothic" charset="0"/>
              </a:rPr>
              <a:t> –Icons and logos for Cre8tive Resources are created by Michael Gillman and are subject to copyright ©</a:t>
            </a:r>
          </a:p>
          <a:p>
            <a:pPr eaLnBrk="1" hangingPunct="1">
              <a:spcBef>
                <a:spcPct val="0"/>
              </a:spcBef>
            </a:pPr>
            <a:r>
              <a:rPr lang="en-US" dirty="0">
                <a:latin typeface="Calibri" charset="0"/>
                <a:ea typeface="MS PGothic" charset="0"/>
              </a:rPr>
              <a:t> </a:t>
            </a:r>
          </a:p>
          <a:p>
            <a:pPr eaLnBrk="1" hangingPunct="1">
              <a:spcBef>
                <a:spcPct val="0"/>
              </a:spcBef>
            </a:pPr>
            <a:r>
              <a:rPr lang="en-US" dirty="0">
                <a:latin typeface="Calibri" charset="0"/>
                <a:ea typeface="MS PGothic" charset="0"/>
              </a:rPr>
              <a:t>- All graphics and images are sourced correctly through the following sites:</a:t>
            </a:r>
          </a:p>
          <a:p>
            <a:r>
              <a:rPr lang="en-GB" dirty="0"/>
              <a:t>Premium licence at https://</a:t>
            </a:r>
            <a:r>
              <a:rPr lang="en-GB" dirty="0" err="1"/>
              <a:t>www.freepik.com</a:t>
            </a:r>
            <a:r>
              <a:rPr lang="en-GB" dirty="0"/>
              <a:t>/ </a:t>
            </a:r>
          </a:p>
          <a:p>
            <a:r>
              <a:rPr lang="en-GB" dirty="0" err="1"/>
              <a:t>www.Pixabay.com</a:t>
            </a:r>
            <a:r>
              <a:rPr lang="en-GB" dirty="0"/>
              <a:t> </a:t>
            </a:r>
          </a:p>
          <a:p>
            <a:r>
              <a:rPr lang="en-GB" dirty="0"/>
              <a:t>https://</a:t>
            </a:r>
            <a:r>
              <a:rPr lang="en-GB" dirty="0" err="1"/>
              <a:t>www.pixelscrapper.com</a:t>
            </a:r>
            <a:r>
              <a:rPr lang="en-GB" dirty="0"/>
              <a:t>/help</a:t>
            </a:r>
          </a:p>
          <a:p>
            <a:endParaRPr lang="en-GB" dirty="0"/>
          </a:p>
          <a:p>
            <a:r>
              <a:rPr lang="en-GB" dirty="0"/>
              <a:t>- Factual information is not copyrighted. </a:t>
            </a:r>
          </a:p>
          <a:p>
            <a:r>
              <a:rPr lang="en-GB" dirty="0"/>
              <a:t>- Where information has been taken from reliable 3</a:t>
            </a:r>
            <a:r>
              <a:rPr lang="en-GB" baseline="30000" dirty="0"/>
              <a:t>rd</a:t>
            </a:r>
            <a:r>
              <a:rPr lang="en-GB" dirty="0"/>
              <a:t> party websites – it is done so for analytical purposes in small pieces of text and for educational purposes.</a:t>
            </a:r>
          </a:p>
          <a:p>
            <a:endParaRPr lang="en-GB" dirty="0"/>
          </a:p>
          <a:p>
            <a:r>
              <a:rPr lang="en-GB" b="1" dirty="0"/>
              <a:t>DISCLAIMER</a:t>
            </a:r>
          </a:p>
          <a:p>
            <a:r>
              <a:rPr lang="en-GB" dirty="0"/>
              <a:t>- Always check the content of any lesson and videos linked before teaching to ensure suitability for your classroom and your school</a:t>
            </a:r>
          </a:p>
          <a:p>
            <a:pPr marL="171450" indent="-171450">
              <a:buFontTx/>
              <a:buChar char="-"/>
            </a:pPr>
            <a:r>
              <a:rPr lang="en-GB" dirty="0"/>
              <a:t>Responsibility for checking material for suitability for students must be done by the classroom teacher. This includes ensuring everything is appropriate including the external video links that have been provided. </a:t>
            </a:r>
          </a:p>
          <a:p>
            <a:pPr marL="171450" indent="-171450">
              <a:buFontTx/>
              <a:buChar char="-"/>
            </a:pPr>
            <a:r>
              <a:rPr lang="en-GB" dirty="0"/>
              <a:t>The PowerPoint material is fully editable and we encourage teachers to remove, change or edit anything they wish.</a:t>
            </a:r>
          </a:p>
          <a:p>
            <a:pPr marL="171450" indent="-171450">
              <a:buFontTx/>
              <a:buChar char="-"/>
            </a:pPr>
            <a:r>
              <a:rPr lang="en-GB" dirty="0"/>
              <a:t>Video links are working at time of creation of this lesson. </a:t>
            </a:r>
            <a:r>
              <a:rPr lang="en-GB" b="1" dirty="0"/>
              <a:t>Please bear in mind </a:t>
            </a:r>
            <a:r>
              <a:rPr lang="en-GB" dirty="0"/>
              <a:t>YouTube content owners can withdraw their content at any time and responsibility lies with the classroom teacher to ensure the content is updated and new video links are found. </a:t>
            </a:r>
          </a:p>
          <a:p>
            <a:pPr marL="171450" indent="-171450">
              <a:buFontTx/>
              <a:buChar char="-"/>
            </a:pPr>
            <a:endParaRPr lang="en-GB" dirty="0"/>
          </a:p>
          <a:p>
            <a:pPr marL="171450" indent="-171450">
              <a:buFontTx/>
              <a:buChar char="-"/>
            </a:pPr>
            <a:r>
              <a:rPr lang="en-GB" b="1" dirty="0"/>
              <a:t>Cre8tive Resources does not charge or provide a subscription update service for this lesson the responsibility for updating lesson content lies with the classroom teacher.</a:t>
            </a:r>
          </a:p>
          <a:p>
            <a:endParaRPr lang="en-GB" dirty="0"/>
          </a:p>
          <a:p>
            <a:r>
              <a:rPr lang="en-GB" dirty="0"/>
              <a:t>Further Terms and Condition regarding Copyright and our terms of use  can be found on our website here https://cre8tiveresources.com/terms-of-use/ </a:t>
            </a:r>
            <a:endParaRPr lang="en-US" dirty="0">
              <a:latin typeface="Calibri" charset="0"/>
              <a:ea typeface="MS PGothic" charset="0"/>
            </a:endParaRPr>
          </a:p>
          <a:p>
            <a:endParaRPr lang="en-US" dirty="0">
              <a:latin typeface="Calibri" charset="0"/>
              <a:ea typeface="MS PGothic" charset="0"/>
            </a:endParaRPr>
          </a:p>
          <a:p>
            <a:endParaRPr lang="en-US" dirty="0">
              <a:latin typeface="Calibri" charset="0"/>
              <a:ea typeface="MS PGothic" charset="0"/>
            </a:endParaRPr>
          </a:p>
          <a:p>
            <a:endParaRPr lang="en-US" dirty="0">
              <a:latin typeface="Calibri" charset="0"/>
              <a:ea typeface="MS PGothic" charset="0"/>
            </a:endParaRPr>
          </a:p>
        </p:txBody>
      </p:sp>
      <p:sp>
        <p:nvSpPr>
          <p:cNvPr id="1945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fld id="{D1667DBA-0B7E-DD48-B1FF-18AE4A13C2D4}" type="slidenum">
              <a:rPr lang="en-GB" sz="1200"/>
              <a:pPr/>
              <a:t>1</a:t>
            </a:fld>
            <a:endParaRPr lang="en-GB"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&amp; IDEAS</a:t>
            </a:r>
          </a:p>
          <a:p>
            <a:r>
              <a:rPr lang="en-US" dirty="0"/>
              <a:t>Reinforce ground rules at the start of every new topic / new term </a:t>
            </a:r>
          </a:p>
          <a:p>
            <a:r>
              <a:rPr lang="en-US" dirty="0"/>
              <a:t>Adapt this set of rules to suit your classroom and your teaching. </a:t>
            </a:r>
          </a:p>
          <a:p>
            <a:r>
              <a:rPr lang="en-US" dirty="0"/>
              <a:t>Display your agreed PSHE classroom rules in a prominent place so students have a constant reminder and when/if a student breaks a rule you can use as a prompt to get them back on track. </a:t>
            </a:r>
          </a:p>
          <a:p>
            <a:r>
              <a:rPr lang="en-US" dirty="0"/>
              <a:t>If behaviour is an issue, revisit the ground rules – (Use raffle tickets, positive behavior management (look for the good behaviour)</a:t>
            </a:r>
          </a:p>
          <a:p>
            <a:r>
              <a:rPr lang="en-US" dirty="0"/>
              <a:t>Reward the behaviour you want to see, be consistent and fair with students. </a:t>
            </a:r>
          </a:p>
          <a:p>
            <a:r>
              <a:rPr lang="en-US" dirty="0"/>
              <a:t>Create a classroom charter with the students (optional)</a:t>
            </a:r>
          </a:p>
        </p:txBody>
      </p:sp>
      <p:sp>
        <p:nvSpPr>
          <p:cNvPr id="4" name="Slide Number Placeholder 3"/>
          <p:cNvSpPr>
            <a:spLocks noGrp="1"/>
          </p:cNvSpPr>
          <p:nvPr>
            <p:ph type="sldNum" sz="quarter" idx="5"/>
          </p:nvPr>
        </p:nvSpPr>
        <p:spPr/>
        <p:txBody>
          <a:bodyPr/>
          <a:lstStyle/>
          <a:p>
            <a:fld id="{995BA7AA-C25B-AD44-A8F3-01733925CA77}" type="slidenum">
              <a:rPr lang="en-GB" smtClean="0"/>
              <a:t>2</a:t>
            </a:fld>
            <a:endParaRPr lang="en-GB" dirty="0"/>
          </a:p>
        </p:txBody>
      </p:sp>
    </p:spTree>
    <p:extLst>
      <p:ext uri="{BB962C8B-B14F-4D97-AF65-F5344CB8AC3E}">
        <p14:creationId xmlns:p14="http://schemas.microsoft.com/office/powerpoint/2010/main" val="568477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&amp; IDEAS</a:t>
            </a:r>
          </a:p>
          <a:p>
            <a:pPr marL="171450" indent="-171450">
              <a:buFontTx/>
              <a:buChar char="-"/>
            </a:pPr>
            <a:r>
              <a:rPr lang="en-US" dirty="0"/>
              <a:t>This could be done by writing a number down in the books</a:t>
            </a:r>
          </a:p>
          <a:p>
            <a:pPr marL="171450" indent="-171450">
              <a:buFontTx/>
              <a:buChar char="-"/>
            </a:pPr>
            <a:r>
              <a:rPr lang="en-US" dirty="0"/>
              <a:t>Show of fingers in the air or red, amber &amp; green cards </a:t>
            </a:r>
          </a:p>
          <a:p>
            <a:pPr marL="171450" indent="-171450">
              <a:buFontTx/>
              <a:buChar char="-"/>
            </a:pPr>
            <a:r>
              <a:rPr lang="en-US" dirty="0"/>
              <a:t>Quick partner discussion</a:t>
            </a:r>
          </a:p>
          <a:p>
            <a:pPr marL="171450" indent="-171450">
              <a:buFontTx/>
              <a:buChar char="-"/>
            </a:pPr>
            <a:r>
              <a:rPr lang="en-US" dirty="0"/>
              <a:t>Print off the Assessment Opportunity Sheet – Fill in the Baseline Confidence Checker </a:t>
            </a:r>
          </a:p>
          <a:p>
            <a:endParaRPr lang="en-US" dirty="0"/>
          </a:p>
        </p:txBody>
      </p:sp>
      <p:sp>
        <p:nvSpPr>
          <p:cNvPr id="4" name="Slide Number Placeholder 3"/>
          <p:cNvSpPr>
            <a:spLocks noGrp="1"/>
          </p:cNvSpPr>
          <p:nvPr>
            <p:ph type="sldNum" sz="quarter" idx="5"/>
          </p:nvPr>
        </p:nvSpPr>
        <p:spPr/>
        <p:txBody>
          <a:bodyPr/>
          <a:lstStyle/>
          <a:p>
            <a:fld id="{995BA7AA-C25B-AD44-A8F3-01733925CA77}" type="slidenum">
              <a:rPr lang="en-GB" smtClean="0"/>
              <a:t>3</a:t>
            </a:fld>
            <a:endParaRPr lang="en-GB" dirty="0"/>
          </a:p>
        </p:txBody>
      </p:sp>
    </p:spTree>
    <p:extLst>
      <p:ext uri="{BB962C8B-B14F-4D97-AF65-F5344CB8AC3E}">
        <p14:creationId xmlns:p14="http://schemas.microsoft.com/office/powerpoint/2010/main" val="1704166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r>
              <a:rPr lang="en-US" dirty="0"/>
              <a:t>Get students to come up with questions using the prompts on the board</a:t>
            </a:r>
          </a:p>
          <a:p>
            <a:r>
              <a:rPr lang="en-US" dirty="0"/>
              <a:t>Try to get them to think of high level order questions and look past just the image </a:t>
            </a:r>
          </a:p>
          <a:p>
            <a:r>
              <a:rPr lang="en-US" dirty="0"/>
              <a:t>Extension – Have students try to come up with answers to other students questions </a:t>
            </a:r>
          </a:p>
          <a:p>
            <a:r>
              <a:rPr lang="en-US" dirty="0"/>
              <a:t>Adapt the image to something you think would be more engaging (We are restricted by Copyright)</a:t>
            </a:r>
          </a:p>
        </p:txBody>
      </p:sp>
      <p:sp>
        <p:nvSpPr>
          <p:cNvPr id="4" name="Slide Number Placeholder 3"/>
          <p:cNvSpPr>
            <a:spLocks noGrp="1"/>
          </p:cNvSpPr>
          <p:nvPr>
            <p:ph type="sldNum" sz="quarter" idx="5"/>
          </p:nvPr>
        </p:nvSpPr>
        <p:spPr/>
        <p:txBody>
          <a:bodyPr/>
          <a:lstStyle/>
          <a:p>
            <a:fld id="{995BA7AA-C25B-AD44-A8F3-01733925CA77}" type="slidenum">
              <a:rPr lang="en-GB" smtClean="0"/>
              <a:t>4</a:t>
            </a:fld>
            <a:endParaRPr lang="en-GB" dirty="0"/>
          </a:p>
        </p:txBody>
      </p:sp>
    </p:spTree>
    <p:extLst>
      <p:ext uri="{BB962C8B-B14F-4D97-AF65-F5344CB8AC3E}">
        <p14:creationId xmlns:p14="http://schemas.microsoft.com/office/powerpoint/2010/main" val="1750896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r>
              <a:rPr lang="en-US" dirty="0"/>
              <a:t>Get a student volunteer to sit next to you and perform a role play – You will chat to them but then do the following:</a:t>
            </a:r>
          </a:p>
          <a:p>
            <a:endParaRPr lang="en-US" dirty="0"/>
          </a:p>
          <a:p>
            <a:r>
              <a:rPr lang="en-US" dirty="0"/>
              <a:t>Ask to many Questions</a:t>
            </a:r>
          </a:p>
          <a:p>
            <a:r>
              <a:rPr lang="en-US" dirty="0"/>
              <a:t>Act Shy</a:t>
            </a:r>
          </a:p>
          <a:p>
            <a:r>
              <a:rPr lang="en-US" dirty="0"/>
              <a:t>No Eye Contact</a:t>
            </a:r>
          </a:p>
          <a:p>
            <a:r>
              <a:rPr lang="en-US" dirty="0"/>
              <a:t>Sit far too close (No personal space)</a:t>
            </a:r>
          </a:p>
          <a:p>
            <a:r>
              <a:rPr lang="en-US" dirty="0"/>
              <a:t>Talk over the top of them</a:t>
            </a:r>
          </a:p>
          <a:p>
            <a:r>
              <a:rPr lang="en-US" dirty="0"/>
              <a:t>Act to giddy and hyper </a:t>
            </a:r>
          </a:p>
          <a:p>
            <a:endParaRPr lang="en-US" dirty="0"/>
          </a:p>
          <a:p>
            <a:r>
              <a:rPr lang="en-US" dirty="0"/>
              <a:t>After about a minute pause the role play and allow students to guess the 1 thing you were doing wrong when trying to make a new friend </a:t>
            </a:r>
          </a:p>
          <a:p>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5</a:t>
            </a:fld>
            <a:endParaRPr lang="en-GB" dirty="0"/>
          </a:p>
        </p:txBody>
      </p:sp>
    </p:spTree>
    <p:extLst>
      <p:ext uri="{BB962C8B-B14F-4D97-AF65-F5344CB8AC3E}">
        <p14:creationId xmlns:p14="http://schemas.microsoft.com/office/powerpoint/2010/main" val="3613188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6</a:t>
            </a:fld>
            <a:endParaRPr lang="en-GB" dirty="0"/>
          </a:p>
        </p:txBody>
      </p:sp>
    </p:spTree>
    <p:extLst>
      <p:ext uri="{BB962C8B-B14F-4D97-AF65-F5344CB8AC3E}">
        <p14:creationId xmlns:p14="http://schemas.microsoft.com/office/powerpoint/2010/main" val="12151333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9</a:t>
            </a:fld>
            <a:endParaRPr lang="en-GB" dirty="0"/>
          </a:p>
        </p:txBody>
      </p:sp>
    </p:spTree>
    <p:extLst>
      <p:ext uri="{BB962C8B-B14F-4D97-AF65-F5344CB8AC3E}">
        <p14:creationId xmlns:p14="http://schemas.microsoft.com/office/powerpoint/2010/main" val="3272944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Information sourced from Childline – Healthy and Unhealthy Relationships </a:t>
            </a:r>
          </a:p>
          <a:p>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10</a:t>
            </a:fld>
            <a:endParaRPr lang="en-GB" dirty="0"/>
          </a:p>
        </p:txBody>
      </p:sp>
    </p:spTree>
    <p:extLst>
      <p:ext uri="{BB962C8B-B14F-4D97-AF65-F5344CB8AC3E}">
        <p14:creationId xmlns:p14="http://schemas.microsoft.com/office/powerpoint/2010/main" val="2061750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95BA7AA-C25B-AD44-A8F3-01733925CA77}" type="slidenum">
              <a:rPr lang="en-GB" smtClean="0"/>
              <a:t>11</a:t>
            </a:fld>
            <a:endParaRPr lang="en-GB" dirty="0"/>
          </a:p>
        </p:txBody>
      </p:sp>
    </p:spTree>
    <p:extLst>
      <p:ext uri="{BB962C8B-B14F-4D97-AF65-F5344CB8AC3E}">
        <p14:creationId xmlns:p14="http://schemas.microsoft.com/office/powerpoint/2010/main" val="39231031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r>
              <a:rPr lang="en-US" dirty="0"/>
              <a:t>If the video is short it may be worth playing it twice – 1</a:t>
            </a:r>
            <a:r>
              <a:rPr lang="en-US" baseline="30000" dirty="0"/>
              <a:t>st</a:t>
            </a:r>
            <a:r>
              <a:rPr lang="en-US" dirty="0"/>
              <a:t>  time let students watch carefully and 2</a:t>
            </a:r>
            <a:r>
              <a:rPr lang="en-US" baseline="30000" dirty="0"/>
              <a:t>nd</a:t>
            </a:r>
            <a:r>
              <a:rPr lang="en-US" dirty="0"/>
              <a:t> time have students complete one or two of the hats </a:t>
            </a:r>
          </a:p>
          <a:p>
            <a:r>
              <a:rPr lang="en-US" dirty="0"/>
              <a:t>Short of time – Play the video and answer a few of the hats afterwards as a class</a:t>
            </a:r>
          </a:p>
          <a:p>
            <a:r>
              <a:rPr lang="en-US" dirty="0"/>
              <a:t>N.B This is a generic slide and sometimes the hats may not be appropriate for the video clip (if so delete or change accordingly to suit)</a:t>
            </a:r>
          </a:p>
          <a:p>
            <a:r>
              <a:rPr lang="en-US" dirty="0"/>
              <a:t>N.B Always check the video link is age appropriate to your class before showing student in the lesson. </a:t>
            </a:r>
          </a:p>
        </p:txBody>
      </p:sp>
      <p:sp>
        <p:nvSpPr>
          <p:cNvPr id="4" name="Slide Number Placeholder 3"/>
          <p:cNvSpPr>
            <a:spLocks noGrp="1"/>
          </p:cNvSpPr>
          <p:nvPr>
            <p:ph type="sldNum" sz="quarter" idx="5"/>
          </p:nvPr>
        </p:nvSpPr>
        <p:spPr/>
        <p:txBody>
          <a:bodyPr/>
          <a:lstStyle/>
          <a:p>
            <a:fld id="{995BA7AA-C25B-AD44-A8F3-01733925CA77}" type="slidenum">
              <a:rPr lang="en-GB" smtClean="0"/>
              <a:t>12</a:t>
            </a:fld>
            <a:endParaRPr lang="en-GB" dirty="0"/>
          </a:p>
        </p:txBody>
      </p:sp>
    </p:spTree>
    <p:extLst>
      <p:ext uri="{BB962C8B-B14F-4D97-AF65-F5344CB8AC3E}">
        <p14:creationId xmlns:p14="http://schemas.microsoft.com/office/powerpoint/2010/main" val="2131209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&amp; IDEAS</a:t>
            </a:r>
          </a:p>
          <a:p>
            <a:r>
              <a:rPr lang="en-US" dirty="0"/>
              <a:t>Ask students what they think of this statement</a:t>
            </a:r>
          </a:p>
          <a:p>
            <a:r>
              <a:rPr lang="en-US" dirty="0"/>
              <a:t>Reveal the talking points after some discussion time</a:t>
            </a:r>
          </a:p>
          <a:p>
            <a:r>
              <a:rPr lang="en-US" dirty="0"/>
              <a:t>To provoke discussion with a quiet class – play devil's advocate</a:t>
            </a:r>
          </a:p>
          <a:p>
            <a:r>
              <a:rPr lang="en-US" dirty="0"/>
              <a:t>Challenge a student to a debate </a:t>
            </a:r>
          </a:p>
        </p:txBody>
      </p:sp>
      <p:sp>
        <p:nvSpPr>
          <p:cNvPr id="4" name="Slide Number Placeholder 3"/>
          <p:cNvSpPr>
            <a:spLocks noGrp="1"/>
          </p:cNvSpPr>
          <p:nvPr>
            <p:ph type="sldNum" sz="quarter" idx="5"/>
          </p:nvPr>
        </p:nvSpPr>
        <p:spPr/>
        <p:txBody>
          <a:bodyPr/>
          <a:lstStyle/>
          <a:p>
            <a:fld id="{995BA7AA-C25B-AD44-A8F3-01733925CA77}" type="slidenum">
              <a:rPr lang="en-GB" smtClean="0"/>
              <a:t>14</a:t>
            </a:fld>
            <a:endParaRPr lang="en-GB" dirty="0"/>
          </a:p>
        </p:txBody>
      </p:sp>
    </p:spTree>
    <p:extLst>
      <p:ext uri="{BB962C8B-B14F-4D97-AF65-F5344CB8AC3E}">
        <p14:creationId xmlns:p14="http://schemas.microsoft.com/office/powerpoint/2010/main" val="10921623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endParaRPr lang="en-US" dirty="0"/>
          </a:p>
        </p:txBody>
      </p:sp>
      <p:sp>
        <p:nvSpPr>
          <p:cNvPr id="4" name="Slide Number Placeholder 3"/>
          <p:cNvSpPr>
            <a:spLocks noGrp="1"/>
          </p:cNvSpPr>
          <p:nvPr>
            <p:ph type="sldNum" sz="quarter" idx="5"/>
          </p:nvPr>
        </p:nvSpPr>
        <p:spPr/>
        <p:txBody>
          <a:bodyPr/>
          <a:lstStyle/>
          <a:p>
            <a:fld id="{995BA7AA-C25B-AD44-A8F3-01733925CA77}" type="slidenum">
              <a:rPr lang="en-GB" smtClean="0"/>
              <a:t>15</a:t>
            </a:fld>
            <a:endParaRPr lang="en-GB" dirty="0"/>
          </a:p>
        </p:txBody>
      </p:sp>
    </p:spTree>
    <p:extLst>
      <p:ext uri="{BB962C8B-B14F-4D97-AF65-F5344CB8AC3E}">
        <p14:creationId xmlns:p14="http://schemas.microsoft.com/office/powerpoint/2010/main" val="19499040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16</a:t>
            </a:fld>
            <a:endParaRPr lang="en-GB" dirty="0"/>
          </a:p>
        </p:txBody>
      </p:sp>
    </p:spTree>
    <p:extLst>
      <p:ext uri="{BB962C8B-B14F-4D97-AF65-F5344CB8AC3E}">
        <p14:creationId xmlns:p14="http://schemas.microsoft.com/office/powerpoint/2010/main" val="24881319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&amp; IDEAS</a:t>
            </a:r>
          </a:p>
          <a:p>
            <a:pPr marL="171450" indent="-171450">
              <a:buFontTx/>
              <a:buChar char="-"/>
            </a:pPr>
            <a:r>
              <a:rPr lang="en-US" dirty="0"/>
              <a:t>This could be done by writing a number down in the books</a:t>
            </a:r>
          </a:p>
          <a:p>
            <a:pPr marL="171450" indent="-171450">
              <a:buFontTx/>
              <a:buChar char="-"/>
            </a:pPr>
            <a:r>
              <a:rPr lang="en-US" dirty="0"/>
              <a:t>Show of fingers in the air or red, amber &amp; green cards </a:t>
            </a:r>
          </a:p>
          <a:p>
            <a:pPr marL="171450" indent="-171450">
              <a:buFontTx/>
              <a:buChar char="-"/>
            </a:pPr>
            <a:r>
              <a:rPr lang="en-US" dirty="0"/>
              <a:t>Quick partner discussion</a:t>
            </a:r>
          </a:p>
          <a:p>
            <a:pPr marL="171450" indent="-171450">
              <a:buFontTx/>
              <a:buChar char="-"/>
            </a:pPr>
            <a:r>
              <a:rPr lang="en-US" dirty="0"/>
              <a:t>Print off the Assessment Opportunity Sheet – Fill in the Baseline Confidence Checker </a:t>
            </a:r>
          </a:p>
          <a:p>
            <a:endParaRPr lang="en-US" dirty="0"/>
          </a:p>
        </p:txBody>
      </p:sp>
      <p:sp>
        <p:nvSpPr>
          <p:cNvPr id="4" name="Slide Number Placeholder 3"/>
          <p:cNvSpPr>
            <a:spLocks noGrp="1"/>
          </p:cNvSpPr>
          <p:nvPr>
            <p:ph type="sldNum" sz="quarter" idx="5"/>
          </p:nvPr>
        </p:nvSpPr>
        <p:spPr/>
        <p:txBody>
          <a:bodyPr/>
          <a:lstStyle/>
          <a:p>
            <a:fld id="{995BA7AA-C25B-AD44-A8F3-01733925CA77}" type="slidenum">
              <a:rPr lang="en-GB" smtClean="0"/>
              <a:t>17</a:t>
            </a:fld>
            <a:endParaRPr lang="en-GB" dirty="0"/>
          </a:p>
        </p:txBody>
      </p:sp>
    </p:spTree>
    <p:extLst>
      <p:ext uri="{BB962C8B-B14F-4D97-AF65-F5344CB8AC3E}">
        <p14:creationId xmlns:p14="http://schemas.microsoft.com/office/powerpoint/2010/main" val="15309340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18</a:t>
            </a:fld>
            <a:endParaRPr lang="en-GB" dirty="0"/>
          </a:p>
        </p:txBody>
      </p:sp>
    </p:spTree>
    <p:extLst>
      <p:ext uri="{BB962C8B-B14F-4D97-AF65-F5344CB8AC3E}">
        <p14:creationId xmlns:p14="http://schemas.microsoft.com/office/powerpoint/2010/main" val="38087364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&amp; IDEAS</a:t>
            </a:r>
          </a:p>
          <a:p>
            <a:r>
              <a:rPr lang="en-US" dirty="0"/>
              <a:t>Teachers should add in specific local signposting to charities, organizations or local NHS services in their area</a:t>
            </a:r>
          </a:p>
          <a:p>
            <a:r>
              <a:rPr lang="en-US" dirty="0"/>
              <a:t>Add / adapt or remove any suggested sites. </a:t>
            </a:r>
          </a:p>
          <a:p>
            <a:r>
              <a:rPr lang="en-US" dirty="0"/>
              <a:t>Print this slide and leave on door notice board after the lesson </a:t>
            </a:r>
          </a:p>
        </p:txBody>
      </p:sp>
      <p:sp>
        <p:nvSpPr>
          <p:cNvPr id="4" name="Slide Number Placeholder 3"/>
          <p:cNvSpPr>
            <a:spLocks noGrp="1"/>
          </p:cNvSpPr>
          <p:nvPr>
            <p:ph type="sldNum" sz="quarter" idx="5"/>
          </p:nvPr>
        </p:nvSpPr>
        <p:spPr/>
        <p:txBody>
          <a:bodyPr/>
          <a:lstStyle/>
          <a:p>
            <a:fld id="{995BA7AA-C25B-AD44-A8F3-01733925CA77}" type="slidenum">
              <a:rPr lang="en-GB" smtClean="0"/>
              <a:t>19</a:t>
            </a:fld>
            <a:endParaRPr lang="en-GB" dirty="0"/>
          </a:p>
        </p:txBody>
      </p:sp>
    </p:spTree>
    <p:extLst>
      <p:ext uri="{BB962C8B-B14F-4D97-AF65-F5344CB8AC3E}">
        <p14:creationId xmlns:p14="http://schemas.microsoft.com/office/powerpoint/2010/main" val="25232624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r>
              <a:rPr lang="en-US" dirty="0"/>
              <a:t>Have students pick either 1-3 tickets depending on their ability and tell a partner </a:t>
            </a:r>
          </a:p>
          <a:p>
            <a:r>
              <a:rPr lang="en-US" dirty="0"/>
              <a:t>Pick a few students at random to feedback to the class</a:t>
            </a:r>
          </a:p>
          <a:p>
            <a:r>
              <a:rPr lang="en-US" dirty="0"/>
              <a:t>As students leave the room, have them tell you their reflection on the way out</a:t>
            </a:r>
          </a:p>
          <a:p>
            <a:endParaRPr lang="en-US" dirty="0"/>
          </a:p>
          <a:p>
            <a:pPr marL="0" indent="0" eaLnBrk="1" hangingPunct="1">
              <a:spcBef>
                <a:spcPct val="0"/>
              </a:spcBef>
              <a:buFontTx/>
              <a:buNone/>
            </a:pPr>
            <a:r>
              <a:rPr lang="en-US" b="1" dirty="0">
                <a:latin typeface="Calibri" charset="0"/>
                <a:ea typeface="MS PGothic" charset="0"/>
              </a:rPr>
              <a:t>ATTRIBUTION AND COPYRIGHT</a:t>
            </a:r>
          </a:p>
          <a:p>
            <a:pPr eaLnBrk="1" hangingPunct="1">
              <a:spcBef>
                <a:spcPct val="0"/>
              </a:spcBef>
            </a:pPr>
            <a:r>
              <a:rPr lang="en-US" dirty="0">
                <a:latin typeface="Calibri" charset="0"/>
                <a:ea typeface="MS PGothic" charset="0"/>
              </a:rPr>
              <a:t> –Icons and logos for Cre8tive Resources are created by Michael Gillman and are subject to copyright ©</a:t>
            </a:r>
          </a:p>
          <a:p>
            <a:pPr eaLnBrk="1" hangingPunct="1">
              <a:spcBef>
                <a:spcPct val="0"/>
              </a:spcBef>
            </a:pPr>
            <a:r>
              <a:rPr lang="en-US" dirty="0">
                <a:latin typeface="Calibri" charset="0"/>
                <a:ea typeface="MS PGothic" charset="0"/>
              </a:rPr>
              <a:t> </a:t>
            </a:r>
          </a:p>
          <a:p>
            <a:pPr eaLnBrk="1" hangingPunct="1">
              <a:spcBef>
                <a:spcPct val="0"/>
              </a:spcBef>
            </a:pPr>
            <a:r>
              <a:rPr lang="en-US" dirty="0">
                <a:latin typeface="Calibri" charset="0"/>
                <a:ea typeface="MS PGothic" charset="0"/>
              </a:rPr>
              <a:t>- All graphics and images are sourced correctly through the following sites:</a:t>
            </a:r>
          </a:p>
          <a:p>
            <a:r>
              <a:rPr lang="en-GB" dirty="0"/>
              <a:t>Premium licence at https://www.freepik.com/ </a:t>
            </a:r>
          </a:p>
          <a:p>
            <a:r>
              <a:rPr lang="en-GB" dirty="0"/>
              <a:t>www.Pixabay.com </a:t>
            </a:r>
          </a:p>
          <a:p>
            <a:r>
              <a:rPr lang="en-GB" dirty="0"/>
              <a:t>https://www.pixelscrapper.com/help</a:t>
            </a:r>
          </a:p>
          <a:p>
            <a:endParaRPr lang="en-GB" dirty="0"/>
          </a:p>
          <a:p>
            <a:r>
              <a:rPr lang="en-GB" dirty="0"/>
              <a:t>- Factual information is not copyrighted. </a:t>
            </a:r>
          </a:p>
          <a:p>
            <a:r>
              <a:rPr lang="en-GB" dirty="0"/>
              <a:t>- Where information has been taken from reliable 3</a:t>
            </a:r>
            <a:r>
              <a:rPr lang="en-GB" baseline="30000" dirty="0"/>
              <a:t>rd</a:t>
            </a:r>
            <a:r>
              <a:rPr lang="en-GB" dirty="0"/>
              <a:t> party websites – it is done so for analytical purposes in small pieces of text and for educational purposes.</a:t>
            </a:r>
          </a:p>
          <a:p>
            <a:endParaRPr lang="en-GB" dirty="0"/>
          </a:p>
          <a:p>
            <a:r>
              <a:rPr lang="en-GB" b="1" dirty="0"/>
              <a:t>DISCLAIMER</a:t>
            </a:r>
          </a:p>
          <a:p>
            <a:r>
              <a:rPr lang="en-GB" dirty="0"/>
              <a:t>- Always check the content of any lesson and videos linked before teaching to ensure suitability for your classroom and your school</a:t>
            </a:r>
          </a:p>
          <a:p>
            <a:pPr marL="171450" indent="-171450">
              <a:buFontTx/>
              <a:buChar char="-"/>
            </a:pPr>
            <a:r>
              <a:rPr lang="en-GB" dirty="0"/>
              <a:t>Responsibility for checking material for suitability for students must be done by the classroom teacher. This includes ensuring everything is appropriate including the external video links that have been provided. </a:t>
            </a:r>
          </a:p>
          <a:p>
            <a:pPr marL="171450" indent="-171450">
              <a:buFontTx/>
              <a:buChar char="-"/>
            </a:pPr>
            <a:r>
              <a:rPr lang="en-GB" dirty="0"/>
              <a:t>The PowerPoint material is fully editable and we encourage teachers to remove, change or edit anything they wish.</a:t>
            </a:r>
          </a:p>
          <a:p>
            <a:pPr marL="171450" indent="-171450">
              <a:buFontTx/>
              <a:buChar char="-"/>
            </a:pPr>
            <a:r>
              <a:rPr lang="en-GB" dirty="0"/>
              <a:t>Video links are working at time of creation of this lesson. </a:t>
            </a:r>
            <a:r>
              <a:rPr lang="en-GB" b="1" dirty="0"/>
              <a:t>Please bear in mind </a:t>
            </a:r>
            <a:r>
              <a:rPr lang="en-GB" dirty="0"/>
              <a:t>YouTube content owners can withdraw their content at any time and responsibility lies with the classroom teacher to ensure the content is updated and new video links are found. </a:t>
            </a:r>
          </a:p>
          <a:p>
            <a:pPr marL="171450" indent="-171450">
              <a:buFontTx/>
              <a:buChar char="-"/>
            </a:pPr>
            <a:endParaRPr lang="en-GB" dirty="0"/>
          </a:p>
          <a:p>
            <a:pPr marL="171450" indent="-171450">
              <a:buFontTx/>
              <a:buChar char="-"/>
            </a:pPr>
            <a:r>
              <a:rPr lang="en-GB" b="1" dirty="0"/>
              <a:t>Cre8tive Resources does not charge or provide a subscription update service for this lesson the responsibility for updating lesson content lies with the classroom teacher.</a:t>
            </a:r>
          </a:p>
          <a:p>
            <a:endParaRPr lang="en-GB" dirty="0"/>
          </a:p>
          <a:p>
            <a:r>
              <a:rPr lang="en-GB" dirty="0"/>
              <a:t>Further Terms and Condition regarding Copyright and our terms of use  can be found on our website here https://cre8tiveresources.com/terms-of-use/ </a:t>
            </a:r>
            <a:endParaRPr lang="en-US" dirty="0">
              <a:latin typeface="Calibri" charset="0"/>
              <a:ea typeface="MS PGothic" charset="0"/>
            </a:endParaRPr>
          </a:p>
          <a:p>
            <a:endParaRPr lang="en-US" dirty="0"/>
          </a:p>
        </p:txBody>
      </p:sp>
      <p:sp>
        <p:nvSpPr>
          <p:cNvPr id="4" name="Slide Number Placeholder 3"/>
          <p:cNvSpPr>
            <a:spLocks noGrp="1"/>
          </p:cNvSpPr>
          <p:nvPr>
            <p:ph type="sldNum" sz="quarter" idx="5"/>
          </p:nvPr>
        </p:nvSpPr>
        <p:spPr/>
        <p:txBody>
          <a:bodyPr/>
          <a:lstStyle/>
          <a:p>
            <a:fld id="{995BA7AA-C25B-AD44-A8F3-01733925CA77}" type="slidenum">
              <a:rPr lang="en-GB" smtClean="0"/>
              <a:t>20</a:t>
            </a:fld>
            <a:endParaRPr lang="en-GB" dirty="0"/>
          </a:p>
        </p:txBody>
      </p:sp>
    </p:spTree>
    <p:extLst>
      <p:ext uri="{BB962C8B-B14F-4D97-AF65-F5344CB8AC3E}">
        <p14:creationId xmlns:p14="http://schemas.microsoft.com/office/powerpoint/2010/main" val="21912601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a:t>
            </a:r>
          </a:p>
          <a:p>
            <a:r>
              <a:rPr lang="en-US" dirty="0"/>
              <a:t>Time for something extra?</a:t>
            </a:r>
          </a:p>
          <a:p>
            <a:endParaRPr lang="en-US" dirty="0"/>
          </a:p>
          <a:p>
            <a:r>
              <a:rPr lang="en-US" dirty="0"/>
              <a:t>Pick an activity or reflection question from the mindfulness and wellbeing PPT or add the activity you want on to the end of this PowerPoint before you start the lesson (or use as a starter)</a:t>
            </a:r>
          </a:p>
        </p:txBody>
      </p:sp>
      <p:sp>
        <p:nvSpPr>
          <p:cNvPr id="4" name="Slide Number Placeholder 3"/>
          <p:cNvSpPr>
            <a:spLocks noGrp="1"/>
          </p:cNvSpPr>
          <p:nvPr>
            <p:ph type="sldNum" sz="quarter" idx="5"/>
          </p:nvPr>
        </p:nvSpPr>
        <p:spPr/>
        <p:txBody>
          <a:bodyPr/>
          <a:lstStyle/>
          <a:p>
            <a:fld id="{995BA7AA-C25B-AD44-A8F3-01733925CA77}" type="slidenum">
              <a:rPr lang="en-GB" smtClean="0"/>
              <a:t>21</a:t>
            </a:fld>
            <a:endParaRPr lang="en-GB" dirty="0"/>
          </a:p>
        </p:txBody>
      </p:sp>
    </p:spTree>
    <p:extLst>
      <p:ext uri="{BB962C8B-B14F-4D97-AF65-F5344CB8AC3E}">
        <p14:creationId xmlns:p14="http://schemas.microsoft.com/office/powerpoint/2010/main" val="31591460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12.jpeg"/></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098" name="Picture 2" descr="Grunge paint background">
            <a:extLst>
              <a:ext uri="{FF2B5EF4-FFF2-40B4-BE49-F238E27FC236}">
                <a16:creationId xmlns:a16="http://schemas.microsoft.com/office/drawing/2014/main" id="{39A5BE2F-64BF-5A78-EF70-9523913B43D3}"/>
              </a:ext>
            </a:extLst>
          </p:cNvPr>
          <p:cNvPicPr>
            <a:picLocks noChangeAspect="1" noChangeArrowheads="1"/>
          </p:cNvPicPr>
          <p:nvPr userDrawn="1"/>
        </p:nvPicPr>
        <p:blipFill>
          <a:blip r:embed="rId2">
            <a:alphaModFix amt="50000"/>
            <a:extLst>
              <a:ext uri="{28A0092B-C50C-407E-A947-70E740481C1C}">
                <a14:useLocalDpi xmlns:a14="http://schemas.microsoft.com/office/drawing/2010/main"/>
              </a:ext>
            </a:extLst>
          </a:blip>
          <a:srcRect/>
          <a:stretch>
            <a:fillRect/>
          </a:stretch>
        </p:blipFill>
        <p:spPr bwMode="auto">
          <a:xfrm>
            <a:off x="161925" y="129540"/>
            <a:ext cx="8871585" cy="659892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E9E25116-8536-F3E3-66A7-4BD006E197B7}"/>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958988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pic>
        <p:nvPicPr>
          <p:cNvPr id="4" name="Picture 3" descr="A picture containing grass&#10;&#10;Description automatically generated">
            <a:extLst>
              <a:ext uri="{FF2B5EF4-FFF2-40B4-BE49-F238E27FC236}">
                <a16:creationId xmlns:a16="http://schemas.microsoft.com/office/drawing/2014/main" id="{2D5C3333-B1CC-6B63-6A65-10906FF8FD66}"/>
              </a:ext>
            </a:extLst>
          </p:cNvPr>
          <p:cNvPicPr>
            <a:picLocks noChangeAspect="1"/>
          </p:cNvPicPr>
          <p:nvPr userDrawn="1"/>
        </p:nvPicPr>
        <p:blipFill rotWithShape="1">
          <a:blip r:embed="rId2" cstate="print">
            <a:alphaModFix amt="35000"/>
            <a:extLst>
              <a:ext uri="{28A0092B-C50C-407E-A947-70E740481C1C}">
                <a14:useLocalDpi xmlns:a14="http://schemas.microsoft.com/office/drawing/2010/main"/>
              </a:ext>
            </a:extLst>
          </a:blip>
          <a:srcRect/>
          <a:stretch/>
        </p:blipFill>
        <p:spPr>
          <a:xfrm>
            <a:off x="123825" y="127415"/>
            <a:ext cx="8905876" cy="6606760"/>
          </a:xfrm>
          <a:prstGeom prst="rect">
            <a:avLst/>
          </a:prstGeom>
        </p:spPr>
      </p:pic>
      <p:sp>
        <p:nvSpPr>
          <p:cNvPr id="5" name="Rectangle 4">
            <a:extLst>
              <a:ext uri="{FF2B5EF4-FFF2-40B4-BE49-F238E27FC236}">
                <a16:creationId xmlns:a16="http://schemas.microsoft.com/office/drawing/2014/main" id="{DF279F5C-B878-23B5-47ED-2FB2C5385841}"/>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354954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pic>
        <p:nvPicPr>
          <p:cNvPr id="1026" name="Picture 2" descr="Vector grey white waves and lines pattern">
            <a:extLst>
              <a:ext uri="{FF2B5EF4-FFF2-40B4-BE49-F238E27FC236}">
                <a16:creationId xmlns:a16="http://schemas.microsoft.com/office/drawing/2014/main" id="{039D860A-D09B-1404-0285-F2CD9A986503}"/>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a:off x="116206" y="124778"/>
            <a:ext cx="8903969" cy="655796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56A3EF07-67BE-6DE8-B8F4-EC6439FBCA25}"/>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285156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FC29AC21-576A-CD21-4E79-22FEBC0C306D}"/>
              </a:ext>
            </a:extLst>
          </p:cNvPr>
          <p:cNvGrpSpPr/>
          <p:nvPr userDrawn="1"/>
        </p:nvGrpSpPr>
        <p:grpSpPr>
          <a:xfrm>
            <a:off x="123825" y="732474"/>
            <a:ext cx="8914637" cy="6004409"/>
            <a:chOff x="-695327" y="180364"/>
            <a:chExt cx="9734346" cy="6556519"/>
          </a:xfrm>
        </p:grpSpPr>
        <p:pic>
          <p:nvPicPr>
            <p:cNvPr id="3074" name="Picture 2" descr="Abstract blue geometric shapes background">
              <a:extLst>
                <a:ext uri="{FF2B5EF4-FFF2-40B4-BE49-F238E27FC236}">
                  <a16:creationId xmlns:a16="http://schemas.microsoft.com/office/drawing/2014/main" id="{8FF98E6E-FDFA-6809-25B7-AB7D34510F5D}"/>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rot="16200000">
              <a:off x="3321007" y="1018869"/>
              <a:ext cx="6556518" cy="487950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Abstract blue geometric shapes background">
              <a:extLst>
                <a:ext uri="{FF2B5EF4-FFF2-40B4-BE49-F238E27FC236}">
                  <a16:creationId xmlns:a16="http://schemas.microsoft.com/office/drawing/2014/main" id="{A68FD5E0-2395-B177-7002-C72C88918727}"/>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rot="16200000" flipV="1">
              <a:off x="-1544708" y="1029746"/>
              <a:ext cx="6556518" cy="4857756"/>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Rectangle 1">
            <a:extLst>
              <a:ext uri="{FF2B5EF4-FFF2-40B4-BE49-F238E27FC236}">
                <a16:creationId xmlns:a16="http://schemas.microsoft.com/office/drawing/2014/main" id="{092364D8-14C0-D011-A61D-15383A9BCA30}"/>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78063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7AA4A93-8915-DCE4-5DA3-4BC8D02346F0}"/>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pic>
        <p:nvPicPr>
          <p:cNvPr id="4" name="Picture 2" descr="Free photo copy space crumpled white paper">
            <a:extLst>
              <a:ext uri="{FF2B5EF4-FFF2-40B4-BE49-F238E27FC236}">
                <a16:creationId xmlns:a16="http://schemas.microsoft.com/office/drawing/2014/main" id="{432273D5-E846-4E58-A8D4-F9DEE4E8A093}"/>
              </a:ext>
            </a:extLst>
          </p:cNvPr>
          <p:cNvPicPr>
            <a:picLocks noChangeAspect="1" noChangeArrowheads="1"/>
          </p:cNvPicPr>
          <p:nvPr userDrawn="1"/>
        </p:nvPicPr>
        <p:blipFill>
          <a:blip r:embed="rId2">
            <a:alphaModFix amt="50000"/>
            <a:extLst>
              <a:ext uri="{28A0092B-C50C-407E-A947-70E740481C1C}">
                <a14:useLocalDpi xmlns:a14="http://schemas.microsoft.com/office/drawing/2010/main"/>
              </a:ext>
            </a:extLst>
          </a:blip>
          <a:srcRect/>
          <a:stretch>
            <a:fillRect/>
          </a:stretch>
        </p:blipFill>
        <p:spPr bwMode="auto">
          <a:xfrm>
            <a:off x="113560" y="128744"/>
            <a:ext cx="8933798" cy="661262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A7F1B577-9CF1-B0C1-F70F-32829DBF1EEB}"/>
              </a:ext>
            </a:extLst>
          </p:cNvPr>
          <p:cNvSpPr/>
          <p:nvPr userDrawn="1"/>
        </p:nvSpPr>
        <p:spPr>
          <a:xfrm>
            <a:off x="106254" y="119216"/>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956133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7170" name="Picture 2" descr="White painted wall texture background">
            <a:extLst>
              <a:ext uri="{FF2B5EF4-FFF2-40B4-BE49-F238E27FC236}">
                <a16:creationId xmlns:a16="http://schemas.microsoft.com/office/drawing/2014/main" id="{CC45DB89-EA04-D639-9A94-2A35647E32B1}"/>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06680" y="127634"/>
            <a:ext cx="8917305" cy="66008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B9436E6-8C9B-6FC9-9E22-ACAC7D8D94BB}"/>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896109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9218" name="Picture 2" descr="Elegant white background with clean shapes">
            <a:extLst>
              <a:ext uri="{FF2B5EF4-FFF2-40B4-BE49-F238E27FC236}">
                <a16:creationId xmlns:a16="http://schemas.microsoft.com/office/drawing/2014/main" id="{3CD99BBA-FECE-3A6C-59B5-833B75F534F6}"/>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a:off x="112395" y="128588"/>
            <a:ext cx="8909685" cy="660749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8D4115B-14D9-9389-61D5-A0F763906542}"/>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826669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1026" name="Picture 2" descr="Aesthetic background with window shadow during golden hour">
            <a:extLst>
              <a:ext uri="{FF2B5EF4-FFF2-40B4-BE49-F238E27FC236}">
                <a16:creationId xmlns:a16="http://schemas.microsoft.com/office/drawing/2014/main" id="{55941885-52CC-4FAB-E252-1C04B09E1EAA}"/>
              </a:ext>
            </a:extLst>
          </p:cNvPr>
          <p:cNvPicPr>
            <a:picLocks noChangeAspect="1" noChangeArrowheads="1"/>
          </p:cNvPicPr>
          <p:nvPr userDrawn="1"/>
        </p:nvPicPr>
        <p:blipFill>
          <a:blip r:embed="rId2">
            <a:alphaModFix amt="50000"/>
            <a:extLst>
              <a:ext uri="{BEBA8EAE-BF5A-486C-A8C5-ECC9F3942E4B}">
                <a14:imgProps xmlns:a14="http://schemas.microsoft.com/office/drawing/2010/main">
                  <a14:imgLayer r:embed="rId3">
                    <a14:imgEffect>
                      <a14:artisticGlass/>
                    </a14:imgEffect>
                    <a14:imgEffect>
                      <a14:saturation sat="0"/>
                    </a14:imgEffect>
                  </a14:imgLayer>
                </a14:imgProps>
              </a:ext>
              <a:ext uri="{28A0092B-C50C-407E-A947-70E740481C1C}">
                <a14:useLocalDpi xmlns:a14="http://schemas.microsoft.com/office/drawing/2010/main"/>
              </a:ext>
            </a:extLst>
          </a:blip>
          <a:srcRect/>
          <a:stretch>
            <a:fillRect/>
          </a:stretch>
        </p:blipFill>
        <p:spPr bwMode="auto">
          <a:xfrm>
            <a:off x="123824" y="128588"/>
            <a:ext cx="8899525" cy="66151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3BB3B604-5C7E-557A-5DE2-3223739F5296}"/>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264615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9C2EA78-E980-0F35-842D-B373280977D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07504" y="116632"/>
            <a:ext cx="8928992" cy="6624736"/>
          </a:xfrm>
          <a:prstGeom prst="rect">
            <a:avLst/>
          </a:prstGeom>
        </p:spPr>
      </p:pic>
      <p:sp>
        <p:nvSpPr>
          <p:cNvPr id="4" name="Rectangle 3">
            <a:extLst>
              <a:ext uri="{FF2B5EF4-FFF2-40B4-BE49-F238E27FC236}">
                <a16:creationId xmlns:a16="http://schemas.microsoft.com/office/drawing/2014/main" id="{97089892-01AC-9947-7776-6E41513D73BB}"/>
              </a:ext>
            </a:extLst>
          </p:cNvPr>
          <p:cNvSpPr/>
          <p:nvPr userDrawn="1"/>
        </p:nvSpPr>
        <p:spPr>
          <a:xfrm>
            <a:off x="107504" y="116632"/>
            <a:ext cx="8928992" cy="6624736"/>
          </a:xfrm>
          <a:prstGeom prst="rect">
            <a:avLst/>
          </a:prstGeom>
          <a:solidFill>
            <a:schemeClr val="bg1">
              <a:alpha val="25000"/>
            </a:schemeClr>
          </a:solid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32733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7_Custom Layout">
    <p:spTree>
      <p:nvGrpSpPr>
        <p:cNvPr id="1" name=""/>
        <p:cNvGrpSpPr/>
        <p:nvPr/>
      </p:nvGrpSpPr>
      <p:grpSpPr>
        <a:xfrm>
          <a:off x="0" y="0"/>
          <a:ext cx="0" cy="0"/>
          <a:chOff x="0" y="0"/>
          <a:chExt cx="0" cy="0"/>
        </a:xfrm>
      </p:grpSpPr>
      <p:pic>
        <p:nvPicPr>
          <p:cNvPr id="3074" name="Picture 2" descr="Free vector bright fire sparks over deep ultraviolet space">
            <a:extLst>
              <a:ext uri="{FF2B5EF4-FFF2-40B4-BE49-F238E27FC236}">
                <a16:creationId xmlns:a16="http://schemas.microsoft.com/office/drawing/2014/main" id="{4838B846-295A-B146-FF18-832B065BEEDB}"/>
              </a:ext>
            </a:extLst>
          </p:cNvPr>
          <p:cNvPicPr>
            <a:picLocks noChangeAspect="1" noChangeArrowheads="1"/>
          </p:cNvPicPr>
          <p:nvPr userDrawn="1"/>
        </p:nvPicPr>
        <p:blipFill rotWithShape="1">
          <a:blip r:embed="rId2" cstate="print">
            <a:alphaModFix/>
            <a:extLst>
              <a:ext uri="{28A0092B-C50C-407E-A947-70E740481C1C}">
                <a14:useLocalDpi xmlns:a14="http://schemas.microsoft.com/office/drawing/2010/main"/>
              </a:ext>
            </a:extLst>
          </a:blip>
          <a:srcRect/>
          <a:stretch/>
        </p:blipFill>
        <p:spPr bwMode="auto">
          <a:xfrm>
            <a:off x="107503" y="127448"/>
            <a:ext cx="8928993" cy="660950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7D35900B-1952-B4DC-1138-03CBC6BFAE65}"/>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04981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pic>
        <p:nvPicPr>
          <p:cNvPr id="3" name="Picture 2" descr="White painted wall texture background">
            <a:extLst>
              <a:ext uri="{FF2B5EF4-FFF2-40B4-BE49-F238E27FC236}">
                <a16:creationId xmlns:a16="http://schemas.microsoft.com/office/drawing/2014/main" id="{50C8EECF-D269-534B-0C83-6F7DACB10ED6}"/>
              </a:ext>
            </a:extLst>
          </p:cNvPr>
          <p:cNvPicPr>
            <a:picLocks noChangeAspect="1" noChangeArrowheads="1"/>
          </p:cNvPicPr>
          <p:nvPr userDrawn="1"/>
        </p:nvPicPr>
        <p:blipFill>
          <a:blip r:embed="rId2">
            <a:alphaModFix amt="35000"/>
            <a:extLst>
              <a:ext uri="{28A0092B-C50C-407E-A947-70E740481C1C}">
                <a14:useLocalDpi xmlns:a14="http://schemas.microsoft.com/office/drawing/2010/main"/>
              </a:ext>
            </a:extLst>
          </a:blip>
          <a:srcRect/>
          <a:stretch>
            <a:fillRect/>
          </a:stretch>
        </p:blipFill>
        <p:spPr bwMode="auto">
          <a:xfrm>
            <a:off x="106680" y="127634"/>
            <a:ext cx="8917305" cy="660654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earview of diverse people hugging each other">
            <a:extLst>
              <a:ext uri="{FF2B5EF4-FFF2-40B4-BE49-F238E27FC236}">
                <a16:creationId xmlns:a16="http://schemas.microsoft.com/office/drawing/2014/main" id="{F7B8D469-B5AE-69EA-4ED6-C03D55A163E1}"/>
              </a:ext>
            </a:extLst>
          </p:cNvPr>
          <p:cNvPicPr>
            <a:picLocks noChangeAspect="1" noChangeArrowheads="1"/>
          </p:cNvPicPr>
          <p:nvPr userDrawn="1"/>
        </p:nvPicPr>
        <p:blipFill rotWithShape="1">
          <a:blip r:embed="rId3" cstate="hqprint">
            <a:alphaModFix amt="50000"/>
            <a:extLst>
              <a:ext uri="{28A0092B-C50C-407E-A947-70E740481C1C}">
                <a14:useLocalDpi xmlns:a14="http://schemas.microsoft.com/office/drawing/2010/main"/>
              </a:ext>
            </a:extLst>
          </a:blip>
          <a:srcRect/>
          <a:stretch/>
        </p:blipFill>
        <p:spPr bwMode="auto">
          <a:xfrm>
            <a:off x="106661" y="4905375"/>
            <a:ext cx="8932563" cy="18288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Rearview of diverse people hugging each other">
            <a:extLst>
              <a:ext uri="{FF2B5EF4-FFF2-40B4-BE49-F238E27FC236}">
                <a16:creationId xmlns:a16="http://schemas.microsoft.com/office/drawing/2014/main" id="{A1C82055-F405-1A14-3084-B3179FF47B97}"/>
              </a:ext>
            </a:extLst>
          </p:cNvPr>
          <p:cNvPicPr>
            <a:picLocks noChangeAspect="1" noChangeArrowheads="1"/>
          </p:cNvPicPr>
          <p:nvPr userDrawn="1"/>
        </p:nvPicPr>
        <p:blipFill rotWithShape="1">
          <a:blip r:embed="rId4" cstate="hqprint">
            <a:alphaModFix amt="50000"/>
            <a:extLst>
              <a:ext uri="{28A0092B-C50C-407E-A947-70E740481C1C}">
                <a14:useLocalDpi xmlns:a14="http://schemas.microsoft.com/office/drawing/2010/main"/>
              </a:ext>
            </a:extLst>
          </a:blip>
          <a:srcRect/>
          <a:stretch/>
        </p:blipFill>
        <p:spPr bwMode="auto">
          <a:xfrm>
            <a:off x="106681" y="127634"/>
            <a:ext cx="8915400" cy="477774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AF7B793-442F-8034-C4D4-A996DA7E4EDA}"/>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6547826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645D2CD-E5DD-0263-E3F4-5849BEF8C49C}"/>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136118" y="135293"/>
            <a:ext cx="8887742" cy="6594034"/>
          </a:xfrm>
          <a:prstGeom prst="rect">
            <a:avLst/>
          </a:prstGeom>
        </p:spPr>
      </p:pic>
      <p:sp>
        <p:nvSpPr>
          <p:cNvPr id="2" name="Rectangle 1">
            <a:extLst>
              <a:ext uri="{FF2B5EF4-FFF2-40B4-BE49-F238E27FC236}">
                <a16:creationId xmlns:a16="http://schemas.microsoft.com/office/drawing/2014/main" id="{23D95ABF-B446-9934-6BF5-6BCC8AEC93F8}"/>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97700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about:blank"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23F8866-0870-CAF4-E41B-A0608BC06A0D}"/>
              </a:ext>
            </a:extLst>
          </p:cNvPr>
          <p:cNvSpPr/>
          <p:nvPr userDrawn="1"/>
        </p:nvSpPr>
        <p:spPr>
          <a:xfrm>
            <a:off x="0" y="0"/>
            <a:ext cx="9144000" cy="6858000"/>
          </a:xfrm>
          <a:prstGeom prst="rect">
            <a:avLst/>
          </a:prstGeom>
          <a:solidFill>
            <a:srgbClr val="F7ADA0"/>
          </a:solidFill>
          <a:ln w="28575">
            <a:solidFill>
              <a:srgbClr val="1737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userDrawn="1"/>
        </p:nvSpPr>
        <p:spPr>
          <a:xfrm>
            <a:off x="107504" y="116632"/>
            <a:ext cx="8928992" cy="6624736"/>
          </a:xfrm>
          <a:prstGeom prst="rect">
            <a:avLst/>
          </a:prstGeom>
          <a:solidFill>
            <a:srgbClr val="FFFFFF"/>
          </a:solid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DB56AA69-069D-C4C2-E860-477B1165F2A7}"/>
              </a:ext>
            </a:extLst>
          </p:cNvPr>
          <p:cNvSpPr txBox="1"/>
          <p:nvPr userDrawn="1"/>
        </p:nvSpPr>
        <p:spPr>
          <a:xfrm>
            <a:off x="12112" y="6704807"/>
            <a:ext cx="9144000" cy="200055"/>
          </a:xfrm>
          <a:prstGeom prst="rect">
            <a:avLst/>
          </a:prstGeom>
          <a:noFill/>
        </p:spPr>
        <p:txBody>
          <a:bodyPr wrap="squar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700" dirty="0">
                <a:solidFill>
                  <a:schemeClr val="tx1"/>
                </a:solidFill>
              </a:rPr>
              <a:t>©CRE8TIVE RESOURCES CIC   </a:t>
            </a:r>
            <a:r>
              <a:rPr lang="en-US" sz="700" u="sng" dirty="0">
                <a:solidFill>
                  <a:schemeClr val="tx1"/>
                </a:solidFill>
                <a:hlinkClick r:id="rId14">
                  <a:extLst>
                    <a:ext uri="{A12FA001-AC4F-418D-AE19-62706E023703}">
                      <ahyp:hlinkClr xmlns:ahyp="http://schemas.microsoft.com/office/drawing/2018/hyperlinkcolor" val="tx"/>
                    </a:ext>
                  </a:extLst>
                </a:hlinkClick>
              </a:rPr>
              <a:t>WWW.CRE8TIVERESOURCES.COM</a:t>
            </a:r>
            <a:r>
              <a:rPr lang="en-US" sz="700" u="sng" dirty="0">
                <a:solidFill>
                  <a:schemeClr val="tx1"/>
                </a:solidFill>
              </a:rPr>
              <a:t> </a:t>
            </a:r>
          </a:p>
        </p:txBody>
      </p:sp>
    </p:spTree>
    <p:extLst>
      <p:ext uri="{BB962C8B-B14F-4D97-AF65-F5344CB8AC3E}">
        <p14:creationId xmlns:p14="http://schemas.microsoft.com/office/powerpoint/2010/main" val="3385825839"/>
      </p:ext>
    </p:extLst>
  </p:cSld>
  <p:clrMap bg1="lt1" tx1="dk1" bg2="lt2" tx2="dk2" accent1="accent1" accent2="accent2" accent3="accent3" accent4="accent4" accent5="accent5" accent6="accent6" hlink="hlink" folHlink="folHlink"/>
  <p:sldLayoutIdLst>
    <p:sldLayoutId id="2147483659" r:id="rId1"/>
    <p:sldLayoutId id="2147483668" r:id="rId2"/>
    <p:sldLayoutId id="2147483670" r:id="rId3"/>
    <p:sldLayoutId id="2147483661" r:id="rId4"/>
    <p:sldLayoutId id="2147483676" r:id="rId5"/>
    <p:sldLayoutId id="2147483663" r:id="rId6"/>
    <p:sldLayoutId id="2147483664" r:id="rId7"/>
    <p:sldLayoutId id="2147483666" r:id="rId8"/>
    <p:sldLayoutId id="2147483682" r:id="rId9"/>
    <p:sldLayoutId id="2147483687" r:id="rId10"/>
    <p:sldLayoutId id="2147483667" r:id="rId11"/>
    <p:sldLayoutId id="2147483665"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notesSlide" Target="../notesSlides/notesSlide3.xml"/><Relationship Id="rId16" Type="http://schemas.openxmlformats.org/officeDocument/2006/relationships/image" Target="../media/image38.png"/><Relationship Id="rId1" Type="http://schemas.openxmlformats.org/officeDocument/2006/relationships/slideLayout" Target="../slideLayouts/slideLayout4.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5" Type="http://schemas.openxmlformats.org/officeDocument/2006/relationships/image" Target="../media/image3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 Id="rId14" Type="http://schemas.openxmlformats.org/officeDocument/2006/relationships/image" Target="../media/image36.png"/></Relationships>
</file>

<file path=ppt/slides/_rels/slide4.xml.rels><?xml version="1.0" encoding="UTF-8" standalone="yes"?>
<Relationships xmlns="http://schemas.openxmlformats.org/package/2006/relationships"><Relationship Id="rId3" Type="http://schemas.openxmlformats.org/officeDocument/2006/relationships/image" Target="../media/image39.jpeg"/><Relationship Id="rId7" Type="http://schemas.openxmlformats.org/officeDocument/2006/relationships/image" Target="../media/image3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1.png"/></Relationships>
</file>

<file path=ppt/slides/_rels/slide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45.jpeg"/><Relationship Id="rId4" Type="http://schemas.openxmlformats.org/officeDocument/2006/relationships/image" Target="../media/image44.jpeg"/></Relationships>
</file>

<file path=ppt/slides/_rels/slide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8.emf"/></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1.png"/><Relationship Id="rId7" Type="http://schemas.microsoft.com/office/2007/relationships/hdphoto" Target="../media/hdphoto3.wdp"/><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 Id="rId9" Type="http://schemas.openxmlformats.org/officeDocument/2006/relationships/image" Target="../media/image56.jpeg"/></Relationships>
</file>

<file path=ppt/slides/_rels/slide1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12.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61.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hyperlink" Target="https://www.youtube.com/watch?v=B32JRmYBaho" TargetMode="External"/><Relationship Id="rId5" Type="http://schemas.openxmlformats.org/officeDocument/2006/relationships/image" Target="../media/image31.png"/><Relationship Id="rId4" Type="http://schemas.openxmlformats.org/officeDocument/2006/relationships/image" Target="../media/image60.png"/></Relationships>
</file>

<file path=ppt/slides/_rels/slide1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4.png"/><Relationship Id="rId7" Type="http://schemas.openxmlformats.org/officeDocument/2006/relationships/image" Target="../media/image67.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6.png"/><Relationship Id="rId5" Type="http://schemas.openxmlformats.org/officeDocument/2006/relationships/image" Target="../media/image65.png"/><Relationship Id="rId4" Type="http://schemas.microsoft.com/office/2007/relationships/hdphoto" Target="../media/hdphoto4.wdp"/><Relationship Id="rId9" Type="http://schemas.openxmlformats.org/officeDocument/2006/relationships/image" Target="../media/image69.png"/></Relationships>
</file>

<file path=ppt/slides/_rels/slide1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72.jpeg"/><Relationship Id="rId4" Type="http://schemas.openxmlformats.org/officeDocument/2006/relationships/image" Target="../media/image71.jpeg"/></Relationships>
</file>

<file path=ppt/slides/_rels/slide16.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1.png"/><Relationship Id="rId7" Type="http://schemas.microsoft.com/office/2007/relationships/hdphoto" Target="../media/hdphoto3.wdp"/><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54.png"/><Relationship Id="rId5" Type="http://schemas.openxmlformats.org/officeDocument/2006/relationships/image" Target="../media/image53.png"/><Relationship Id="rId10" Type="http://schemas.microsoft.com/office/2007/relationships/hdphoto" Target="../media/hdphoto5.wdp"/><Relationship Id="rId4" Type="http://schemas.openxmlformats.org/officeDocument/2006/relationships/image" Target="../media/image52.png"/><Relationship Id="rId9"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notesSlide" Target="../notesSlides/notesSlide14.xml"/><Relationship Id="rId16" Type="http://schemas.openxmlformats.org/officeDocument/2006/relationships/image" Target="../media/image38.png"/><Relationship Id="rId1" Type="http://schemas.openxmlformats.org/officeDocument/2006/relationships/slideLayout" Target="../slideLayouts/slideLayout4.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5" Type="http://schemas.openxmlformats.org/officeDocument/2006/relationships/image" Target="../media/image3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 Id="rId14" Type="http://schemas.openxmlformats.org/officeDocument/2006/relationships/image" Target="../media/image36.png"/></Relationships>
</file>

<file path=ppt/slides/_rels/slide18.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74.jpeg"/><Relationship Id="rId7" Type="http://schemas.openxmlformats.org/officeDocument/2006/relationships/image" Target="../media/image78.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77.png"/><Relationship Id="rId5" Type="http://schemas.openxmlformats.org/officeDocument/2006/relationships/image" Target="../media/image76.png"/><Relationship Id="rId10" Type="http://schemas.openxmlformats.org/officeDocument/2006/relationships/image" Target="../media/image81.jpeg"/><Relationship Id="rId4" Type="http://schemas.openxmlformats.org/officeDocument/2006/relationships/image" Target="../media/image75.png"/><Relationship Id="rId9" Type="http://schemas.openxmlformats.org/officeDocument/2006/relationships/image" Target="../media/image80.png"/></Relationships>
</file>

<file path=ppt/slides/_rels/slide19.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hyperlink" Target="https://www.gottman.com/" TargetMode="External"/><Relationship Id="rId7" Type="http://schemas.openxmlformats.org/officeDocument/2006/relationships/image" Target="../media/image82.png"/><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hyperlink" Target="https://www.healthline.com/health/benefits-of-friendship" TargetMode="External"/><Relationship Id="rId11" Type="http://schemas.openxmlformats.org/officeDocument/2006/relationships/image" Target="../media/image86.png"/><Relationship Id="rId5" Type="http://schemas.openxmlformats.org/officeDocument/2006/relationships/hyperlink" Target="https://www.youngminds.org.uk/young-person/coping-with-life/friends/" TargetMode="External"/><Relationship Id="rId10" Type="http://schemas.openxmlformats.org/officeDocument/2006/relationships/image" Target="../media/image85.png"/><Relationship Id="rId4" Type="http://schemas.openxmlformats.org/officeDocument/2006/relationships/hyperlink" Target="https://www.childline.org.uk/" TargetMode="External"/><Relationship Id="rId9" Type="http://schemas.openxmlformats.org/officeDocument/2006/relationships/image" Target="../media/image84.png"/></Relationships>
</file>

<file path=ppt/slides/_rels/slide2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image" Target="../media/image89.png"/><Relationship Id="rId5" Type="http://schemas.openxmlformats.org/officeDocument/2006/relationships/image" Target="../media/image83.png"/><Relationship Id="rId4" Type="http://schemas.openxmlformats.org/officeDocument/2006/relationships/image" Target="../media/image88.png"/></Relationships>
</file>

<file path=ppt/slides/_rels/slide21.xml.rels><?xml version="1.0" encoding="UTF-8" standalone="yes"?>
<Relationships xmlns="http://schemas.openxmlformats.org/package/2006/relationships"><Relationship Id="rId3" Type="http://schemas.openxmlformats.org/officeDocument/2006/relationships/image" Target="../media/image90.png"/><Relationship Id="rId7" Type="http://schemas.openxmlformats.org/officeDocument/2006/relationships/image" Target="../media/image94.pn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C801BA4-B64E-85E7-10F1-2DCB191B9866}"/>
              </a:ext>
            </a:extLst>
          </p:cNvPr>
          <p:cNvSpPr/>
          <p:nvPr/>
        </p:nvSpPr>
        <p:spPr>
          <a:xfrm rot="10800000">
            <a:off x="2188276" y="159605"/>
            <a:ext cx="6804191" cy="747966"/>
          </a:xfrm>
          <a:prstGeom prst="rect">
            <a:avLst/>
          </a:prstGeom>
          <a:gradFill flip="none" rotWithShape="1">
            <a:gsLst>
              <a:gs pos="100000">
                <a:schemeClr val="bg1">
                  <a:alpha val="0"/>
                </a:schemeClr>
              </a:gs>
              <a:gs pos="0">
                <a:srgbClr val="00B0F0"/>
              </a:gs>
            </a:gsLst>
            <a:lin ang="0" scaled="1"/>
            <a:tileRect/>
          </a:gradFill>
          <a:ln>
            <a:gradFill flip="none" rotWithShape="1">
              <a:gsLst>
                <a:gs pos="0">
                  <a:schemeClr val="accent4">
                    <a:lumMod val="0"/>
                    <a:lumOff val="100000"/>
                  </a:schemeClr>
                </a:gs>
                <a:gs pos="100000">
                  <a:schemeClr val="accent4">
                    <a:lumMod val="100000"/>
                  </a:schemeClr>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2400" b="1" dirty="0">
              <a:solidFill>
                <a:schemeClr val="lt1"/>
              </a:solidFill>
              <a:latin typeface="Arial" pitchFamily="34" charset="0"/>
              <a:cs typeface="Arial" pitchFamily="34" charset="0"/>
            </a:endParaRPr>
          </a:p>
        </p:txBody>
      </p:sp>
      <p:pic>
        <p:nvPicPr>
          <p:cNvPr id="1026" name="Picture 2" descr="Free vector happy people communicating via social network on mobile screens. man and women using app to have online interview with employer flat vector illustration. modern technology concept">
            <a:extLst>
              <a:ext uri="{FF2B5EF4-FFF2-40B4-BE49-F238E27FC236}">
                <a16:creationId xmlns:a16="http://schemas.microsoft.com/office/drawing/2014/main" id="{AA4CE79B-956C-17F8-FC99-4A00CDB61933}"/>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2706983" y="1880839"/>
            <a:ext cx="6139401" cy="312234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0" name="Subtitle 2">
            <a:extLst>
              <a:ext uri="{FF2B5EF4-FFF2-40B4-BE49-F238E27FC236}">
                <a16:creationId xmlns:a16="http://schemas.microsoft.com/office/drawing/2014/main" id="{B2A12F84-7DF4-3C49-87C7-494DBEAE6521}"/>
              </a:ext>
            </a:extLst>
          </p:cNvPr>
          <p:cNvSpPr txBox="1">
            <a:spLocks/>
          </p:cNvSpPr>
          <p:nvPr/>
        </p:nvSpPr>
        <p:spPr>
          <a:xfrm>
            <a:off x="241776" y="3031068"/>
            <a:ext cx="2367156" cy="2404532"/>
          </a:xfrm>
          <a:prstGeom prst="rect">
            <a:avLst/>
          </a:prstGeom>
          <a:solidFill>
            <a:schemeClr val="bg1"/>
          </a:solidFill>
          <a:ln w="38100" cmpd="sng">
            <a:solidFill>
              <a:srgbClr val="0C1B24"/>
            </a:solidFill>
          </a:ln>
        </p:spPr>
        <p:style>
          <a:lnRef idx="2">
            <a:schemeClr val="dk1"/>
          </a:lnRef>
          <a:fillRef idx="1">
            <a:schemeClr val="lt1"/>
          </a:fillRef>
          <a:effectRef idx="0">
            <a:schemeClr val="dk1"/>
          </a:effectRef>
          <a:fontRef idx="minor">
            <a:schemeClr val="dk1"/>
          </a:fontRef>
        </p:style>
        <p:txBody>
          <a:bodyPr>
            <a:normAutofit fontScale="92500" lnSpcReduction="10000"/>
          </a:bodyPr>
          <a:lstStyle>
            <a:lvl1pPr>
              <a:defRPr sz="3200">
                <a:solidFill>
                  <a:schemeClr val="tx1"/>
                </a:solidFill>
                <a:latin typeface="Arial" charset="0"/>
                <a:ea typeface="MS PGothic" charset="0"/>
                <a:cs typeface="Arial" charset="0"/>
              </a:defRPr>
            </a:lvl1pPr>
            <a:lvl2pPr>
              <a:defRPr sz="2800">
                <a:solidFill>
                  <a:schemeClr val="tx1"/>
                </a:solidFill>
                <a:latin typeface="Arial" charset="0"/>
                <a:ea typeface="Arial" charset="0"/>
                <a:cs typeface="Arial" charset="0"/>
              </a:defRPr>
            </a:lvl2pPr>
            <a:lvl3pPr>
              <a:defRPr sz="2400">
                <a:solidFill>
                  <a:schemeClr val="tx1"/>
                </a:solidFill>
                <a:latin typeface="Arial" charset="0"/>
                <a:ea typeface="Arial" charset="0"/>
                <a:cs typeface="Arial" charset="0"/>
              </a:defRPr>
            </a:lvl3pPr>
            <a:lvl4pPr>
              <a:defRPr sz="2000">
                <a:solidFill>
                  <a:schemeClr val="tx1"/>
                </a:solidFill>
                <a:latin typeface="Arial" charset="0"/>
                <a:ea typeface="Arial" charset="0"/>
                <a:cs typeface="Arial" charset="0"/>
              </a:defRPr>
            </a:lvl4pPr>
            <a:lvl5pPr>
              <a:defRPr sz="2000">
                <a:solidFill>
                  <a:schemeClr val="tx1"/>
                </a:solidFill>
                <a:latin typeface="Arial" charset="0"/>
                <a:ea typeface="Arial" charset="0"/>
                <a:cs typeface="Arial" charset="0"/>
              </a:defRPr>
            </a:lvl5pPr>
            <a:lvl6pPr eaLnBrk="0" hangingPunct="0">
              <a:defRPr sz="2000">
                <a:solidFill>
                  <a:schemeClr val="tx1"/>
                </a:solidFill>
                <a:latin typeface="Arial" charset="0"/>
                <a:ea typeface="Arial" charset="0"/>
                <a:cs typeface="Arial" charset="0"/>
              </a:defRPr>
            </a:lvl6pPr>
            <a:lvl7pPr eaLnBrk="0" hangingPunct="0">
              <a:defRPr sz="2000">
                <a:solidFill>
                  <a:schemeClr val="tx1"/>
                </a:solidFill>
                <a:latin typeface="Arial" charset="0"/>
                <a:ea typeface="Arial" charset="0"/>
                <a:cs typeface="Arial" charset="0"/>
              </a:defRPr>
            </a:lvl7pPr>
            <a:lvl8pPr eaLnBrk="0" hangingPunct="0">
              <a:defRPr sz="2000">
                <a:solidFill>
                  <a:schemeClr val="tx1"/>
                </a:solidFill>
                <a:latin typeface="Arial" charset="0"/>
                <a:ea typeface="Arial" charset="0"/>
                <a:cs typeface="Arial" charset="0"/>
              </a:defRPr>
            </a:lvl8pPr>
            <a:lvl9pPr eaLnBrk="0" hangingPunct="0">
              <a:defRPr sz="2000">
                <a:solidFill>
                  <a:schemeClr val="tx1"/>
                </a:solidFill>
                <a:latin typeface="Arial" charset="0"/>
                <a:ea typeface="Arial" charset="0"/>
                <a:cs typeface="Arial" charset="0"/>
              </a:defRPr>
            </a:lvl9pPr>
          </a:lstStyle>
          <a:p>
            <a:pPr algn="ctr"/>
            <a:r>
              <a:rPr lang="en-GB" sz="1600" dirty="0">
                <a:latin typeface="+mj-lt"/>
              </a:rPr>
              <a:t>To understand the different types of friendships that exist </a:t>
            </a:r>
          </a:p>
          <a:p>
            <a:pPr algn="ctr"/>
            <a:endParaRPr lang="en-GB" sz="1600" dirty="0">
              <a:latin typeface="+mj-lt"/>
            </a:endParaRPr>
          </a:p>
          <a:p>
            <a:pPr algn="ctr"/>
            <a:r>
              <a:rPr lang="en-GB" sz="1600" dirty="0">
                <a:latin typeface="+mj-lt"/>
              </a:rPr>
              <a:t>To understand what an unhealthy relationship might look like </a:t>
            </a:r>
          </a:p>
          <a:p>
            <a:pPr algn="ctr"/>
            <a:endParaRPr lang="en-GB" sz="1600" dirty="0">
              <a:latin typeface="+mj-lt"/>
            </a:endParaRPr>
          </a:p>
          <a:p>
            <a:pPr algn="ctr"/>
            <a:r>
              <a:rPr lang="en-GB" sz="1600" dirty="0">
                <a:latin typeface="+mj-lt"/>
              </a:rPr>
              <a:t>To explore what being a true friend to someone really entails </a:t>
            </a:r>
          </a:p>
        </p:txBody>
      </p:sp>
      <p:sp>
        <p:nvSpPr>
          <p:cNvPr id="6" name="Title 1"/>
          <p:cNvSpPr txBox="1">
            <a:spLocks/>
          </p:cNvSpPr>
          <p:nvPr/>
        </p:nvSpPr>
        <p:spPr>
          <a:xfrm>
            <a:off x="1154680" y="952948"/>
            <a:ext cx="7742201" cy="808803"/>
          </a:xfrm>
          <a:prstGeom prst="rect">
            <a:avLst/>
          </a:prstGeom>
          <a:gradFill>
            <a:gsLst>
              <a:gs pos="0">
                <a:schemeClr val="bg1">
                  <a:lumMod val="95000"/>
                </a:schemeClr>
              </a:gs>
              <a:gs pos="64999">
                <a:schemeClr val="bg1"/>
              </a:gs>
              <a:gs pos="100000">
                <a:schemeClr val="bg1">
                  <a:lumMod val="65000"/>
                </a:schemeClr>
              </a:gs>
            </a:gsLst>
            <a:lin ang="5400000" scaled="0"/>
          </a:gradFill>
          <a:ln w="12700">
            <a:solidFill>
              <a:srgbClr val="FFB0A3"/>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36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Friendships &amp; Online Relationships</a:t>
            </a:r>
          </a:p>
        </p:txBody>
      </p:sp>
      <p:sp>
        <p:nvSpPr>
          <p:cNvPr id="7" name="Subtitle 2"/>
          <p:cNvSpPr txBox="1">
            <a:spLocks/>
          </p:cNvSpPr>
          <p:nvPr/>
        </p:nvSpPr>
        <p:spPr>
          <a:xfrm>
            <a:off x="241776" y="1818798"/>
            <a:ext cx="2367156" cy="1212270"/>
          </a:xfrm>
          <a:prstGeom prst="rect">
            <a:avLst/>
          </a:prstGeom>
          <a:solidFill>
            <a:schemeClr val="bg1"/>
          </a:solidFill>
          <a:ln w="38100" cmpd="sng">
            <a:solidFill>
              <a:srgbClr val="0C1B24"/>
            </a:solidFill>
          </a:ln>
        </p:spPr>
        <p:style>
          <a:lnRef idx="2">
            <a:schemeClr val="dk1"/>
          </a:lnRef>
          <a:fillRef idx="1">
            <a:schemeClr val="lt1"/>
          </a:fillRef>
          <a:effectRef idx="0">
            <a:schemeClr val="dk1"/>
          </a:effectRef>
          <a:fontRef idx="minor">
            <a:schemeClr val="dk1"/>
          </a:fontRef>
        </p:style>
        <p:txBody>
          <a:bodyPr>
            <a:normAutofit/>
          </a:bodyPr>
          <a:lstStyle>
            <a:lvl1pPr>
              <a:defRPr sz="3200">
                <a:solidFill>
                  <a:schemeClr val="tx1"/>
                </a:solidFill>
                <a:latin typeface="Arial" charset="0"/>
                <a:ea typeface="MS PGothic" charset="0"/>
                <a:cs typeface="Arial" charset="0"/>
              </a:defRPr>
            </a:lvl1pPr>
            <a:lvl2pPr>
              <a:defRPr sz="2800">
                <a:solidFill>
                  <a:schemeClr val="tx1"/>
                </a:solidFill>
                <a:latin typeface="Arial" charset="0"/>
                <a:ea typeface="Arial" charset="0"/>
                <a:cs typeface="Arial" charset="0"/>
              </a:defRPr>
            </a:lvl2pPr>
            <a:lvl3pPr>
              <a:defRPr sz="2400">
                <a:solidFill>
                  <a:schemeClr val="tx1"/>
                </a:solidFill>
                <a:latin typeface="Arial" charset="0"/>
                <a:ea typeface="Arial" charset="0"/>
                <a:cs typeface="Arial" charset="0"/>
              </a:defRPr>
            </a:lvl3pPr>
            <a:lvl4pPr>
              <a:defRPr sz="2000">
                <a:solidFill>
                  <a:schemeClr val="tx1"/>
                </a:solidFill>
                <a:latin typeface="Arial" charset="0"/>
                <a:ea typeface="Arial" charset="0"/>
                <a:cs typeface="Arial" charset="0"/>
              </a:defRPr>
            </a:lvl4pPr>
            <a:lvl5pPr>
              <a:defRPr sz="2000">
                <a:solidFill>
                  <a:schemeClr val="tx1"/>
                </a:solidFill>
                <a:latin typeface="Arial" charset="0"/>
                <a:ea typeface="Arial" charset="0"/>
                <a:cs typeface="Arial" charset="0"/>
              </a:defRPr>
            </a:lvl5pPr>
            <a:lvl6pPr eaLnBrk="0" hangingPunct="0">
              <a:defRPr sz="2000">
                <a:solidFill>
                  <a:schemeClr val="tx1"/>
                </a:solidFill>
                <a:latin typeface="Arial" charset="0"/>
                <a:ea typeface="Arial" charset="0"/>
                <a:cs typeface="Arial" charset="0"/>
              </a:defRPr>
            </a:lvl6pPr>
            <a:lvl7pPr eaLnBrk="0" hangingPunct="0">
              <a:defRPr sz="2000">
                <a:solidFill>
                  <a:schemeClr val="tx1"/>
                </a:solidFill>
                <a:latin typeface="Arial" charset="0"/>
                <a:ea typeface="Arial" charset="0"/>
                <a:cs typeface="Arial" charset="0"/>
              </a:defRPr>
            </a:lvl7pPr>
            <a:lvl8pPr eaLnBrk="0" hangingPunct="0">
              <a:defRPr sz="2000">
                <a:solidFill>
                  <a:schemeClr val="tx1"/>
                </a:solidFill>
                <a:latin typeface="Arial" charset="0"/>
                <a:ea typeface="Arial" charset="0"/>
                <a:cs typeface="Arial" charset="0"/>
              </a:defRPr>
            </a:lvl8pPr>
            <a:lvl9pPr eaLnBrk="0" hangingPunct="0">
              <a:defRPr sz="2000">
                <a:solidFill>
                  <a:schemeClr val="tx1"/>
                </a:solidFill>
                <a:latin typeface="Arial" charset="0"/>
                <a:ea typeface="Arial" charset="0"/>
                <a:cs typeface="Arial" charset="0"/>
              </a:defRPr>
            </a:lvl9pPr>
          </a:lstStyle>
          <a:p>
            <a:pPr algn="ctr"/>
            <a:r>
              <a:rPr lang="en-GB" sz="1600" b="1" u="sng" dirty="0">
                <a:latin typeface="+mj-lt"/>
              </a:rPr>
              <a:t>LEARNING OUTCOMES</a:t>
            </a:r>
          </a:p>
          <a:p>
            <a:pPr algn="ctr"/>
            <a:r>
              <a:rPr lang="en-GB" sz="1400" dirty="0">
                <a:latin typeface="+mj-lt"/>
              </a:rPr>
              <a:t>Knowledge, Skills </a:t>
            </a:r>
          </a:p>
          <a:p>
            <a:pPr algn="ctr"/>
            <a:r>
              <a:rPr lang="en-GB" sz="1400" dirty="0">
                <a:latin typeface="+mj-lt"/>
              </a:rPr>
              <a:t>&amp; Actions</a:t>
            </a:r>
            <a:endParaRPr lang="en-GB" sz="1600" dirty="0">
              <a:latin typeface="+mj-lt"/>
            </a:endParaRPr>
          </a:p>
          <a:p>
            <a:endParaRPr lang="en-GB" sz="1300" b="1" u="sng" dirty="0">
              <a:latin typeface="+mj-lt"/>
            </a:endParaRPr>
          </a:p>
          <a:p>
            <a:endParaRPr lang="en-GB" sz="1300" b="1" u="sng" dirty="0">
              <a:latin typeface="+mj-lt"/>
            </a:endParaRPr>
          </a:p>
          <a:p>
            <a:endParaRPr lang="en-GB" sz="1300" b="1" u="sng" dirty="0">
              <a:latin typeface="+mj-lt"/>
            </a:endParaRPr>
          </a:p>
        </p:txBody>
      </p:sp>
      <p:sp>
        <p:nvSpPr>
          <p:cNvPr id="22" name="Subtitle 2">
            <a:extLst>
              <a:ext uri="{FF2B5EF4-FFF2-40B4-BE49-F238E27FC236}">
                <a16:creationId xmlns:a16="http://schemas.microsoft.com/office/drawing/2014/main" id="{98787DC2-00D1-0C42-B2FE-580F0676430E}"/>
              </a:ext>
            </a:extLst>
          </p:cNvPr>
          <p:cNvSpPr txBox="1">
            <a:spLocks/>
          </p:cNvSpPr>
          <p:nvPr/>
        </p:nvSpPr>
        <p:spPr>
          <a:xfrm>
            <a:off x="241777" y="5537601"/>
            <a:ext cx="2367156" cy="1067861"/>
          </a:xfrm>
          <a:prstGeom prst="rect">
            <a:avLst/>
          </a:prstGeom>
          <a:solidFill>
            <a:schemeClr val="bg1"/>
          </a:solidFill>
          <a:ln w="38100" cmpd="sng">
            <a:solidFill>
              <a:srgbClr val="0C1B24"/>
            </a:solidFill>
          </a:ln>
        </p:spPr>
        <p:style>
          <a:lnRef idx="2">
            <a:schemeClr val="dk1"/>
          </a:lnRef>
          <a:fillRef idx="1">
            <a:schemeClr val="lt1"/>
          </a:fillRef>
          <a:effectRef idx="0">
            <a:schemeClr val="dk1"/>
          </a:effectRef>
          <a:fontRef idx="minor">
            <a:schemeClr val="dk1"/>
          </a:fontRef>
        </p:style>
        <p:txBody>
          <a:bodyPr>
            <a:normAutofit/>
          </a:bodyPr>
          <a:lstStyle>
            <a:lvl1pPr>
              <a:defRPr sz="3200">
                <a:solidFill>
                  <a:schemeClr val="tx1"/>
                </a:solidFill>
                <a:latin typeface="Arial" charset="0"/>
                <a:ea typeface="MS PGothic" charset="0"/>
                <a:cs typeface="Arial" charset="0"/>
              </a:defRPr>
            </a:lvl1pPr>
            <a:lvl2pPr>
              <a:defRPr sz="2800">
                <a:solidFill>
                  <a:schemeClr val="tx1"/>
                </a:solidFill>
                <a:latin typeface="Arial" charset="0"/>
                <a:ea typeface="Arial" charset="0"/>
                <a:cs typeface="Arial" charset="0"/>
              </a:defRPr>
            </a:lvl2pPr>
            <a:lvl3pPr>
              <a:defRPr sz="2400">
                <a:solidFill>
                  <a:schemeClr val="tx1"/>
                </a:solidFill>
                <a:latin typeface="Arial" charset="0"/>
                <a:ea typeface="Arial" charset="0"/>
                <a:cs typeface="Arial" charset="0"/>
              </a:defRPr>
            </a:lvl3pPr>
            <a:lvl4pPr>
              <a:defRPr sz="2000">
                <a:solidFill>
                  <a:schemeClr val="tx1"/>
                </a:solidFill>
                <a:latin typeface="Arial" charset="0"/>
                <a:ea typeface="Arial" charset="0"/>
                <a:cs typeface="Arial" charset="0"/>
              </a:defRPr>
            </a:lvl4pPr>
            <a:lvl5pPr>
              <a:defRPr sz="2000">
                <a:solidFill>
                  <a:schemeClr val="tx1"/>
                </a:solidFill>
                <a:latin typeface="Arial" charset="0"/>
                <a:ea typeface="Arial" charset="0"/>
                <a:cs typeface="Arial" charset="0"/>
              </a:defRPr>
            </a:lvl5pPr>
            <a:lvl6pPr eaLnBrk="0" hangingPunct="0">
              <a:defRPr sz="2000">
                <a:solidFill>
                  <a:schemeClr val="tx1"/>
                </a:solidFill>
                <a:latin typeface="Arial" charset="0"/>
                <a:ea typeface="Arial" charset="0"/>
                <a:cs typeface="Arial" charset="0"/>
              </a:defRPr>
            </a:lvl6pPr>
            <a:lvl7pPr eaLnBrk="0" hangingPunct="0">
              <a:defRPr sz="2000">
                <a:solidFill>
                  <a:schemeClr val="tx1"/>
                </a:solidFill>
                <a:latin typeface="Arial" charset="0"/>
                <a:ea typeface="Arial" charset="0"/>
                <a:cs typeface="Arial" charset="0"/>
              </a:defRPr>
            </a:lvl7pPr>
            <a:lvl8pPr eaLnBrk="0" hangingPunct="0">
              <a:defRPr sz="2000">
                <a:solidFill>
                  <a:schemeClr val="tx1"/>
                </a:solidFill>
                <a:latin typeface="Arial" charset="0"/>
                <a:ea typeface="Arial" charset="0"/>
                <a:cs typeface="Arial" charset="0"/>
              </a:defRPr>
            </a:lvl8pPr>
            <a:lvl9pPr eaLnBrk="0" hangingPunct="0">
              <a:defRPr sz="2000">
                <a:solidFill>
                  <a:schemeClr val="tx1"/>
                </a:solidFill>
                <a:latin typeface="Arial" charset="0"/>
                <a:ea typeface="Arial" charset="0"/>
                <a:cs typeface="Arial" charset="0"/>
              </a:defRPr>
            </a:lvl9pPr>
          </a:lstStyle>
          <a:p>
            <a:pPr algn="ctr" eaLnBrk="1" hangingPunct="1">
              <a:lnSpc>
                <a:spcPct val="90000"/>
              </a:lnSpc>
              <a:spcBef>
                <a:spcPct val="20000"/>
              </a:spcBef>
              <a:defRPr/>
            </a:pPr>
            <a:r>
              <a:rPr lang="en-GB" sz="1600" b="1" u="sng" dirty="0">
                <a:latin typeface="+mj-lt"/>
              </a:rPr>
              <a:t>NEW VOCABULARY</a:t>
            </a:r>
          </a:p>
          <a:p>
            <a:pPr algn="ctr" eaLnBrk="1" hangingPunct="1">
              <a:lnSpc>
                <a:spcPct val="90000"/>
              </a:lnSpc>
              <a:spcBef>
                <a:spcPct val="20000"/>
              </a:spcBef>
              <a:defRPr/>
            </a:pPr>
            <a:r>
              <a:rPr lang="en-GB" sz="1400" dirty="0">
                <a:latin typeface="+mj-lt"/>
                <a:cs typeface="Basic sans fc"/>
              </a:rPr>
              <a:t>Online Friends, Self-Disclosure, Phubbing, Online Friends, Malicious, Exploited </a:t>
            </a:r>
          </a:p>
        </p:txBody>
      </p:sp>
      <p:sp>
        <p:nvSpPr>
          <p:cNvPr id="27" name="Right Arrow 26">
            <a:extLst>
              <a:ext uri="{FF2B5EF4-FFF2-40B4-BE49-F238E27FC236}">
                <a16:creationId xmlns:a16="http://schemas.microsoft.com/office/drawing/2014/main" id="{69855A6E-8D5E-A442-BAFE-71C5278293B2}"/>
              </a:ext>
            </a:extLst>
          </p:cNvPr>
          <p:cNvSpPr/>
          <p:nvPr/>
        </p:nvSpPr>
        <p:spPr>
          <a:xfrm>
            <a:off x="1922119" y="393330"/>
            <a:ext cx="178677" cy="244887"/>
          </a:xfrm>
          <a:prstGeom prst="rightArrow">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34" name="Right Arrow 33">
            <a:extLst>
              <a:ext uri="{FF2B5EF4-FFF2-40B4-BE49-F238E27FC236}">
                <a16:creationId xmlns:a16="http://schemas.microsoft.com/office/drawing/2014/main" id="{77B50BC7-2861-5341-AF8F-C4587BC1665F}"/>
              </a:ext>
            </a:extLst>
          </p:cNvPr>
          <p:cNvSpPr/>
          <p:nvPr/>
        </p:nvSpPr>
        <p:spPr>
          <a:xfrm>
            <a:off x="4351641" y="393330"/>
            <a:ext cx="178677" cy="244887"/>
          </a:xfrm>
          <a:prstGeom prst="rightArrow">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pic>
        <p:nvPicPr>
          <p:cNvPr id="36" name="Picture 11" descr="C:\Users\Optic Group111\Desktop\Discussion.png">
            <a:extLst>
              <a:ext uri="{FF2B5EF4-FFF2-40B4-BE49-F238E27FC236}">
                <a16:creationId xmlns:a16="http://schemas.microsoft.com/office/drawing/2014/main" id="{5D03B985-7984-4E45-8CEC-3651B37228D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80328" y="5450144"/>
            <a:ext cx="368648" cy="368648"/>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8" name="Chevron 37">
            <a:extLst>
              <a:ext uri="{FF2B5EF4-FFF2-40B4-BE49-F238E27FC236}">
                <a16:creationId xmlns:a16="http://schemas.microsoft.com/office/drawing/2014/main" id="{5D69240A-C47E-D44E-9206-5B3F2C95CD9E}"/>
              </a:ext>
            </a:extLst>
          </p:cNvPr>
          <p:cNvSpPr/>
          <p:nvPr/>
        </p:nvSpPr>
        <p:spPr>
          <a:xfrm rot="5400000">
            <a:off x="464751" y="2506369"/>
            <a:ext cx="382796" cy="325250"/>
          </a:xfrm>
          <a:prstGeom prst="chevron">
            <a:avLst/>
          </a:prstGeom>
          <a:solidFill>
            <a:srgbClr val="FFC000"/>
          </a:solidFill>
          <a:ln w="28575">
            <a:solidFill>
              <a:srgbClr val="002060"/>
            </a:solid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39" name="Chevron 38">
            <a:extLst>
              <a:ext uri="{FF2B5EF4-FFF2-40B4-BE49-F238E27FC236}">
                <a16:creationId xmlns:a16="http://schemas.microsoft.com/office/drawing/2014/main" id="{223C0C00-45CC-1C4A-9C14-AD4125C06680}"/>
              </a:ext>
            </a:extLst>
          </p:cNvPr>
          <p:cNvSpPr/>
          <p:nvPr/>
        </p:nvSpPr>
        <p:spPr>
          <a:xfrm rot="5400000">
            <a:off x="1310156" y="2715712"/>
            <a:ext cx="230396" cy="251815"/>
          </a:xfrm>
          <a:prstGeom prst="chevron">
            <a:avLst/>
          </a:prstGeom>
          <a:solidFill>
            <a:srgbClr val="FFC000"/>
          </a:solidFill>
          <a:ln w="28575">
            <a:solidFill>
              <a:srgbClr val="002060"/>
            </a:solid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3" name="Rounded Rectangle 2">
            <a:extLst>
              <a:ext uri="{FF2B5EF4-FFF2-40B4-BE49-F238E27FC236}">
                <a16:creationId xmlns:a16="http://schemas.microsoft.com/office/drawing/2014/main" id="{7D82C7E2-A729-8D4C-9995-217D20530B88}"/>
              </a:ext>
            </a:extLst>
          </p:cNvPr>
          <p:cNvSpPr/>
          <p:nvPr/>
        </p:nvSpPr>
        <p:spPr>
          <a:xfrm>
            <a:off x="2706984" y="5124167"/>
            <a:ext cx="6189897" cy="1481295"/>
          </a:xfrm>
          <a:prstGeom prst="roundRect">
            <a:avLst/>
          </a:prstGeom>
          <a:solidFill>
            <a:schemeClr val="bg1"/>
          </a:solidFill>
          <a:ln w="38100">
            <a:solidFill>
              <a:srgbClr val="FFB0A3"/>
            </a:solidFill>
          </a:ln>
        </p:spPr>
        <p:style>
          <a:lnRef idx="1">
            <a:schemeClr val="accent1"/>
          </a:lnRef>
          <a:fillRef idx="3">
            <a:schemeClr val="accent1"/>
          </a:fillRef>
          <a:effectRef idx="2">
            <a:schemeClr val="accent1"/>
          </a:effectRef>
          <a:fontRef idx="minor">
            <a:schemeClr val="lt1"/>
          </a:fontRef>
        </p:style>
        <p:txBody>
          <a:bodyPr rtlCol="0" anchor="ctr"/>
          <a:lstStyle/>
          <a:p>
            <a:r>
              <a:rPr lang="en-GB" dirty="0">
                <a:solidFill>
                  <a:schemeClr val="tx1"/>
                </a:solidFill>
              </a:rPr>
              <a:t>What does it mean to be a good friend?</a:t>
            </a:r>
          </a:p>
          <a:p>
            <a:endParaRPr lang="en-GB" dirty="0">
              <a:solidFill>
                <a:schemeClr val="tx1"/>
              </a:solidFill>
            </a:endParaRPr>
          </a:p>
          <a:p>
            <a:r>
              <a:rPr lang="en-GB" dirty="0">
                <a:solidFill>
                  <a:schemeClr val="tx1"/>
                </a:solidFill>
              </a:rPr>
              <a:t>What support can an offline friend give you that an online friend can’t?</a:t>
            </a:r>
          </a:p>
        </p:txBody>
      </p:sp>
      <p:sp>
        <p:nvSpPr>
          <p:cNvPr id="23" name="Rounded Rectangle 22">
            <a:extLst>
              <a:ext uri="{FF2B5EF4-FFF2-40B4-BE49-F238E27FC236}">
                <a16:creationId xmlns:a16="http://schemas.microsoft.com/office/drawing/2014/main" id="{71F59942-6796-944F-B563-88AF6638B5E7}"/>
              </a:ext>
            </a:extLst>
          </p:cNvPr>
          <p:cNvSpPr/>
          <p:nvPr/>
        </p:nvSpPr>
        <p:spPr>
          <a:xfrm>
            <a:off x="7590991" y="6240472"/>
            <a:ext cx="1307119" cy="364990"/>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3 Minutes</a:t>
            </a:r>
          </a:p>
        </p:txBody>
      </p:sp>
      <p:pic>
        <p:nvPicPr>
          <p:cNvPr id="14" name="Picture 13" descr="A picture containing text, device, gauge&#10;&#10;Description automatically generated">
            <a:extLst>
              <a:ext uri="{FF2B5EF4-FFF2-40B4-BE49-F238E27FC236}">
                <a16:creationId xmlns:a16="http://schemas.microsoft.com/office/drawing/2014/main" id="{C1067029-B337-1533-D137-956980CDE193}"/>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4604" y="4952656"/>
            <a:ext cx="1207651" cy="866136"/>
          </a:xfrm>
          <a:prstGeom prst="rect">
            <a:avLst/>
          </a:prstGeom>
          <a:effectLst>
            <a:outerShdw blurRad="63500" sx="102000" sy="102000" algn="ctr" rotWithShape="0">
              <a:prstClr val="black">
                <a:alpha val="40000"/>
              </a:prstClr>
            </a:outerShdw>
          </a:effectLst>
        </p:spPr>
      </p:pic>
      <p:sp>
        <p:nvSpPr>
          <p:cNvPr id="19" name="Chevron 37">
            <a:extLst>
              <a:ext uri="{FF2B5EF4-FFF2-40B4-BE49-F238E27FC236}">
                <a16:creationId xmlns:a16="http://schemas.microsoft.com/office/drawing/2014/main" id="{72A90AB6-F3A3-1AE6-E2E3-00E36AA4A835}"/>
              </a:ext>
            </a:extLst>
          </p:cNvPr>
          <p:cNvSpPr/>
          <p:nvPr/>
        </p:nvSpPr>
        <p:spPr>
          <a:xfrm rot="5400000">
            <a:off x="1992660" y="2506369"/>
            <a:ext cx="382796" cy="325250"/>
          </a:xfrm>
          <a:prstGeom prst="chevron">
            <a:avLst/>
          </a:prstGeom>
          <a:solidFill>
            <a:srgbClr val="FFC000"/>
          </a:solidFill>
          <a:ln w="28575">
            <a:solidFill>
              <a:srgbClr val="002060"/>
            </a:solid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cxnSp>
        <p:nvCxnSpPr>
          <p:cNvPr id="33" name="Straight Connector 32">
            <a:extLst>
              <a:ext uri="{FF2B5EF4-FFF2-40B4-BE49-F238E27FC236}">
                <a16:creationId xmlns:a16="http://schemas.microsoft.com/office/drawing/2014/main" id="{5910D361-9650-AB15-9202-E1E255866958}"/>
              </a:ext>
            </a:extLst>
          </p:cNvPr>
          <p:cNvCxnSpPr/>
          <p:nvPr/>
        </p:nvCxnSpPr>
        <p:spPr>
          <a:xfrm>
            <a:off x="486850" y="3767504"/>
            <a:ext cx="1853159" cy="0"/>
          </a:xfrm>
          <a:prstGeom prst="line">
            <a:avLst/>
          </a:prstGeom>
          <a:ln w="44450">
            <a:gradFill flip="none" rotWithShape="1">
              <a:gsLst>
                <a:gs pos="0">
                  <a:schemeClr val="accent1">
                    <a:lumMod val="5000"/>
                    <a:lumOff val="95000"/>
                  </a:schemeClr>
                </a:gs>
                <a:gs pos="50000">
                  <a:schemeClr val="accent1">
                    <a:lumMod val="45000"/>
                    <a:lumOff val="55000"/>
                  </a:schemeClr>
                </a:gs>
                <a:gs pos="100000">
                  <a:schemeClr val="bg1"/>
                </a:gs>
              </a:gsLst>
              <a:lin ang="0" scaled="1"/>
              <a:tileRect/>
            </a:gradFill>
          </a:ln>
          <a:effectLst/>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0180B795-91DC-3F16-6798-07F8A1FEE8A5}"/>
              </a:ext>
            </a:extLst>
          </p:cNvPr>
          <p:cNvCxnSpPr/>
          <p:nvPr/>
        </p:nvCxnSpPr>
        <p:spPr>
          <a:xfrm>
            <a:off x="486850" y="4618256"/>
            <a:ext cx="1853159" cy="0"/>
          </a:xfrm>
          <a:prstGeom prst="line">
            <a:avLst/>
          </a:prstGeom>
          <a:ln w="44450">
            <a:gradFill flip="none" rotWithShape="1">
              <a:gsLst>
                <a:gs pos="0">
                  <a:schemeClr val="accent1">
                    <a:lumMod val="5000"/>
                    <a:lumOff val="95000"/>
                  </a:schemeClr>
                </a:gs>
                <a:gs pos="50000">
                  <a:schemeClr val="accent1">
                    <a:lumMod val="45000"/>
                    <a:lumOff val="55000"/>
                  </a:schemeClr>
                </a:gs>
                <a:gs pos="100000">
                  <a:schemeClr val="bg1"/>
                </a:gs>
              </a:gsLst>
              <a:lin ang="0" scaled="1"/>
              <a:tileRect/>
            </a:gradFill>
          </a:ln>
          <a:effectLst/>
        </p:spPr>
        <p:style>
          <a:lnRef idx="2">
            <a:schemeClr val="accent1"/>
          </a:lnRef>
          <a:fillRef idx="0">
            <a:schemeClr val="accent1"/>
          </a:fillRef>
          <a:effectRef idx="1">
            <a:schemeClr val="accent1"/>
          </a:effectRef>
          <a:fontRef idx="minor">
            <a:schemeClr val="tx1"/>
          </a:fontRef>
        </p:style>
      </p:cxnSp>
      <p:sp>
        <p:nvSpPr>
          <p:cNvPr id="56" name="Date Placeholder 3">
            <a:extLst>
              <a:ext uri="{FF2B5EF4-FFF2-40B4-BE49-F238E27FC236}">
                <a16:creationId xmlns:a16="http://schemas.microsoft.com/office/drawing/2014/main" id="{FCCA3CA6-3C1A-E001-DFC2-B1747F595B71}"/>
              </a:ext>
            </a:extLst>
          </p:cNvPr>
          <p:cNvSpPr txBox="1">
            <a:spLocks/>
          </p:cNvSpPr>
          <p:nvPr/>
        </p:nvSpPr>
        <p:spPr bwMode="auto">
          <a:xfrm>
            <a:off x="6713219" y="159604"/>
            <a:ext cx="2279248" cy="747967"/>
          </a:xfrm>
          <a:prstGeom prst="rect">
            <a:avLst/>
          </a:prstGeom>
          <a:noFill/>
          <a:ln>
            <a:noFill/>
          </a:ln>
          <a:effectLst>
            <a:glow rad="635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chor="ct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D80BAAEA-C947-BF45-AB1F-465E73554441}" type="datetime2">
              <a:rPr lang="en-GB" sz="2000" b="1">
                <a:solidFill>
                  <a:schemeClr val="bg1"/>
                </a:solidFill>
                <a:effectLst>
                  <a:glow rad="101600">
                    <a:srgbClr val="7030A0">
                      <a:alpha val="90000"/>
                    </a:srgbClr>
                  </a:glow>
                </a:effectLst>
                <a:latin typeface="Comic Sans MS" panose="030F0702030302020204" pitchFamily="66" charset="0"/>
                <a:cs typeface="Levenim MT" pitchFamily="2" charset="-79"/>
              </a:rPr>
              <a:pPr algn="r" eaLnBrk="1" hangingPunct="1"/>
              <a:t>Monday, 11 May 2026</a:t>
            </a:fld>
            <a:endParaRPr lang="en-GB" sz="1600" b="1" dirty="0">
              <a:solidFill>
                <a:schemeClr val="bg1"/>
              </a:solidFill>
              <a:effectLst>
                <a:glow rad="101600">
                  <a:srgbClr val="7030A0">
                    <a:alpha val="90000"/>
                  </a:srgbClr>
                </a:glow>
              </a:effectLst>
              <a:latin typeface="Comic Sans MS" panose="030F0702030302020204" pitchFamily="66" charset="0"/>
              <a:cs typeface="Levenim MT" pitchFamily="2" charset="-79"/>
            </a:endParaRPr>
          </a:p>
        </p:txBody>
      </p:sp>
      <p:pic>
        <p:nvPicPr>
          <p:cNvPr id="15" name="Picture 14" descr="A black background with white text&#10;&#10;Description automatically generated with medium confidence">
            <a:extLst>
              <a:ext uri="{FF2B5EF4-FFF2-40B4-BE49-F238E27FC236}">
                <a16:creationId xmlns:a16="http://schemas.microsoft.com/office/drawing/2014/main" id="{32E8E039-4037-84AE-6985-CA071B8909E5}"/>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120141" y="189257"/>
            <a:ext cx="1797546" cy="640593"/>
          </a:xfrm>
          <a:prstGeom prst="rect">
            <a:avLst/>
          </a:prstGeom>
        </p:spPr>
      </p:pic>
      <p:pic>
        <p:nvPicPr>
          <p:cNvPr id="2" name="Picture 1" descr="Text&#10;&#10;Description automatically generated">
            <a:extLst>
              <a:ext uri="{FF2B5EF4-FFF2-40B4-BE49-F238E27FC236}">
                <a16:creationId xmlns:a16="http://schemas.microsoft.com/office/drawing/2014/main" id="{640ED8B1-B8ED-49CF-C3C1-F041F51D2838}"/>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2818140" y="4635501"/>
            <a:ext cx="2159000" cy="547247"/>
          </a:xfrm>
          <a:prstGeom prst="rect">
            <a:avLst/>
          </a:prstGeom>
          <a:effectLst>
            <a:glow rad="101600">
              <a:schemeClr val="bg1">
                <a:alpha val="80000"/>
              </a:schemeClr>
            </a:glow>
          </a:effectLst>
        </p:spPr>
      </p:pic>
      <p:pic>
        <p:nvPicPr>
          <p:cNvPr id="5" name="Picture 4" descr="Text&#10;&#10;Description automatically generated with medium confidence">
            <a:extLst>
              <a:ext uri="{FF2B5EF4-FFF2-40B4-BE49-F238E27FC236}">
                <a16:creationId xmlns:a16="http://schemas.microsoft.com/office/drawing/2014/main" id="{8D423BD7-CAC4-BFFA-A4B1-2F299F1F9442}"/>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4867275" y="4739630"/>
            <a:ext cx="1914525" cy="443118"/>
          </a:xfrm>
          <a:prstGeom prst="rect">
            <a:avLst/>
          </a:prstGeom>
          <a:effectLst>
            <a:glow rad="101600">
              <a:schemeClr val="bg1">
                <a:alpha val="80000"/>
              </a:schemeClr>
            </a:glow>
          </a:effectLst>
        </p:spPr>
      </p:pic>
      <p:pic>
        <p:nvPicPr>
          <p:cNvPr id="9" name="Picture 8" descr="Logo&#10;&#10;Description automatically generated">
            <a:extLst>
              <a:ext uri="{FF2B5EF4-FFF2-40B4-BE49-F238E27FC236}">
                <a16:creationId xmlns:a16="http://schemas.microsoft.com/office/drawing/2014/main" id="{70FC5268-328F-3123-628A-A2EFA78D170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13349" y="690986"/>
            <a:ext cx="1299446" cy="1299446"/>
          </a:xfrm>
          <a:prstGeom prst="rect">
            <a:avLst/>
          </a:prstGeom>
          <a:effectLst>
            <a:outerShdw blurRad="50800" dist="38100" dir="5400000" algn="t" rotWithShape="0">
              <a:prstClr val="black">
                <a:alpha val="40000"/>
              </a:prstClr>
            </a:outerShdw>
          </a:effectLst>
        </p:spPr>
      </p:pic>
      <p:sp>
        <p:nvSpPr>
          <p:cNvPr id="11" name="Subtitle 2">
            <a:extLst>
              <a:ext uri="{FF2B5EF4-FFF2-40B4-BE49-F238E27FC236}">
                <a16:creationId xmlns:a16="http://schemas.microsoft.com/office/drawing/2014/main" id="{E8B6EC01-5926-469D-0C83-D8AEC20B059F}"/>
              </a:ext>
            </a:extLst>
          </p:cNvPr>
          <p:cNvSpPr txBox="1">
            <a:spLocks/>
          </p:cNvSpPr>
          <p:nvPr/>
        </p:nvSpPr>
        <p:spPr>
          <a:xfrm>
            <a:off x="2188277" y="195606"/>
            <a:ext cx="2029393" cy="648000"/>
          </a:xfrm>
          <a:prstGeom prst="rect">
            <a:avLst/>
          </a:prstGeom>
          <a:solidFill>
            <a:schemeClr val="bg1"/>
          </a:solidFill>
          <a:ln w="38100" cmpd="sng">
            <a:solidFill>
              <a:srgbClr val="FFB0A3"/>
            </a:solidFill>
          </a:ln>
          <a:effectLst>
            <a:innerShdw blurRad="114300">
              <a:prstClr val="black"/>
            </a:innerShdw>
          </a:effectLst>
        </p:spPr>
        <p:style>
          <a:lnRef idx="2">
            <a:schemeClr val="dk1"/>
          </a:lnRef>
          <a:fillRef idx="1">
            <a:schemeClr val="lt1"/>
          </a:fillRef>
          <a:effectRef idx="0">
            <a:schemeClr val="dk1"/>
          </a:effectRef>
          <a:fontRef idx="minor">
            <a:schemeClr val="dk1"/>
          </a:fontRef>
        </p:style>
        <p:txBody>
          <a:bodyPr anchor="ctr">
            <a:noAutofit/>
          </a:bodyPr>
          <a:lstStyle>
            <a:lvl1pPr>
              <a:defRPr sz="3200">
                <a:solidFill>
                  <a:schemeClr val="tx1"/>
                </a:solidFill>
                <a:latin typeface="Arial" charset="0"/>
                <a:ea typeface="MS PGothic" charset="0"/>
                <a:cs typeface="Arial" charset="0"/>
              </a:defRPr>
            </a:lvl1pPr>
            <a:lvl2pPr>
              <a:defRPr sz="2800">
                <a:solidFill>
                  <a:schemeClr val="tx1"/>
                </a:solidFill>
                <a:latin typeface="Arial" charset="0"/>
                <a:ea typeface="Arial" charset="0"/>
                <a:cs typeface="Arial" charset="0"/>
              </a:defRPr>
            </a:lvl2pPr>
            <a:lvl3pPr>
              <a:defRPr sz="2400">
                <a:solidFill>
                  <a:schemeClr val="tx1"/>
                </a:solidFill>
                <a:latin typeface="Arial" charset="0"/>
                <a:ea typeface="Arial" charset="0"/>
                <a:cs typeface="Arial" charset="0"/>
              </a:defRPr>
            </a:lvl3pPr>
            <a:lvl4pPr>
              <a:defRPr sz="2000">
                <a:solidFill>
                  <a:schemeClr val="tx1"/>
                </a:solidFill>
                <a:latin typeface="Arial" charset="0"/>
                <a:ea typeface="Arial" charset="0"/>
                <a:cs typeface="Arial" charset="0"/>
              </a:defRPr>
            </a:lvl4pPr>
            <a:lvl5pPr>
              <a:defRPr sz="2000">
                <a:solidFill>
                  <a:schemeClr val="tx1"/>
                </a:solidFill>
                <a:latin typeface="Arial" charset="0"/>
                <a:ea typeface="Arial" charset="0"/>
                <a:cs typeface="Arial" charset="0"/>
              </a:defRPr>
            </a:lvl5pPr>
            <a:lvl6pPr eaLnBrk="0" hangingPunct="0">
              <a:defRPr sz="2000">
                <a:solidFill>
                  <a:schemeClr val="tx1"/>
                </a:solidFill>
                <a:latin typeface="Arial" charset="0"/>
                <a:ea typeface="Arial" charset="0"/>
                <a:cs typeface="Arial" charset="0"/>
              </a:defRPr>
            </a:lvl6pPr>
            <a:lvl7pPr eaLnBrk="0" hangingPunct="0">
              <a:defRPr sz="2000">
                <a:solidFill>
                  <a:schemeClr val="tx1"/>
                </a:solidFill>
                <a:latin typeface="Arial" charset="0"/>
                <a:ea typeface="Arial" charset="0"/>
                <a:cs typeface="Arial" charset="0"/>
              </a:defRPr>
            </a:lvl7pPr>
            <a:lvl8pPr eaLnBrk="0" hangingPunct="0">
              <a:defRPr sz="2000">
                <a:solidFill>
                  <a:schemeClr val="tx1"/>
                </a:solidFill>
                <a:latin typeface="Arial" charset="0"/>
                <a:ea typeface="Arial" charset="0"/>
                <a:cs typeface="Arial" charset="0"/>
              </a:defRPr>
            </a:lvl8pPr>
            <a:lvl9pPr eaLnBrk="0" hangingPunct="0">
              <a:defRPr sz="2000">
                <a:solidFill>
                  <a:schemeClr val="tx1"/>
                </a:solidFill>
                <a:latin typeface="Arial" charset="0"/>
                <a:ea typeface="Arial" charset="0"/>
                <a:cs typeface="Arial" charset="0"/>
              </a:defRPr>
            </a:lvl9pPr>
          </a:lstStyle>
          <a:p>
            <a:pPr algn="ctr"/>
            <a:r>
              <a:rPr lang="en-GB" sz="1400" b="1" i="1" dirty="0">
                <a:latin typeface="+mj-lt"/>
              </a:rPr>
              <a:t>RELATIONSHIPS AND </a:t>
            </a:r>
          </a:p>
          <a:p>
            <a:pPr algn="ctr"/>
            <a:r>
              <a:rPr lang="en-GB" sz="1400" b="1" i="1" dirty="0">
                <a:latin typeface="+mj-lt"/>
              </a:rPr>
              <a:t>SEX EDUCATION</a:t>
            </a:r>
          </a:p>
        </p:txBody>
      </p:sp>
      <p:sp>
        <p:nvSpPr>
          <p:cNvPr id="12" name="Subtitle 2">
            <a:extLst>
              <a:ext uri="{FF2B5EF4-FFF2-40B4-BE49-F238E27FC236}">
                <a16:creationId xmlns:a16="http://schemas.microsoft.com/office/drawing/2014/main" id="{A4457D2F-925B-3C9D-4555-C745A38DF00F}"/>
              </a:ext>
            </a:extLst>
          </p:cNvPr>
          <p:cNvSpPr txBox="1">
            <a:spLocks/>
          </p:cNvSpPr>
          <p:nvPr/>
        </p:nvSpPr>
        <p:spPr>
          <a:xfrm>
            <a:off x="4683826" y="274320"/>
            <a:ext cx="2029393" cy="490572"/>
          </a:xfrm>
          <a:prstGeom prst="rect">
            <a:avLst/>
          </a:prstGeom>
          <a:solidFill>
            <a:schemeClr val="bg1"/>
          </a:solidFill>
          <a:ln w="38100" cmpd="sng">
            <a:solidFill>
              <a:srgbClr val="FFB0A3"/>
            </a:solidFill>
          </a:ln>
          <a:effectLst>
            <a:innerShdw blurRad="114300">
              <a:prstClr val="black"/>
            </a:innerShdw>
          </a:effectLst>
        </p:spPr>
        <p:style>
          <a:lnRef idx="2">
            <a:schemeClr val="dk1"/>
          </a:lnRef>
          <a:fillRef idx="1">
            <a:schemeClr val="lt1"/>
          </a:fillRef>
          <a:effectRef idx="0">
            <a:schemeClr val="dk1"/>
          </a:effectRef>
          <a:fontRef idx="minor">
            <a:schemeClr val="dk1"/>
          </a:fontRef>
        </p:style>
        <p:txBody>
          <a:bodyPr anchor="ctr">
            <a:noAutofit/>
          </a:bodyPr>
          <a:lstStyle>
            <a:lvl1pPr>
              <a:defRPr sz="3200">
                <a:solidFill>
                  <a:schemeClr val="tx1"/>
                </a:solidFill>
                <a:latin typeface="Arial" charset="0"/>
                <a:ea typeface="MS PGothic" charset="0"/>
                <a:cs typeface="Arial" charset="0"/>
              </a:defRPr>
            </a:lvl1pPr>
            <a:lvl2pPr>
              <a:defRPr sz="2800">
                <a:solidFill>
                  <a:schemeClr val="tx1"/>
                </a:solidFill>
                <a:latin typeface="Arial" charset="0"/>
                <a:ea typeface="Arial" charset="0"/>
                <a:cs typeface="Arial" charset="0"/>
              </a:defRPr>
            </a:lvl2pPr>
            <a:lvl3pPr>
              <a:defRPr sz="2400">
                <a:solidFill>
                  <a:schemeClr val="tx1"/>
                </a:solidFill>
                <a:latin typeface="Arial" charset="0"/>
                <a:ea typeface="Arial" charset="0"/>
                <a:cs typeface="Arial" charset="0"/>
              </a:defRPr>
            </a:lvl3pPr>
            <a:lvl4pPr>
              <a:defRPr sz="2000">
                <a:solidFill>
                  <a:schemeClr val="tx1"/>
                </a:solidFill>
                <a:latin typeface="Arial" charset="0"/>
                <a:ea typeface="Arial" charset="0"/>
                <a:cs typeface="Arial" charset="0"/>
              </a:defRPr>
            </a:lvl4pPr>
            <a:lvl5pPr>
              <a:defRPr sz="2000">
                <a:solidFill>
                  <a:schemeClr val="tx1"/>
                </a:solidFill>
                <a:latin typeface="Arial" charset="0"/>
                <a:ea typeface="Arial" charset="0"/>
                <a:cs typeface="Arial" charset="0"/>
              </a:defRPr>
            </a:lvl5pPr>
            <a:lvl6pPr eaLnBrk="0" hangingPunct="0">
              <a:defRPr sz="2000">
                <a:solidFill>
                  <a:schemeClr val="tx1"/>
                </a:solidFill>
                <a:latin typeface="Arial" charset="0"/>
                <a:ea typeface="Arial" charset="0"/>
                <a:cs typeface="Arial" charset="0"/>
              </a:defRPr>
            </a:lvl6pPr>
            <a:lvl7pPr eaLnBrk="0" hangingPunct="0">
              <a:defRPr sz="2000">
                <a:solidFill>
                  <a:schemeClr val="tx1"/>
                </a:solidFill>
                <a:latin typeface="Arial" charset="0"/>
                <a:ea typeface="Arial" charset="0"/>
                <a:cs typeface="Arial" charset="0"/>
              </a:defRPr>
            </a:lvl7pPr>
            <a:lvl8pPr eaLnBrk="0" hangingPunct="0">
              <a:defRPr sz="2000">
                <a:solidFill>
                  <a:schemeClr val="tx1"/>
                </a:solidFill>
                <a:latin typeface="Arial" charset="0"/>
                <a:ea typeface="Arial" charset="0"/>
                <a:cs typeface="Arial" charset="0"/>
              </a:defRPr>
            </a:lvl8pPr>
            <a:lvl9pPr eaLnBrk="0" hangingPunct="0">
              <a:defRPr sz="2000">
                <a:solidFill>
                  <a:schemeClr val="tx1"/>
                </a:solidFill>
                <a:latin typeface="Arial" charset="0"/>
                <a:ea typeface="Arial" charset="0"/>
                <a:cs typeface="Arial" charset="0"/>
              </a:defRPr>
            </a:lvl9pPr>
          </a:lstStyle>
          <a:p>
            <a:pPr algn="ctr"/>
            <a:r>
              <a:rPr lang="en-GB" sz="1400" b="1" i="1" dirty="0">
                <a:latin typeface="+mj-lt"/>
              </a:rPr>
              <a:t>Friends, Respect </a:t>
            </a:r>
          </a:p>
          <a:p>
            <a:pPr algn="ctr"/>
            <a:r>
              <a:rPr lang="en-GB" sz="1400" b="1" i="1" dirty="0">
                <a:latin typeface="+mj-lt"/>
              </a:rPr>
              <a:t>&amp; Relationships</a:t>
            </a:r>
          </a:p>
        </p:txBody>
      </p:sp>
    </p:spTree>
    <p:extLst>
      <p:ext uri="{BB962C8B-B14F-4D97-AF65-F5344CB8AC3E}">
        <p14:creationId xmlns:p14="http://schemas.microsoft.com/office/powerpoint/2010/main" val="124660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ople studying list of rules, making checklist, reading guidance. vector illustration. flat style">
            <a:extLst>
              <a:ext uri="{FF2B5EF4-FFF2-40B4-BE49-F238E27FC236}">
                <a16:creationId xmlns:a16="http://schemas.microsoft.com/office/drawing/2014/main" id="{22E5B9A8-A3C3-1DB9-EEBF-19882BB2DBD6}"/>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6637021" y="152399"/>
            <a:ext cx="2184346" cy="132933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a:spLocks noChangeArrowheads="1"/>
          </p:cNvSpPr>
          <p:nvPr/>
        </p:nvSpPr>
        <p:spPr bwMode="auto">
          <a:xfrm>
            <a:off x="3089426" y="2174948"/>
            <a:ext cx="2969336" cy="2677379"/>
          </a:xfrm>
          <a:prstGeom prst="rect">
            <a:avLst/>
          </a:prstGeom>
          <a:gradFill flip="none" rotWithShape="1">
            <a:gsLst>
              <a:gs pos="69000">
                <a:schemeClr val="bg1">
                  <a:alpha val="0"/>
                </a:schemeClr>
              </a:gs>
              <a:gs pos="0">
                <a:srgbClr val="FFFF00"/>
              </a:gs>
            </a:gsLst>
            <a:path path="circle">
              <a:fillToRect l="50000" t="50000" r="50000" b="50000"/>
            </a:path>
            <a:tileRect/>
          </a:gradFill>
          <a:ln w="3175">
            <a:noFill/>
            <a:headEnd/>
            <a:tailEnd/>
          </a:ln>
        </p:spPr>
        <p:style>
          <a:lnRef idx="2">
            <a:schemeClr val="dk1"/>
          </a:lnRef>
          <a:fillRef idx="1">
            <a:schemeClr val="lt1"/>
          </a:fillRef>
          <a:effectRef idx="0">
            <a:schemeClr val="dk1"/>
          </a:effectRef>
          <a:fontRef idx="minor">
            <a:schemeClr val="dk1"/>
          </a:fontRef>
        </p:style>
        <p:txBody>
          <a:bodyPr anchor="ctr"/>
          <a:lstStyle/>
          <a:p>
            <a:pPr algn="ctr" eaLnBrk="1" hangingPunct="1">
              <a:defRPr/>
            </a:pPr>
            <a:endParaRPr lang="en-GB" dirty="0">
              <a:ln w="0"/>
              <a:solidFill>
                <a:schemeClr val="tx1"/>
              </a:solidFill>
              <a:effectLst>
                <a:outerShdw blurRad="38100" dist="19050" dir="2700000" algn="tl" rotWithShape="0">
                  <a:schemeClr val="dk1">
                    <a:alpha val="40000"/>
                  </a:schemeClr>
                </a:outerShdw>
              </a:effectLst>
              <a:ea typeface="+mn-ea"/>
              <a:cs typeface="Calibri"/>
            </a:endParaRPr>
          </a:p>
          <a:p>
            <a:pPr algn="ctr" eaLnBrk="1" hangingPunct="1">
              <a:defRPr/>
            </a:pPr>
            <a:r>
              <a:rPr lang="en-GB" sz="2800" b="1" i="1" u="sng" dirty="0">
                <a:ln w="0"/>
                <a:solidFill>
                  <a:srgbClr val="FF0000"/>
                </a:solidFill>
                <a:effectLst>
                  <a:outerShdw blurRad="38100" dist="19050" dir="2700000" algn="tl" rotWithShape="0">
                    <a:schemeClr val="dk1">
                      <a:alpha val="40000"/>
                    </a:schemeClr>
                  </a:outerShdw>
                </a:effectLst>
                <a:ea typeface="+mn-ea"/>
                <a:cs typeface="Calibri"/>
              </a:rPr>
              <a:t>PSHE CLASSROOM RULES</a:t>
            </a:r>
          </a:p>
          <a:p>
            <a:pPr algn="ctr" eaLnBrk="1" hangingPunct="1">
              <a:defRPr/>
            </a:pPr>
            <a:endParaRPr lang="en-GB" sz="1400" b="1" i="1" u="sng" dirty="0">
              <a:ln w="0"/>
              <a:solidFill>
                <a:schemeClr val="tx1"/>
              </a:solidFill>
              <a:effectLst>
                <a:outerShdw blurRad="38100" dist="19050" dir="2700000" algn="tl" rotWithShape="0">
                  <a:schemeClr val="dk1">
                    <a:alpha val="40000"/>
                  </a:schemeClr>
                </a:outerShdw>
              </a:effectLst>
              <a:ea typeface="+mn-ea"/>
              <a:cs typeface="Calibri"/>
            </a:endParaRPr>
          </a:p>
          <a:p>
            <a:pPr algn="ctr" eaLnBrk="1" hangingPunct="1">
              <a:defRPr/>
            </a:pPr>
            <a:r>
              <a:rPr lang="en-GB" b="1" dirty="0">
                <a:ln w="0"/>
                <a:solidFill>
                  <a:schemeClr val="tx1"/>
                </a:solidFill>
                <a:effectLst>
                  <a:outerShdw blurRad="38100" dist="19050" dir="2700000" algn="tl" rotWithShape="0">
                    <a:schemeClr val="dk1">
                      <a:alpha val="40000"/>
                    </a:schemeClr>
                  </a:outerShdw>
                </a:effectLst>
                <a:ea typeface="+mn-ea"/>
                <a:cs typeface="Calibri"/>
              </a:rPr>
              <a:t>DEALING WITH SENSITIVE TOPICS</a:t>
            </a:r>
            <a:endParaRPr lang="en-GB" b="1" dirty="0">
              <a:ln w="0"/>
              <a:solidFill>
                <a:schemeClr val="tx1"/>
              </a:solidFill>
              <a:effectLst>
                <a:outerShdw blurRad="38100" dist="19050" dir="2700000" algn="tl" rotWithShape="0">
                  <a:schemeClr val="dk1">
                    <a:alpha val="40000"/>
                  </a:schemeClr>
                </a:outerShdw>
              </a:effectLst>
              <a:cs typeface="Calibri"/>
            </a:endParaRPr>
          </a:p>
          <a:p>
            <a:pPr algn="ctr" eaLnBrk="1" hangingPunct="1">
              <a:defRPr/>
            </a:pPr>
            <a:endParaRPr lang="en-GB" b="1" dirty="0">
              <a:ln w="0"/>
              <a:solidFill>
                <a:schemeClr val="tx1"/>
              </a:solidFill>
              <a:effectLst>
                <a:outerShdw blurRad="38100" dist="19050" dir="2700000" algn="tl" rotWithShape="0">
                  <a:schemeClr val="dk1">
                    <a:alpha val="40000"/>
                  </a:schemeClr>
                </a:outerShdw>
              </a:effectLst>
              <a:cs typeface="Calibri"/>
            </a:endParaRPr>
          </a:p>
          <a:p>
            <a:pPr algn="ctr" eaLnBrk="1" hangingPunct="1">
              <a:defRPr/>
            </a:pPr>
            <a:r>
              <a:rPr lang="en-GB" b="1" dirty="0">
                <a:ln w="0"/>
                <a:solidFill>
                  <a:srgbClr val="FF0000"/>
                </a:solidFill>
                <a:effectLst>
                  <a:outerShdw blurRad="38100" dist="19050" dir="2700000" algn="tl" rotWithShape="0">
                    <a:schemeClr val="dk1">
                      <a:alpha val="40000"/>
                    </a:schemeClr>
                  </a:outerShdw>
                </a:effectLst>
                <a:cs typeface="Calibri"/>
              </a:rPr>
              <a:t>SAFEGUARDING YOUR WELFARE &amp; HAVING YOUR INTERESTS AT HEART</a:t>
            </a:r>
          </a:p>
          <a:p>
            <a:pPr algn="ctr" eaLnBrk="1" hangingPunct="1">
              <a:defRPr/>
            </a:pPr>
            <a:endParaRPr lang="en-GB" dirty="0">
              <a:ln w="0"/>
              <a:solidFill>
                <a:schemeClr val="tx1"/>
              </a:solidFill>
              <a:effectLst>
                <a:outerShdw blurRad="38100" dist="19050" dir="2700000" algn="tl" rotWithShape="0">
                  <a:schemeClr val="dk1">
                    <a:alpha val="40000"/>
                  </a:schemeClr>
                </a:outerShdw>
              </a:effectLst>
              <a:cs typeface="Calibri"/>
            </a:endParaRPr>
          </a:p>
        </p:txBody>
      </p:sp>
      <p:sp>
        <p:nvSpPr>
          <p:cNvPr id="14" name="TextBox 13"/>
          <p:cNvSpPr txBox="1">
            <a:spLocks noChangeArrowheads="1"/>
          </p:cNvSpPr>
          <p:nvPr/>
        </p:nvSpPr>
        <p:spPr bwMode="auto">
          <a:xfrm>
            <a:off x="154028" y="6315244"/>
            <a:ext cx="8840134" cy="338554"/>
          </a:xfrm>
          <a:prstGeom prst="rect">
            <a:avLst/>
          </a:prstGeom>
          <a:gradFill>
            <a:gsLst>
              <a:gs pos="0">
                <a:schemeClr val="accent2">
                  <a:lumMod val="60000"/>
                  <a:lumOff val="40000"/>
                </a:schemeClr>
              </a:gs>
              <a:gs pos="100000">
                <a:schemeClr val="accent2">
                  <a:lumMod val="20000"/>
                  <a:lumOff val="80000"/>
                </a:schemeClr>
              </a:gs>
            </a:gsLst>
            <a:lin ang="16200000" scaled="0"/>
          </a:gradFill>
          <a:ln w="6350"/>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fontAlgn="auto">
              <a:spcBef>
                <a:spcPts val="0"/>
              </a:spcBef>
              <a:spcAft>
                <a:spcPts val="0"/>
              </a:spcAft>
              <a:defRPr/>
            </a:pPr>
            <a:r>
              <a:rPr lang="en-GB" sz="1600" b="1" dirty="0">
                <a:latin typeface="+mj-lt"/>
              </a:rPr>
              <a:t>Enjoy the lesson, challenge your perceptions and understand how to seek further advice and support </a:t>
            </a:r>
          </a:p>
        </p:txBody>
      </p:sp>
      <p:sp>
        <p:nvSpPr>
          <p:cNvPr id="21" name="Speech Bubble: Rectangle with Corners Rounded 20">
            <a:extLst>
              <a:ext uri="{FF2B5EF4-FFF2-40B4-BE49-F238E27FC236}">
                <a16:creationId xmlns:a16="http://schemas.microsoft.com/office/drawing/2014/main" id="{F57FC996-AB25-F506-1E2D-248A36485566}"/>
              </a:ext>
            </a:extLst>
          </p:cNvPr>
          <p:cNvSpPr/>
          <p:nvPr/>
        </p:nvSpPr>
        <p:spPr>
          <a:xfrm>
            <a:off x="3089428" y="237286"/>
            <a:ext cx="2969334" cy="1478048"/>
          </a:xfrm>
          <a:prstGeom prst="wedgeRoundRectCallout">
            <a:avLst>
              <a:gd name="adj1" fmla="val -2767"/>
              <a:gd name="adj2" fmla="val 80159"/>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pPr algn="ctr" eaLnBrk="0" fontAlgn="auto" hangingPunct="0">
              <a:spcBef>
                <a:spcPct val="50000"/>
              </a:spcBef>
              <a:spcAft>
                <a:spcPts val="0"/>
              </a:spcAft>
              <a:defRPr/>
            </a:pPr>
            <a:r>
              <a:rPr lang="en-GB" b="1" u="sng" dirty="0">
                <a:ln w="0"/>
                <a:solidFill>
                  <a:schemeClr val="bg1"/>
                </a:solidFill>
                <a:effectLst>
                  <a:outerShdw blurRad="38100" dist="19050" dir="2700000" algn="tl" rotWithShape="0">
                    <a:schemeClr val="dk1">
                      <a:alpha val="40000"/>
                    </a:schemeClr>
                  </a:outerShdw>
                </a:effectLst>
                <a:ea typeface="+mn-ea"/>
                <a:cs typeface="+mn-cs"/>
              </a:rPr>
              <a:t>Be Respectful </a:t>
            </a:r>
          </a:p>
          <a:p>
            <a:pPr algn="ctr" eaLnBrk="0" fontAlgn="auto" hangingPunct="0">
              <a:spcBef>
                <a:spcPct val="50000"/>
              </a:spcBef>
              <a:spcAft>
                <a:spcPts val="0"/>
              </a:spcAft>
              <a:defRPr/>
            </a:pPr>
            <a:r>
              <a:rPr lang="en-GB" sz="1400" dirty="0">
                <a:ln w="0"/>
                <a:solidFill>
                  <a:schemeClr val="bg1"/>
                </a:solidFill>
                <a:effectLst>
                  <a:outerShdw blurRad="38100" dist="19050" dir="2700000" algn="tl" rotWithShape="0">
                    <a:schemeClr val="dk1">
                      <a:alpha val="40000"/>
                    </a:schemeClr>
                  </a:outerShdw>
                </a:effectLst>
              </a:rPr>
              <a:t>Listen &amp; don’t interrupt others</a:t>
            </a:r>
          </a:p>
          <a:p>
            <a:pPr algn="ctr" eaLnBrk="0" fontAlgn="auto" hangingPunct="0">
              <a:spcBef>
                <a:spcPct val="50000"/>
              </a:spcBef>
              <a:spcAft>
                <a:spcPts val="0"/>
              </a:spcAft>
              <a:defRPr/>
            </a:pPr>
            <a:r>
              <a:rPr lang="en-GB" sz="1400" dirty="0">
                <a:ln w="0"/>
                <a:solidFill>
                  <a:schemeClr val="bg1"/>
                </a:solidFill>
                <a:effectLst>
                  <a:outerShdw blurRad="38100" dist="19050" dir="2700000" algn="tl" rotWithShape="0">
                    <a:schemeClr val="dk1">
                      <a:alpha val="40000"/>
                    </a:schemeClr>
                  </a:outerShdw>
                </a:effectLst>
              </a:rPr>
              <a:t>Only 1 person talking at a time</a:t>
            </a:r>
          </a:p>
          <a:p>
            <a:pPr algn="ctr" eaLnBrk="0" hangingPunct="0">
              <a:spcBef>
                <a:spcPct val="50000"/>
              </a:spcBef>
              <a:defRPr/>
            </a:pPr>
            <a:r>
              <a:rPr lang="en-GB" sz="1400" dirty="0">
                <a:ln w="0"/>
                <a:solidFill>
                  <a:schemeClr val="bg1"/>
                </a:solidFill>
                <a:effectLst>
                  <a:outerShdw blurRad="38100" dist="19050" dir="2700000" algn="tl" rotWithShape="0">
                    <a:schemeClr val="dk1">
                      <a:alpha val="40000"/>
                    </a:schemeClr>
                  </a:outerShdw>
                </a:effectLst>
                <a:latin typeface="+mn-lt"/>
              </a:rPr>
              <a:t>Use the agreed appropriate Language (Avoid slang terms) </a:t>
            </a:r>
          </a:p>
        </p:txBody>
      </p:sp>
      <p:sp>
        <p:nvSpPr>
          <p:cNvPr id="22" name="Speech Bubble: Rectangle with Corners Rounded 21">
            <a:extLst>
              <a:ext uri="{FF2B5EF4-FFF2-40B4-BE49-F238E27FC236}">
                <a16:creationId xmlns:a16="http://schemas.microsoft.com/office/drawing/2014/main" id="{B7C06BA7-2F5F-EAAB-2DF4-6348BEBE47BC}"/>
              </a:ext>
            </a:extLst>
          </p:cNvPr>
          <p:cNvSpPr/>
          <p:nvPr/>
        </p:nvSpPr>
        <p:spPr>
          <a:xfrm>
            <a:off x="154027" y="1481730"/>
            <a:ext cx="2519999" cy="1248123"/>
          </a:xfrm>
          <a:prstGeom prst="wedgeRoundRectCallout">
            <a:avLst>
              <a:gd name="adj1" fmla="val 66900"/>
              <a:gd name="adj2" fmla="val 80682"/>
              <a:gd name="adj3" fmla="val 16667"/>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1600" dirty="0">
                <a:ln w="0"/>
                <a:solidFill>
                  <a:schemeClr val="tx1"/>
                </a:solidFill>
                <a:effectLst>
                  <a:outerShdw blurRad="38100" dist="19050" dir="2700000" algn="tl" rotWithShape="0">
                    <a:schemeClr val="dk1">
                      <a:alpha val="40000"/>
                    </a:schemeClr>
                  </a:outerShdw>
                </a:effectLst>
              </a:rPr>
              <a:t>Be open and honest </a:t>
            </a:r>
          </a:p>
          <a:p>
            <a:pPr algn="ctr"/>
            <a:r>
              <a:rPr lang="en-GB" sz="1600" b="1" u="sng" dirty="0">
                <a:ln w="0"/>
                <a:solidFill>
                  <a:schemeClr val="tx1"/>
                </a:solidFill>
                <a:effectLst>
                  <a:outerShdw blurRad="38100" dist="19050" dir="2700000" algn="tl" rotWithShape="0">
                    <a:schemeClr val="dk1">
                      <a:alpha val="40000"/>
                    </a:schemeClr>
                  </a:outerShdw>
                </a:effectLst>
              </a:rPr>
              <a:t>No Personal Comments </a:t>
            </a:r>
            <a:r>
              <a:rPr lang="en-GB" sz="1600" dirty="0">
                <a:ln w="0"/>
                <a:solidFill>
                  <a:schemeClr val="tx1"/>
                </a:solidFill>
                <a:effectLst>
                  <a:outerShdw blurRad="38100" dist="19050" dir="2700000" algn="tl" rotWithShape="0">
                    <a:schemeClr val="dk1">
                      <a:alpha val="40000"/>
                    </a:schemeClr>
                  </a:outerShdw>
                </a:effectLst>
              </a:rPr>
              <a:t>Discussions must be about ‘general situations’</a:t>
            </a:r>
          </a:p>
        </p:txBody>
      </p:sp>
      <p:sp>
        <p:nvSpPr>
          <p:cNvPr id="23" name="Speech Bubble: Rectangle with Corners Rounded 22">
            <a:extLst>
              <a:ext uri="{FF2B5EF4-FFF2-40B4-BE49-F238E27FC236}">
                <a16:creationId xmlns:a16="http://schemas.microsoft.com/office/drawing/2014/main" id="{2E0FD796-8449-BC09-1B9A-0EFDCA6B82DB}"/>
              </a:ext>
            </a:extLst>
          </p:cNvPr>
          <p:cNvSpPr/>
          <p:nvPr/>
        </p:nvSpPr>
        <p:spPr>
          <a:xfrm>
            <a:off x="6474163" y="1481730"/>
            <a:ext cx="2519999" cy="1248123"/>
          </a:xfrm>
          <a:prstGeom prst="wedgeRoundRectCallout">
            <a:avLst>
              <a:gd name="adj1" fmla="val -66059"/>
              <a:gd name="adj2" fmla="val 82821"/>
              <a:gd name="adj3" fmla="val 16667"/>
            </a:avLst>
          </a:prstGeom>
        </p:spPr>
        <p:style>
          <a:lnRef idx="1">
            <a:schemeClr val="accent6"/>
          </a:lnRef>
          <a:fillRef idx="3">
            <a:schemeClr val="accent6"/>
          </a:fillRef>
          <a:effectRef idx="2">
            <a:schemeClr val="accent6"/>
          </a:effectRef>
          <a:fontRef idx="minor">
            <a:schemeClr val="lt1"/>
          </a:fontRef>
        </p:style>
        <p:txBody>
          <a:bodyPr rtlCol="0" anchor="ctr"/>
          <a:lstStyle/>
          <a:p>
            <a:pPr algn="ctr" eaLnBrk="0" fontAlgn="auto" hangingPunct="0">
              <a:spcBef>
                <a:spcPct val="50000"/>
              </a:spcBef>
              <a:spcAft>
                <a:spcPts val="0"/>
              </a:spcAft>
              <a:defRPr/>
            </a:pPr>
            <a:r>
              <a:rPr lang="en-GB" sz="1600" b="1" u="sng" dirty="0">
                <a:ln w="0"/>
                <a:solidFill>
                  <a:schemeClr val="tx1"/>
                </a:solidFill>
                <a:effectLst>
                  <a:outerShdw blurRad="38100" dist="19050" dir="2700000" algn="tl" rotWithShape="0">
                    <a:schemeClr val="dk1">
                      <a:alpha val="40000"/>
                    </a:schemeClr>
                  </a:outerShdw>
                </a:effectLst>
                <a:ea typeface="+mn-ea"/>
                <a:cs typeface="+mn-cs"/>
              </a:rPr>
              <a:t>Don’t Make Assumptions </a:t>
            </a:r>
            <a:r>
              <a:rPr lang="en-GB" sz="1600" dirty="0">
                <a:ln w="0"/>
                <a:solidFill>
                  <a:schemeClr val="tx1"/>
                </a:solidFill>
                <a:effectLst>
                  <a:outerShdw blurRad="38100" dist="19050" dir="2700000" algn="tl" rotWithShape="0">
                    <a:schemeClr val="dk1">
                      <a:alpha val="40000"/>
                    </a:schemeClr>
                  </a:outerShdw>
                </a:effectLst>
                <a:ea typeface="+mn-ea"/>
                <a:cs typeface="+mn-cs"/>
              </a:rPr>
              <a:t>about people’s values, attitudes, behaviours, life experiences or feelings</a:t>
            </a:r>
          </a:p>
        </p:txBody>
      </p:sp>
      <p:sp>
        <p:nvSpPr>
          <p:cNvPr id="24" name="Speech Bubble: Rectangle with Corners Rounded 23">
            <a:extLst>
              <a:ext uri="{FF2B5EF4-FFF2-40B4-BE49-F238E27FC236}">
                <a16:creationId xmlns:a16="http://schemas.microsoft.com/office/drawing/2014/main" id="{490EB6F6-54D8-F8D0-E452-28FDFC4C758F}"/>
              </a:ext>
            </a:extLst>
          </p:cNvPr>
          <p:cNvSpPr/>
          <p:nvPr/>
        </p:nvSpPr>
        <p:spPr>
          <a:xfrm>
            <a:off x="154027" y="3130321"/>
            <a:ext cx="2519999" cy="1248123"/>
          </a:xfrm>
          <a:prstGeom prst="wedgeRoundRectCallout">
            <a:avLst>
              <a:gd name="adj1" fmla="val 65841"/>
              <a:gd name="adj2" fmla="val 9559"/>
              <a:gd name="adj3" fmla="val 16667"/>
            </a:avLst>
          </a:prstGeom>
        </p:spPr>
        <p:style>
          <a:lnRef idx="1">
            <a:schemeClr val="accent4"/>
          </a:lnRef>
          <a:fillRef idx="3">
            <a:schemeClr val="accent4"/>
          </a:fillRef>
          <a:effectRef idx="2">
            <a:schemeClr val="accent4"/>
          </a:effectRef>
          <a:fontRef idx="minor">
            <a:schemeClr val="lt1"/>
          </a:fontRef>
        </p:style>
        <p:txBody>
          <a:bodyPr rtlCol="0" anchor="ctr"/>
          <a:lstStyle/>
          <a:p>
            <a:pPr algn="ctr" eaLnBrk="0" fontAlgn="auto" hangingPunct="0">
              <a:spcBef>
                <a:spcPct val="50000"/>
              </a:spcBef>
              <a:spcAft>
                <a:spcPts val="0"/>
              </a:spcAft>
              <a:defRPr/>
            </a:pPr>
            <a:r>
              <a:rPr lang="en-GB" sz="1600" dirty="0">
                <a:ln w="0"/>
                <a:solidFill>
                  <a:schemeClr val="bg1"/>
                </a:solidFill>
                <a:effectLst>
                  <a:outerShdw blurRad="38100" dist="19050" dir="2700000" algn="tl" rotWithShape="0">
                    <a:schemeClr val="dk1">
                      <a:alpha val="40000"/>
                    </a:schemeClr>
                  </a:outerShdw>
                </a:effectLst>
              </a:rPr>
              <a:t>You don’t have to say things about yourself if you don’t want to</a:t>
            </a:r>
          </a:p>
        </p:txBody>
      </p:sp>
      <p:sp>
        <p:nvSpPr>
          <p:cNvPr id="25" name="Speech Bubble: Rectangle with Corners Rounded 24">
            <a:extLst>
              <a:ext uri="{FF2B5EF4-FFF2-40B4-BE49-F238E27FC236}">
                <a16:creationId xmlns:a16="http://schemas.microsoft.com/office/drawing/2014/main" id="{7EFB53D6-4A17-7A2E-7D86-E1AF7BEEC9B6}"/>
              </a:ext>
            </a:extLst>
          </p:cNvPr>
          <p:cNvSpPr/>
          <p:nvPr/>
        </p:nvSpPr>
        <p:spPr>
          <a:xfrm>
            <a:off x="6474163" y="3130321"/>
            <a:ext cx="2519999" cy="1248123"/>
          </a:xfrm>
          <a:prstGeom prst="wedgeRoundRectCallout">
            <a:avLst>
              <a:gd name="adj1" fmla="val -67118"/>
              <a:gd name="adj2" fmla="val 10094"/>
              <a:gd name="adj3" fmla="val 16667"/>
            </a:avLst>
          </a:prstGeom>
        </p:spPr>
        <p:style>
          <a:lnRef idx="1">
            <a:schemeClr val="accent4"/>
          </a:lnRef>
          <a:fillRef idx="3">
            <a:schemeClr val="accent4"/>
          </a:fillRef>
          <a:effectRef idx="2">
            <a:schemeClr val="accent4"/>
          </a:effectRef>
          <a:fontRef idx="minor">
            <a:schemeClr val="lt1"/>
          </a:fontRef>
        </p:style>
        <p:txBody>
          <a:bodyPr rtlCol="0" anchor="ctr"/>
          <a:lstStyle/>
          <a:p>
            <a:pPr algn="ctr" eaLnBrk="0" fontAlgn="auto" hangingPunct="0">
              <a:spcBef>
                <a:spcPct val="50000"/>
              </a:spcBef>
              <a:spcAft>
                <a:spcPts val="0"/>
              </a:spcAft>
              <a:defRPr/>
            </a:pPr>
            <a:r>
              <a:rPr lang="en-GB" sz="1600" b="1" u="sng" dirty="0">
                <a:ln w="0"/>
                <a:solidFill>
                  <a:schemeClr val="bg1"/>
                </a:solidFill>
                <a:effectLst>
                  <a:outerShdw blurRad="38100" dist="19050" dir="2700000" algn="tl" rotWithShape="0">
                    <a:schemeClr val="dk1">
                      <a:alpha val="40000"/>
                    </a:schemeClr>
                  </a:outerShdw>
                </a:effectLst>
                <a:ea typeface="+mn-ea"/>
                <a:cs typeface="+mn-cs"/>
              </a:rPr>
              <a:t>Be </a:t>
            </a:r>
            <a:r>
              <a:rPr lang="en-GB" sz="1600" b="1" u="sng" dirty="0">
                <a:ln w="0"/>
                <a:solidFill>
                  <a:schemeClr val="bg1"/>
                </a:solidFill>
                <a:effectLst>
                  <a:outerShdw blurRad="38100" dist="19050" dir="2700000" algn="tl" rotWithShape="0">
                    <a:schemeClr val="dk1">
                      <a:alpha val="40000"/>
                    </a:schemeClr>
                  </a:outerShdw>
                </a:effectLst>
              </a:rPr>
              <a:t>N</a:t>
            </a:r>
            <a:r>
              <a:rPr lang="en-GB" sz="1600" b="1" u="sng" dirty="0">
                <a:ln w="0"/>
                <a:solidFill>
                  <a:schemeClr val="bg1"/>
                </a:solidFill>
                <a:effectLst>
                  <a:outerShdw blurRad="38100" dist="19050" dir="2700000" algn="tl" rotWithShape="0">
                    <a:schemeClr val="dk1">
                      <a:alpha val="40000"/>
                    </a:schemeClr>
                  </a:outerShdw>
                </a:effectLst>
                <a:ea typeface="+mn-ea"/>
                <a:cs typeface="+mn-cs"/>
              </a:rPr>
              <a:t>on-Judgemental     </a:t>
            </a:r>
            <a:r>
              <a:rPr lang="en-GB" sz="1600" dirty="0">
                <a:ln w="0"/>
                <a:solidFill>
                  <a:schemeClr val="bg1"/>
                </a:solidFill>
                <a:effectLst>
                  <a:outerShdw blurRad="38100" dist="19050" dir="2700000" algn="tl" rotWithShape="0">
                    <a:schemeClr val="dk1">
                      <a:alpha val="40000"/>
                    </a:schemeClr>
                  </a:outerShdw>
                </a:effectLst>
                <a:ea typeface="+mn-ea"/>
                <a:cs typeface="+mn-cs"/>
              </a:rPr>
              <a:t>No put-downs. Challenge the opinion, not the person</a:t>
            </a:r>
          </a:p>
        </p:txBody>
      </p:sp>
      <p:sp>
        <p:nvSpPr>
          <p:cNvPr id="26" name="Speech Bubble: Rectangle with Corners Rounded 25">
            <a:extLst>
              <a:ext uri="{FF2B5EF4-FFF2-40B4-BE49-F238E27FC236}">
                <a16:creationId xmlns:a16="http://schemas.microsoft.com/office/drawing/2014/main" id="{55330A3C-BD25-1877-8D5C-2CA851F7E2F3}"/>
              </a:ext>
            </a:extLst>
          </p:cNvPr>
          <p:cNvSpPr/>
          <p:nvPr/>
        </p:nvSpPr>
        <p:spPr>
          <a:xfrm>
            <a:off x="154027" y="4738861"/>
            <a:ext cx="2519999" cy="1248123"/>
          </a:xfrm>
          <a:prstGeom prst="wedgeRoundRectCallout">
            <a:avLst>
              <a:gd name="adj1" fmla="val 66901"/>
              <a:gd name="adj2" fmla="val -56751"/>
              <a:gd name="adj3" fmla="val 16667"/>
            </a:avLst>
          </a:prstGeom>
          <a:gradFill>
            <a:gsLst>
              <a:gs pos="0">
                <a:schemeClr val="accent3">
                  <a:tint val="100000"/>
                  <a:shade val="100000"/>
                  <a:satMod val="130000"/>
                </a:schemeClr>
              </a:gs>
              <a:gs pos="100000">
                <a:schemeClr val="accent3">
                  <a:lumMod val="40000"/>
                  <a:lumOff val="60000"/>
                </a:schemeClr>
              </a:gs>
            </a:gsLst>
          </a:gra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GB" sz="1600" b="1" u="sng" dirty="0">
                <a:ln w="0"/>
                <a:solidFill>
                  <a:schemeClr val="tx1"/>
                </a:solidFill>
                <a:effectLst>
                  <a:outerShdw blurRad="38100" dist="19050" dir="2700000" algn="tl" rotWithShape="0">
                    <a:schemeClr val="dk1">
                      <a:alpha val="40000"/>
                    </a:schemeClr>
                  </a:outerShdw>
                </a:effectLst>
              </a:rPr>
              <a:t>It’s OK to be embarrassed </a:t>
            </a:r>
            <a:r>
              <a:rPr lang="en-GB" sz="1600" dirty="0">
                <a:ln w="0"/>
                <a:solidFill>
                  <a:schemeClr val="tx1"/>
                </a:solidFill>
                <a:effectLst>
                  <a:outerShdw blurRad="38100" dist="19050" dir="2700000" algn="tl" rotWithShape="0">
                    <a:schemeClr val="dk1">
                      <a:alpha val="40000"/>
                    </a:schemeClr>
                  </a:outerShdw>
                </a:effectLst>
              </a:rPr>
              <a:t>by a topic but don’t show that you are </a:t>
            </a:r>
            <a:r>
              <a:rPr lang="en-GB" altLang="ja-JP" sz="1600" dirty="0">
                <a:ln w="0"/>
                <a:solidFill>
                  <a:schemeClr val="tx1"/>
                </a:solidFill>
                <a:effectLst>
                  <a:outerShdw blurRad="38100" dist="19050" dir="2700000" algn="tl" rotWithShape="0">
                    <a:schemeClr val="dk1">
                      <a:alpha val="40000"/>
                    </a:schemeClr>
                  </a:outerShdw>
                </a:effectLst>
              </a:rPr>
              <a:t>embarrassed through silliness</a:t>
            </a:r>
          </a:p>
        </p:txBody>
      </p:sp>
      <p:sp>
        <p:nvSpPr>
          <p:cNvPr id="27" name="Speech Bubble: Rectangle with Corners Rounded 26">
            <a:extLst>
              <a:ext uri="{FF2B5EF4-FFF2-40B4-BE49-F238E27FC236}">
                <a16:creationId xmlns:a16="http://schemas.microsoft.com/office/drawing/2014/main" id="{3F1600A1-6A5B-C31A-CF6B-F7786174F044}"/>
              </a:ext>
            </a:extLst>
          </p:cNvPr>
          <p:cNvSpPr/>
          <p:nvPr/>
        </p:nvSpPr>
        <p:spPr>
          <a:xfrm>
            <a:off x="6474163" y="4738861"/>
            <a:ext cx="2519999" cy="1248123"/>
          </a:xfrm>
          <a:prstGeom prst="wedgeRoundRectCallout">
            <a:avLst>
              <a:gd name="adj1" fmla="val -67118"/>
              <a:gd name="adj2" fmla="val -49264"/>
              <a:gd name="adj3" fmla="val 16667"/>
            </a:avLst>
          </a:prstGeom>
          <a:gradFill>
            <a:gsLst>
              <a:gs pos="0">
                <a:schemeClr val="accent3">
                  <a:tint val="100000"/>
                  <a:shade val="100000"/>
                  <a:satMod val="130000"/>
                </a:schemeClr>
              </a:gs>
              <a:gs pos="100000">
                <a:schemeClr val="accent3">
                  <a:lumMod val="40000"/>
                  <a:lumOff val="60000"/>
                </a:schemeClr>
              </a:gs>
            </a:gsLst>
          </a:gradFill>
        </p:spPr>
        <p:style>
          <a:lnRef idx="1">
            <a:schemeClr val="accent3"/>
          </a:lnRef>
          <a:fillRef idx="3">
            <a:schemeClr val="accent3"/>
          </a:fillRef>
          <a:effectRef idx="2">
            <a:schemeClr val="accent3"/>
          </a:effectRef>
          <a:fontRef idx="minor">
            <a:schemeClr val="lt1"/>
          </a:fontRef>
        </p:style>
        <p:txBody>
          <a:bodyPr rtlCol="0" anchor="ctr"/>
          <a:lstStyle/>
          <a:p>
            <a:pPr algn="ctr" eaLnBrk="0" fontAlgn="auto" hangingPunct="0">
              <a:spcBef>
                <a:spcPct val="50000"/>
              </a:spcBef>
              <a:spcAft>
                <a:spcPts val="0"/>
              </a:spcAft>
              <a:defRPr/>
            </a:pPr>
            <a:r>
              <a:rPr lang="en-GB" sz="1600" dirty="0">
                <a:ln w="0"/>
                <a:solidFill>
                  <a:schemeClr val="tx1"/>
                </a:solidFill>
                <a:effectLst>
                  <a:outerShdw blurRad="38100" dist="19050" dir="2700000" algn="tl" rotWithShape="0">
                    <a:schemeClr val="dk1">
                      <a:alpha val="40000"/>
                    </a:schemeClr>
                  </a:outerShdw>
                </a:effectLst>
                <a:ea typeface="+mn-ea"/>
                <a:cs typeface="+mn-cs"/>
              </a:rPr>
              <a:t>Conversations on sensitive topics stay in the classroom unless it is a </a:t>
            </a:r>
            <a:r>
              <a:rPr lang="en-GB" sz="1600" b="1" u="sng" dirty="0">
                <a:ln w="0"/>
                <a:solidFill>
                  <a:schemeClr val="tx1"/>
                </a:solidFill>
                <a:effectLst>
                  <a:outerShdw blurRad="38100" dist="19050" dir="2700000" algn="tl" rotWithShape="0">
                    <a:schemeClr val="dk1">
                      <a:alpha val="40000"/>
                    </a:schemeClr>
                  </a:outerShdw>
                </a:effectLst>
                <a:ea typeface="+mn-ea"/>
                <a:cs typeface="+mn-cs"/>
              </a:rPr>
              <a:t>safeguarding issue</a:t>
            </a:r>
          </a:p>
        </p:txBody>
      </p:sp>
      <p:sp>
        <p:nvSpPr>
          <p:cNvPr id="28" name="Speech Bubble: Rectangle with Corners Rounded 27">
            <a:extLst>
              <a:ext uri="{FF2B5EF4-FFF2-40B4-BE49-F238E27FC236}">
                <a16:creationId xmlns:a16="http://schemas.microsoft.com/office/drawing/2014/main" id="{C747DAB6-273E-C4F1-F442-4897A728D057}"/>
              </a:ext>
            </a:extLst>
          </p:cNvPr>
          <p:cNvSpPr/>
          <p:nvPr/>
        </p:nvSpPr>
        <p:spPr>
          <a:xfrm>
            <a:off x="3089428" y="5390009"/>
            <a:ext cx="2969334" cy="680795"/>
          </a:xfrm>
          <a:prstGeom prst="wedgeRoundRectCallout">
            <a:avLst>
              <a:gd name="adj1" fmla="val 1065"/>
              <a:gd name="adj2" fmla="val -119840"/>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pPr algn="ctr" eaLnBrk="0" fontAlgn="auto" hangingPunct="0">
              <a:spcBef>
                <a:spcPct val="50000"/>
              </a:spcBef>
              <a:spcAft>
                <a:spcPts val="0"/>
              </a:spcAft>
              <a:defRPr/>
            </a:pPr>
            <a:r>
              <a:rPr lang="en-GB" sz="1600" dirty="0">
                <a:ea typeface="+mn-ea"/>
                <a:cs typeface="+mn-cs"/>
              </a:rPr>
              <a:t>There are </a:t>
            </a:r>
            <a:r>
              <a:rPr lang="en-GB" sz="1600" b="1" dirty="0">
                <a:ea typeface="+mn-ea"/>
                <a:cs typeface="+mn-cs"/>
              </a:rPr>
              <a:t>no stupid questions</a:t>
            </a:r>
            <a:endParaRPr lang="en-GB" sz="1600" dirty="0">
              <a:ea typeface="+mn-ea"/>
              <a:cs typeface="+mn-cs"/>
            </a:endParaRPr>
          </a:p>
          <a:p>
            <a:pPr algn="ctr" eaLnBrk="0" hangingPunct="0">
              <a:spcBef>
                <a:spcPct val="50000"/>
              </a:spcBef>
              <a:defRPr/>
            </a:pPr>
            <a:r>
              <a:rPr lang="en-GB" sz="1600" dirty="0"/>
              <a:t>It’s OK to get things wrong</a:t>
            </a:r>
          </a:p>
        </p:txBody>
      </p:sp>
      <p:pic>
        <p:nvPicPr>
          <p:cNvPr id="37" name="Picture 36" descr="Logo&#10;&#10;Description automatically generated">
            <a:extLst>
              <a:ext uri="{FF2B5EF4-FFF2-40B4-BE49-F238E27FC236}">
                <a16:creationId xmlns:a16="http://schemas.microsoft.com/office/drawing/2014/main" id="{ADA26667-9DFA-AE0C-56DF-B26505176C43}"/>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5819167" y="731664"/>
            <a:ext cx="1013356" cy="983670"/>
          </a:xfrm>
          <a:prstGeom prst="rect">
            <a:avLst/>
          </a:prstGeom>
        </p:spPr>
      </p:pic>
      <p:pic>
        <p:nvPicPr>
          <p:cNvPr id="38" name="Picture 37" descr="Logo&#10;&#10;Description automatically generated">
            <a:extLst>
              <a:ext uri="{FF2B5EF4-FFF2-40B4-BE49-F238E27FC236}">
                <a16:creationId xmlns:a16="http://schemas.microsoft.com/office/drawing/2014/main" id="{84A921A7-4D29-70EE-7037-5C6B1DA30D3C}"/>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167348" y="2484264"/>
            <a:ext cx="1013356" cy="983670"/>
          </a:xfrm>
          <a:prstGeom prst="rect">
            <a:avLst/>
          </a:prstGeom>
        </p:spPr>
      </p:pic>
      <p:pic>
        <p:nvPicPr>
          <p:cNvPr id="39" name="Picture 38" descr="Logo&#10;&#10;Description automatically generated">
            <a:extLst>
              <a:ext uri="{FF2B5EF4-FFF2-40B4-BE49-F238E27FC236}">
                <a16:creationId xmlns:a16="http://schemas.microsoft.com/office/drawing/2014/main" id="{CB088F6C-0C76-1FDD-C06F-FAF9781D45EA}"/>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5819167" y="4077829"/>
            <a:ext cx="1013356" cy="983670"/>
          </a:xfrm>
          <a:prstGeom prst="rect">
            <a:avLst/>
          </a:prstGeom>
        </p:spPr>
      </p:pic>
      <p:pic>
        <p:nvPicPr>
          <p:cNvPr id="42" name="Picture 41" descr="Logo&#10;&#10;Description automatically generated">
            <a:extLst>
              <a:ext uri="{FF2B5EF4-FFF2-40B4-BE49-F238E27FC236}">
                <a16:creationId xmlns:a16="http://schemas.microsoft.com/office/drawing/2014/main" id="{E31E0968-2615-B3FA-EF15-E5A968C60F3C}"/>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167348" y="5495149"/>
            <a:ext cx="1013356" cy="983670"/>
          </a:xfrm>
          <a:prstGeom prst="rect">
            <a:avLst/>
          </a:prstGeom>
        </p:spPr>
      </p:pic>
      <p:pic>
        <p:nvPicPr>
          <p:cNvPr id="2" name="Picture 1" descr="A black background with white text&#10;&#10;Description automatically generated with medium confidence">
            <a:extLst>
              <a:ext uri="{FF2B5EF4-FFF2-40B4-BE49-F238E27FC236}">
                <a16:creationId xmlns:a16="http://schemas.microsoft.com/office/drawing/2014/main" id="{AAEF0AF8-5169-0C5C-C099-E538BACFD8E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01419" y="237286"/>
            <a:ext cx="2142256" cy="1160088"/>
          </a:xfrm>
          <a:prstGeom prst="rect">
            <a:avLst/>
          </a:prstGeom>
        </p:spPr>
      </p:pic>
      <p:pic>
        <p:nvPicPr>
          <p:cNvPr id="4" name="Picture 3">
            <a:extLst>
              <a:ext uri="{FF2B5EF4-FFF2-40B4-BE49-F238E27FC236}">
                <a16:creationId xmlns:a16="http://schemas.microsoft.com/office/drawing/2014/main" id="{24AF6AB0-82A6-8035-71C0-A7314CE7E77C}"/>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3520"/>
          <a:stretch/>
        </p:blipFill>
        <p:spPr>
          <a:xfrm>
            <a:off x="2341757" y="752475"/>
            <a:ext cx="649456" cy="558772"/>
          </a:xfrm>
          <a:prstGeom prst="rect">
            <a:avLst/>
          </a:prstGeom>
        </p:spPr>
      </p:pic>
      <p:pic>
        <p:nvPicPr>
          <p:cNvPr id="5" name="Picture 4">
            <a:extLst>
              <a:ext uri="{FF2B5EF4-FFF2-40B4-BE49-F238E27FC236}">
                <a16:creationId xmlns:a16="http://schemas.microsoft.com/office/drawing/2014/main" id="{AF9E270C-633D-7B9A-F354-DE42379F1857}"/>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3520"/>
          <a:stretch/>
        </p:blipFill>
        <p:spPr>
          <a:xfrm>
            <a:off x="162537" y="752475"/>
            <a:ext cx="649456" cy="558772"/>
          </a:xfrm>
          <a:prstGeom prst="rect">
            <a:avLst/>
          </a:prstGeom>
        </p:spPr>
      </p:pic>
    </p:spTree>
    <p:extLst>
      <p:ext uri="{BB962C8B-B14F-4D97-AF65-F5344CB8AC3E}">
        <p14:creationId xmlns:p14="http://schemas.microsoft.com/office/powerpoint/2010/main" val="241398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C:\Users\Optic Group111\Desktop\Self Assessment.png">
            <a:extLst>
              <a:ext uri="{FF2B5EF4-FFF2-40B4-BE49-F238E27FC236}">
                <a16:creationId xmlns:a16="http://schemas.microsoft.com/office/drawing/2014/main" id="{97D3D810-4A36-3849-B7C9-01DA5620E09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3229" y="165915"/>
            <a:ext cx="846215" cy="84621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Table 9">
            <a:extLst>
              <a:ext uri="{FF2B5EF4-FFF2-40B4-BE49-F238E27FC236}">
                <a16:creationId xmlns:a16="http://schemas.microsoft.com/office/drawing/2014/main" id="{0EE07D46-7E71-A342-A3C1-7A0ABA7C93DA}"/>
              </a:ext>
            </a:extLst>
          </p:cNvPr>
          <p:cNvGraphicFramePr>
            <a:graphicFrameLocks noGrp="1"/>
          </p:cNvGraphicFramePr>
          <p:nvPr>
            <p:extLst>
              <p:ext uri="{D42A27DB-BD31-4B8C-83A1-F6EECF244321}">
                <p14:modId xmlns:p14="http://schemas.microsoft.com/office/powerpoint/2010/main" val="3702779266"/>
              </p:ext>
            </p:extLst>
          </p:nvPr>
        </p:nvGraphicFramePr>
        <p:xfrm>
          <a:off x="322596" y="1193740"/>
          <a:ext cx="8543806" cy="3328640"/>
        </p:xfrm>
        <a:graphic>
          <a:graphicData uri="http://schemas.openxmlformats.org/drawingml/2006/table">
            <a:tbl>
              <a:tblPr firstRow="1" bandRow="1">
                <a:tableStyleId>{5C22544A-7EE6-4342-B048-85BDC9FD1C3A}</a:tableStyleId>
              </a:tblPr>
              <a:tblGrid>
                <a:gridCol w="2783805">
                  <a:extLst>
                    <a:ext uri="{9D8B030D-6E8A-4147-A177-3AD203B41FA5}">
                      <a16:colId xmlns:a16="http://schemas.microsoft.com/office/drawing/2014/main" val="2469962901"/>
                    </a:ext>
                  </a:extLst>
                </a:gridCol>
                <a:gridCol w="576000">
                  <a:extLst>
                    <a:ext uri="{9D8B030D-6E8A-4147-A177-3AD203B41FA5}">
                      <a16:colId xmlns:a16="http://schemas.microsoft.com/office/drawing/2014/main" val="302987413"/>
                    </a:ext>
                  </a:extLst>
                </a:gridCol>
                <a:gridCol w="576000">
                  <a:extLst>
                    <a:ext uri="{9D8B030D-6E8A-4147-A177-3AD203B41FA5}">
                      <a16:colId xmlns:a16="http://schemas.microsoft.com/office/drawing/2014/main" val="3629241431"/>
                    </a:ext>
                  </a:extLst>
                </a:gridCol>
                <a:gridCol w="576001">
                  <a:extLst>
                    <a:ext uri="{9D8B030D-6E8A-4147-A177-3AD203B41FA5}">
                      <a16:colId xmlns:a16="http://schemas.microsoft.com/office/drawing/2014/main" val="2725264235"/>
                    </a:ext>
                  </a:extLst>
                </a:gridCol>
                <a:gridCol w="576000">
                  <a:extLst>
                    <a:ext uri="{9D8B030D-6E8A-4147-A177-3AD203B41FA5}">
                      <a16:colId xmlns:a16="http://schemas.microsoft.com/office/drawing/2014/main" val="3690037511"/>
                    </a:ext>
                  </a:extLst>
                </a:gridCol>
                <a:gridCol w="576000">
                  <a:extLst>
                    <a:ext uri="{9D8B030D-6E8A-4147-A177-3AD203B41FA5}">
                      <a16:colId xmlns:a16="http://schemas.microsoft.com/office/drawing/2014/main" val="2101932133"/>
                    </a:ext>
                  </a:extLst>
                </a:gridCol>
                <a:gridCol w="576000">
                  <a:extLst>
                    <a:ext uri="{9D8B030D-6E8A-4147-A177-3AD203B41FA5}">
                      <a16:colId xmlns:a16="http://schemas.microsoft.com/office/drawing/2014/main" val="1982562568"/>
                    </a:ext>
                  </a:extLst>
                </a:gridCol>
                <a:gridCol w="576000">
                  <a:extLst>
                    <a:ext uri="{9D8B030D-6E8A-4147-A177-3AD203B41FA5}">
                      <a16:colId xmlns:a16="http://schemas.microsoft.com/office/drawing/2014/main" val="722453729"/>
                    </a:ext>
                  </a:extLst>
                </a:gridCol>
                <a:gridCol w="576000">
                  <a:extLst>
                    <a:ext uri="{9D8B030D-6E8A-4147-A177-3AD203B41FA5}">
                      <a16:colId xmlns:a16="http://schemas.microsoft.com/office/drawing/2014/main" val="2933027247"/>
                    </a:ext>
                  </a:extLst>
                </a:gridCol>
                <a:gridCol w="576000">
                  <a:extLst>
                    <a:ext uri="{9D8B030D-6E8A-4147-A177-3AD203B41FA5}">
                      <a16:colId xmlns:a16="http://schemas.microsoft.com/office/drawing/2014/main" val="1512976713"/>
                    </a:ext>
                  </a:extLst>
                </a:gridCol>
                <a:gridCol w="576000">
                  <a:extLst>
                    <a:ext uri="{9D8B030D-6E8A-4147-A177-3AD203B41FA5}">
                      <a16:colId xmlns:a16="http://schemas.microsoft.com/office/drawing/2014/main" val="2900132583"/>
                    </a:ext>
                  </a:extLst>
                </a:gridCol>
              </a:tblGrid>
              <a:tr h="442889">
                <a:tc gridSpan="11">
                  <a:txBody>
                    <a:bodyPr/>
                    <a:lstStyle/>
                    <a:p>
                      <a:pPr algn="ctr"/>
                      <a:r>
                        <a:rPr lang="en-US" sz="2000" b="1" cap="none" spc="0" dirty="0">
                          <a:ln w="0"/>
                          <a:solidFill>
                            <a:srgbClr val="FF0000"/>
                          </a:solidFill>
                          <a:effectLst>
                            <a:outerShdw blurRad="38100" dist="19050" dir="2700000" algn="tl" rotWithShape="0">
                              <a:schemeClr val="dk1">
                                <a:alpha val="40000"/>
                              </a:schemeClr>
                            </a:outerShdw>
                          </a:effectLst>
                        </a:rPr>
                        <a:t>BASELINE</a:t>
                      </a:r>
                      <a:r>
                        <a:rPr lang="en-US" sz="2000" b="1" cap="none" spc="0" dirty="0">
                          <a:ln w="0"/>
                          <a:solidFill>
                            <a:schemeClr val="tx1"/>
                          </a:solidFill>
                          <a:effectLst>
                            <a:outerShdw blurRad="38100" dist="19050" dir="2700000" algn="tl" rotWithShape="0">
                              <a:schemeClr val="dk1">
                                <a:alpha val="40000"/>
                              </a:schemeClr>
                            </a:outerShdw>
                          </a:effectLst>
                        </a:rPr>
                        <a:t> CONFIDENCE CHECKER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89970905"/>
                  </a:ext>
                </a:extLst>
              </a:tr>
              <a:tr h="30052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b="1" dirty="0">
                          <a:solidFill>
                            <a:schemeClr val="tx1"/>
                          </a:solidFill>
                        </a:rPr>
                        <a:t>BEFORE THE LESSON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10">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70236117"/>
                  </a:ext>
                </a:extLst>
              </a:tr>
              <a:tr h="336951">
                <a:tc>
                  <a:txBody>
                    <a:bodyPr/>
                    <a:lstStyle/>
                    <a:p>
                      <a:pPr marL="0" marR="0" lvl="0" indent="0" algn="l" defTabSz="639965" rtl="0" eaLnBrk="1" fontAlgn="auto" latinLnBrk="0" hangingPunct="1">
                        <a:lnSpc>
                          <a:spcPct val="100000"/>
                        </a:lnSpc>
                        <a:spcBef>
                          <a:spcPts val="0"/>
                        </a:spcBef>
                        <a:spcAft>
                          <a:spcPts val="0"/>
                        </a:spcAft>
                        <a:buClrTx/>
                        <a:buSzTx/>
                        <a:buFontTx/>
                        <a:buNone/>
                        <a:tabLst/>
                        <a:defRPr/>
                      </a:pPr>
                      <a:r>
                        <a:rPr lang="en-GB" sz="1600" b="1" u="none" kern="1200" dirty="0">
                          <a:solidFill>
                            <a:schemeClr val="tx1"/>
                          </a:solidFill>
                          <a:latin typeface="+mn-lt"/>
                          <a:ea typeface="MS PGothic" charset="0"/>
                          <a:cs typeface="Arial" charset="0"/>
                        </a:rPr>
                        <a:t>Knowledge, Skills &amp; Actions</a:t>
                      </a:r>
                      <a:endParaRPr lang="en-GB" sz="1800" b="1" u="none" kern="1200" dirty="0">
                        <a:solidFill>
                          <a:schemeClr val="tx1"/>
                        </a:solidFill>
                        <a:latin typeface="+mn-lt"/>
                        <a:ea typeface="MS PGothic" charset="0"/>
                        <a:cs typeface="Arial"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1136491"/>
                  </a:ext>
                </a:extLst>
              </a:tr>
              <a:tr h="720000">
                <a:tc>
                  <a:txBody>
                    <a:bodyPr/>
                    <a:lstStyle/>
                    <a:p>
                      <a:pPr>
                        <a:buFontTx/>
                        <a:buNone/>
                      </a:pPr>
                      <a:r>
                        <a:rPr lang="en-US" sz="1400" dirty="0">
                          <a:solidFill>
                            <a:schemeClr val="tx1"/>
                          </a:solidFill>
                        </a:rPr>
                        <a:t>I can recognise if I have unhealthy friendships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189329"/>
                  </a:ext>
                </a:extLst>
              </a:tr>
              <a:tr h="720000">
                <a:tc>
                  <a:txBody>
                    <a:bodyPr/>
                    <a:lstStyle/>
                    <a:p>
                      <a:r>
                        <a:rPr lang="en-GB" sz="1400" dirty="0">
                          <a:solidFill>
                            <a:schemeClr val="tx1"/>
                          </a:solidFill>
                        </a:rPr>
                        <a:t>I understand the importance of not giving too much information to online friends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6292860"/>
                  </a:ext>
                </a:extLst>
              </a:tr>
              <a:tr h="720000">
                <a:tc>
                  <a:txBody>
                    <a:bodyPr/>
                    <a:lstStyle/>
                    <a:p>
                      <a:r>
                        <a:rPr lang="en-US" sz="1400" dirty="0">
                          <a:solidFill>
                            <a:schemeClr val="tx1"/>
                          </a:solidFill>
                        </a:rPr>
                        <a:t>I can give good advice to others on what a friendship should and shouldn’t be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0484043"/>
                  </a:ext>
                </a:extLst>
              </a:tr>
            </a:tbl>
          </a:graphicData>
        </a:graphic>
      </p:graphicFrame>
      <p:pic>
        <p:nvPicPr>
          <p:cNvPr id="11" name="Picture 10">
            <a:extLst>
              <a:ext uri="{FF2B5EF4-FFF2-40B4-BE49-F238E27FC236}">
                <a16:creationId xmlns:a16="http://schemas.microsoft.com/office/drawing/2014/main" id="{C4FB3A6B-BEC0-9342-BDB1-8DD0CB83C92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02575" y="1645722"/>
            <a:ext cx="1153720" cy="35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1">
            <a:extLst>
              <a:ext uri="{FF2B5EF4-FFF2-40B4-BE49-F238E27FC236}">
                <a16:creationId xmlns:a16="http://schemas.microsoft.com/office/drawing/2014/main" id="{7D606B43-6184-B349-84BE-61A49EF9135D}"/>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05437" y="1644510"/>
            <a:ext cx="1153720" cy="352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a:extLst>
              <a:ext uri="{FF2B5EF4-FFF2-40B4-BE49-F238E27FC236}">
                <a16:creationId xmlns:a16="http://schemas.microsoft.com/office/drawing/2014/main" id="{0A8FB010-DEA7-134A-9FFC-61758DD4B31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407189" y="1647793"/>
            <a:ext cx="1153720" cy="350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a:extLst>
              <a:ext uri="{FF2B5EF4-FFF2-40B4-BE49-F238E27FC236}">
                <a16:creationId xmlns:a16="http://schemas.microsoft.com/office/drawing/2014/main" id="{3D8F703C-D391-2047-B92E-0B5BCD8F5FA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20252" y="1193740"/>
            <a:ext cx="1470944" cy="444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a:extLst>
              <a:ext uri="{FF2B5EF4-FFF2-40B4-BE49-F238E27FC236}">
                <a16:creationId xmlns:a16="http://schemas.microsoft.com/office/drawing/2014/main" id="{98EB3FF5-0CAE-604B-AC78-A317FCAA4679}"/>
              </a:ext>
            </a:extLst>
          </p:cNvPr>
          <p:cNvPicPr>
            <a:picLocks noChangeAspect="1" noChangeArrowheads="1"/>
          </p:cNvPicPr>
          <p:nvPr/>
        </p:nvPicPr>
        <p:blipFill rotWithShape="1">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8382000" y="1268276"/>
            <a:ext cx="442412" cy="325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ounded Rectangle 21">
            <a:extLst>
              <a:ext uri="{FF2B5EF4-FFF2-40B4-BE49-F238E27FC236}">
                <a16:creationId xmlns:a16="http://schemas.microsoft.com/office/drawing/2014/main" id="{E7E00ACE-9738-D34B-9295-86F026AEE263}"/>
              </a:ext>
            </a:extLst>
          </p:cNvPr>
          <p:cNvSpPr/>
          <p:nvPr/>
        </p:nvSpPr>
        <p:spPr>
          <a:xfrm>
            <a:off x="1207406" y="4532477"/>
            <a:ext cx="4633189" cy="1044608"/>
          </a:xfrm>
          <a:prstGeom prst="roundRect">
            <a:avLst/>
          </a:prstGeom>
          <a:gradFill>
            <a:gsLst>
              <a:gs pos="0">
                <a:schemeClr val="accent3">
                  <a:lumMod val="5000"/>
                  <a:lumOff val="95000"/>
                </a:schemeClr>
              </a:gs>
              <a:gs pos="74000">
                <a:srgbClr val="FFFF00"/>
              </a:gs>
            </a:gsLst>
            <a:lin ang="5400000" scaled="1"/>
          </a:gradFill>
          <a:ln w="38100">
            <a:solidFill>
              <a:srgbClr val="4FD1FF"/>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tx1"/>
                </a:solidFill>
              </a:rPr>
              <a:t>Complete a baseline assessment of where you think you are at for this lesson </a:t>
            </a:r>
          </a:p>
          <a:p>
            <a:pPr algn="ctr"/>
            <a:r>
              <a:rPr lang="en-US" sz="1400" dirty="0">
                <a:solidFill>
                  <a:schemeClr val="tx1"/>
                </a:solidFill>
              </a:rPr>
              <a:t>(Discuss or complete sheet)</a:t>
            </a:r>
          </a:p>
        </p:txBody>
      </p:sp>
      <p:pic>
        <p:nvPicPr>
          <p:cNvPr id="23" name="Picture 18" descr="C:\Users\Optic Group111\Desktop\Task.png">
            <a:extLst>
              <a:ext uri="{FF2B5EF4-FFF2-40B4-BE49-F238E27FC236}">
                <a16:creationId xmlns:a16="http://schemas.microsoft.com/office/drawing/2014/main" id="{221F2B09-2D9E-3A4E-B9B6-11037A2D0996}"/>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73229" y="4570363"/>
            <a:ext cx="920595" cy="920595"/>
          </a:xfrm>
          <a:prstGeom prst="rect">
            <a:avLst/>
          </a:prstGeom>
          <a:noFill/>
          <a:extLst>
            <a:ext uri="{909E8E84-426E-40DD-AFC4-6F175D3DCCD1}">
              <a14:hiddenFill xmlns:a14="http://schemas.microsoft.com/office/drawing/2010/main">
                <a:solidFill>
                  <a:srgbClr val="FFFFFF"/>
                </a:solidFill>
              </a14:hiddenFill>
            </a:ext>
          </a:extLst>
        </p:spPr>
      </p:pic>
      <p:sp>
        <p:nvSpPr>
          <p:cNvPr id="51" name="Rectangle 3">
            <a:extLst>
              <a:ext uri="{FF2B5EF4-FFF2-40B4-BE49-F238E27FC236}">
                <a16:creationId xmlns:a16="http://schemas.microsoft.com/office/drawing/2014/main" id="{071D94F2-5F6C-C84B-8E4F-115B1C231D63}"/>
              </a:ext>
            </a:extLst>
          </p:cNvPr>
          <p:cNvSpPr txBox="1">
            <a:spLocks noChangeArrowheads="1"/>
          </p:cNvSpPr>
          <p:nvPr/>
        </p:nvSpPr>
        <p:spPr bwMode="auto">
          <a:xfrm>
            <a:off x="7704449" y="5966460"/>
            <a:ext cx="1296000" cy="733229"/>
          </a:xfrm>
          <a:prstGeom prst="rect">
            <a:avLst/>
          </a:prstGeom>
          <a:gradFill flip="none" rotWithShape="1">
            <a:gsLst>
              <a:gs pos="0">
                <a:schemeClr val="accent3">
                  <a:lumMod val="60000"/>
                  <a:lumOff val="40000"/>
                </a:schemeClr>
              </a:gs>
              <a:gs pos="100000">
                <a:schemeClr val="accent3">
                  <a:lumMod val="75000"/>
                </a:schemeClr>
              </a:gs>
            </a:gsLst>
            <a:lin ang="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defRPr/>
            </a:pPr>
            <a:r>
              <a:rPr lang="en-GB" sz="1200" dirty="0">
                <a:latin typeface="Comic Sans MS"/>
                <a:cs typeface="Comic Sans MS"/>
              </a:rPr>
              <a:t>I am super</a:t>
            </a:r>
          </a:p>
          <a:p>
            <a:pPr algn="ctr">
              <a:defRPr/>
            </a:pPr>
            <a:r>
              <a:rPr lang="en-GB" sz="1200" dirty="0">
                <a:latin typeface="Comic Sans MS"/>
                <a:cs typeface="Comic Sans MS"/>
              </a:rPr>
              <a:t>confident on this topic</a:t>
            </a:r>
          </a:p>
        </p:txBody>
      </p:sp>
      <p:sp>
        <p:nvSpPr>
          <p:cNvPr id="52" name="Rectangle 3">
            <a:extLst>
              <a:ext uri="{FF2B5EF4-FFF2-40B4-BE49-F238E27FC236}">
                <a16:creationId xmlns:a16="http://schemas.microsoft.com/office/drawing/2014/main" id="{A672EFBC-34F6-A84E-9B97-73BBCA29F211}"/>
              </a:ext>
            </a:extLst>
          </p:cNvPr>
          <p:cNvSpPr txBox="1">
            <a:spLocks noChangeArrowheads="1"/>
          </p:cNvSpPr>
          <p:nvPr/>
        </p:nvSpPr>
        <p:spPr bwMode="auto">
          <a:xfrm>
            <a:off x="5821644" y="5966460"/>
            <a:ext cx="1296000" cy="733229"/>
          </a:xfrm>
          <a:prstGeom prst="rect">
            <a:avLst/>
          </a:prstGeom>
          <a:gradFill flip="none" rotWithShape="1">
            <a:gsLst>
              <a:gs pos="0">
                <a:schemeClr val="accent3">
                  <a:lumMod val="60000"/>
                  <a:lumOff val="40000"/>
                </a:schemeClr>
              </a:gs>
              <a:gs pos="100000">
                <a:schemeClr val="accent3">
                  <a:lumMod val="40000"/>
                  <a:lumOff val="60000"/>
                </a:schemeClr>
              </a:gs>
            </a:gsLst>
            <a:lin ang="1080000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defRPr/>
            </a:pPr>
            <a:r>
              <a:rPr lang="en-GB" sz="1200" dirty="0">
                <a:latin typeface="Comic Sans MS"/>
                <a:cs typeface="Comic Sans MS"/>
              </a:rPr>
              <a:t>Very </a:t>
            </a:r>
          </a:p>
          <a:p>
            <a:pPr algn="ctr">
              <a:defRPr/>
            </a:pPr>
            <a:r>
              <a:rPr lang="en-GB" sz="1200" dirty="0">
                <a:latin typeface="Comic Sans MS"/>
                <a:cs typeface="Comic Sans MS"/>
              </a:rPr>
              <a:t>confident</a:t>
            </a:r>
          </a:p>
        </p:txBody>
      </p:sp>
      <p:sp>
        <p:nvSpPr>
          <p:cNvPr id="53" name="Rectangle 4">
            <a:extLst>
              <a:ext uri="{FF2B5EF4-FFF2-40B4-BE49-F238E27FC236}">
                <a16:creationId xmlns:a16="http://schemas.microsoft.com/office/drawing/2014/main" id="{3FF01156-0B0B-E14F-9379-28409C654FDA}"/>
              </a:ext>
            </a:extLst>
          </p:cNvPr>
          <p:cNvSpPr txBox="1">
            <a:spLocks noChangeArrowheads="1"/>
          </p:cNvSpPr>
          <p:nvPr/>
        </p:nvSpPr>
        <p:spPr bwMode="auto">
          <a:xfrm>
            <a:off x="3938839" y="5966460"/>
            <a:ext cx="1296000" cy="733229"/>
          </a:xfrm>
          <a:prstGeom prst="rect">
            <a:avLst/>
          </a:prstGeom>
          <a:gradFill flip="none" rotWithShape="1">
            <a:gsLst>
              <a:gs pos="0">
                <a:schemeClr val="accent6">
                  <a:lumMod val="40000"/>
                  <a:lumOff val="60000"/>
                </a:schemeClr>
              </a:gs>
              <a:gs pos="100000">
                <a:schemeClr val="accent3">
                  <a:lumMod val="40000"/>
                  <a:lumOff val="60000"/>
                </a:schemeClr>
              </a:gs>
            </a:gsLst>
            <a:lin ang="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ctr">
              <a:lnSpc>
                <a:spcPct val="120000"/>
              </a:lnSpc>
              <a:spcBef>
                <a:spcPts val="0"/>
              </a:spcBef>
              <a:defRPr/>
            </a:pPr>
            <a:r>
              <a:rPr lang="en-GB" altLang="en-US" sz="1200" dirty="0">
                <a:solidFill>
                  <a:schemeClr val="tx1"/>
                </a:solidFill>
                <a:latin typeface="Comic Sans MS"/>
                <a:cs typeface="Comic Sans MS"/>
              </a:rPr>
              <a:t>Confident</a:t>
            </a:r>
          </a:p>
        </p:txBody>
      </p:sp>
      <p:sp>
        <p:nvSpPr>
          <p:cNvPr id="54" name="TextBox 3">
            <a:extLst>
              <a:ext uri="{FF2B5EF4-FFF2-40B4-BE49-F238E27FC236}">
                <a16:creationId xmlns:a16="http://schemas.microsoft.com/office/drawing/2014/main" id="{E0556C79-9AD3-9E4A-9297-23469AEBD22A}"/>
              </a:ext>
            </a:extLst>
          </p:cNvPr>
          <p:cNvSpPr>
            <a:spLocks noChangeArrowheads="1"/>
          </p:cNvSpPr>
          <p:nvPr/>
        </p:nvSpPr>
        <p:spPr bwMode="auto">
          <a:xfrm>
            <a:off x="2056034" y="5966460"/>
            <a:ext cx="1296000" cy="733229"/>
          </a:xfrm>
          <a:prstGeom prst="roundRect">
            <a:avLst>
              <a:gd name="adj" fmla="val 0"/>
            </a:avLst>
          </a:prstGeom>
          <a:gradFill flip="none" rotWithShape="1">
            <a:gsLst>
              <a:gs pos="0">
                <a:schemeClr val="accent6">
                  <a:lumMod val="40000"/>
                  <a:lumOff val="60000"/>
                </a:schemeClr>
              </a:gs>
              <a:gs pos="100000">
                <a:schemeClr val="accent2">
                  <a:lumMod val="40000"/>
                  <a:lumOff val="60000"/>
                </a:schemeClr>
              </a:gs>
            </a:gsLst>
            <a:lin ang="10800000" scaled="1"/>
            <a:tileRect/>
          </a:gradFill>
          <a:ln w="28575">
            <a:solidFill>
              <a:srgbClr val="002060"/>
            </a:solidFill>
            <a:round/>
            <a:headEnd/>
            <a:tailEnd/>
          </a:ln>
          <a:effectLst>
            <a:outerShdw blurRad="40000" dist="20000" dir="5400000" rotWithShape="0">
              <a:srgbClr val="000000">
                <a:alpha val="37999"/>
              </a:srgbClr>
            </a:outerShdw>
          </a:effectLst>
        </p:spPr>
        <p:txBody>
          <a:bodyPr wrap="square" anchor="ctr">
            <a:noAutofit/>
          </a:bodyPr>
          <a:lstStyle/>
          <a:p>
            <a:pPr algn="ctr">
              <a:defRPr/>
            </a:pPr>
            <a:r>
              <a:rPr lang="en-GB" sz="1200" dirty="0">
                <a:solidFill>
                  <a:schemeClr val="dk1"/>
                </a:solidFill>
                <a:latin typeface="Comic Sans MS"/>
                <a:cs typeface="Comic Sans MS"/>
              </a:rPr>
              <a:t>A little confident</a:t>
            </a:r>
          </a:p>
        </p:txBody>
      </p:sp>
      <p:sp>
        <p:nvSpPr>
          <p:cNvPr id="55" name="Rectangle 4">
            <a:extLst>
              <a:ext uri="{FF2B5EF4-FFF2-40B4-BE49-F238E27FC236}">
                <a16:creationId xmlns:a16="http://schemas.microsoft.com/office/drawing/2014/main" id="{00B6E2FE-8269-A64F-9ADD-EFC72E6698DD}"/>
              </a:ext>
            </a:extLst>
          </p:cNvPr>
          <p:cNvSpPr txBox="1">
            <a:spLocks noChangeArrowheads="1"/>
          </p:cNvSpPr>
          <p:nvPr/>
        </p:nvSpPr>
        <p:spPr bwMode="auto">
          <a:xfrm>
            <a:off x="173229" y="5966460"/>
            <a:ext cx="1296000" cy="733229"/>
          </a:xfrm>
          <a:prstGeom prst="rect">
            <a:avLst/>
          </a:prstGeom>
          <a:gradFill flip="none" rotWithShape="1">
            <a:gsLst>
              <a:gs pos="0">
                <a:schemeClr val="accent2">
                  <a:lumMod val="40000"/>
                  <a:lumOff val="60000"/>
                </a:schemeClr>
              </a:gs>
              <a:gs pos="100000">
                <a:schemeClr val="accent2">
                  <a:lumMod val="60000"/>
                  <a:lumOff val="40000"/>
                </a:schemeClr>
              </a:gs>
            </a:gsLst>
            <a:lin ang="10800000" scaled="1"/>
            <a:tileRect/>
          </a:gradFill>
          <a:ln w="28575">
            <a:solidFill>
              <a:srgbClr val="002060"/>
            </a:solidFill>
            <a:miter lim="800000"/>
            <a:headEnd/>
            <a:tailEnd/>
          </a:ln>
          <a:effectLst>
            <a:outerShdw blurRad="50800" dist="38100" dir="5400000" algn="t" rotWithShape="0">
              <a:srgbClr val="000000">
                <a:alpha val="39999"/>
              </a:srgbClr>
            </a:outerShdw>
          </a:effectLst>
        </p:spPr>
        <p:txBody>
          <a:bodyPr anchor="ctr">
            <a:noAutofit/>
          </a:bodyPr>
          <a:lstStyle>
            <a:lvl1pPr defTabSz="457200"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defTabSz="45720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defTabSz="4572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defTabSz="4572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defTabSz="4572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a:buFont typeface="Arial" charset="0"/>
              <a:buNone/>
              <a:defRPr/>
            </a:pPr>
            <a:r>
              <a:rPr lang="en-GB" sz="1200" dirty="0">
                <a:latin typeface="Comic Sans MS"/>
                <a:cs typeface="Comic Sans MS"/>
              </a:rPr>
              <a:t>I’m not confident at all on this topic</a:t>
            </a:r>
          </a:p>
        </p:txBody>
      </p:sp>
      <p:sp>
        <p:nvSpPr>
          <p:cNvPr id="60" name="Rounded Rectangle 59">
            <a:extLst>
              <a:ext uri="{FF2B5EF4-FFF2-40B4-BE49-F238E27FC236}">
                <a16:creationId xmlns:a16="http://schemas.microsoft.com/office/drawing/2014/main" id="{E606F270-8237-9B44-B6E7-ABD7DFF2F5F8}"/>
              </a:ext>
            </a:extLst>
          </p:cNvPr>
          <p:cNvSpPr/>
          <p:nvPr/>
        </p:nvSpPr>
        <p:spPr>
          <a:xfrm>
            <a:off x="7720820" y="5237642"/>
            <a:ext cx="1307119" cy="364990"/>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2 Minutes</a:t>
            </a:r>
          </a:p>
        </p:txBody>
      </p:sp>
      <p:pic>
        <p:nvPicPr>
          <p:cNvPr id="31" name="Picture 30">
            <a:extLst>
              <a:ext uri="{FF2B5EF4-FFF2-40B4-BE49-F238E27FC236}">
                <a16:creationId xmlns:a16="http://schemas.microsoft.com/office/drawing/2014/main" id="{894E8087-75AC-7444-AE18-D9DA4DB99BC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rot="16200000">
            <a:off x="3498727" y="1984622"/>
            <a:ext cx="360003" cy="275941"/>
          </a:xfrm>
          <a:prstGeom prst="rect">
            <a:avLst/>
          </a:prstGeom>
        </p:spPr>
      </p:pic>
      <p:pic>
        <p:nvPicPr>
          <p:cNvPr id="32" name="Picture 31">
            <a:extLst>
              <a:ext uri="{FF2B5EF4-FFF2-40B4-BE49-F238E27FC236}">
                <a16:creationId xmlns:a16="http://schemas.microsoft.com/office/drawing/2014/main" id="{B09BC9BD-52BC-804B-BD5F-FAB4A6ACF80C}"/>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6987897" y="1962861"/>
            <a:ext cx="290724" cy="266920"/>
          </a:xfrm>
          <a:prstGeom prst="rect">
            <a:avLst/>
          </a:prstGeom>
        </p:spPr>
      </p:pic>
      <p:pic>
        <p:nvPicPr>
          <p:cNvPr id="33" name="Picture 32">
            <a:extLst>
              <a:ext uri="{FF2B5EF4-FFF2-40B4-BE49-F238E27FC236}">
                <a16:creationId xmlns:a16="http://schemas.microsoft.com/office/drawing/2014/main" id="{D0C045B7-C54F-9249-81D0-76B435A21310}"/>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5825814" y="1969887"/>
            <a:ext cx="257930" cy="266920"/>
          </a:xfrm>
          <a:prstGeom prst="rect">
            <a:avLst/>
          </a:prstGeom>
        </p:spPr>
      </p:pic>
      <p:pic>
        <p:nvPicPr>
          <p:cNvPr id="34" name="Picture 33">
            <a:extLst>
              <a:ext uri="{FF2B5EF4-FFF2-40B4-BE49-F238E27FC236}">
                <a16:creationId xmlns:a16="http://schemas.microsoft.com/office/drawing/2014/main" id="{2C670A67-8C01-E14C-8C06-139C17615196}"/>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710689" y="1998802"/>
            <a:ext cx="263732" cy="262446"/>
          </a:xfrm>
          <a:prstGeom prst="rect">
            <a:avLst/>
          </a:prstGeom>
        </p:spPr>
      </p:pic>
      <p:pic>
        <p:nvPicPr>
          <p:cNvPr id="35" name="Picture 34">
            <a:extLst>
              <a:ext uri="{FF2B5EF4-FFF2-40B4-BE49-F238E27FC236}">
                <a16:creationId xmlns:a16="http://schemas.microsoft.com/office/drawing/2014/main" id="{34172E40-4FC8-E44F-95C2-FC2186B6B098}"/>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166721" y="1997265"/>
            <a:ext cx="255652" cy="225883"/>
          </a:xfrm>
          <a:prstGeom prst="rect">
            <a:avLst/>
          </a:prstGeom>
        </p:spPr>
      </p:pic>
      <p:pic>
        <p:nvPicPr>
          <p:cNvPr id="7" name="Picture 6" descr="A picture containing text, device, gauge&#10;&#10;Description automatically generated">
            <a:extLst>
              <a:ext uri="{FF2B5EF4-FFF2-40B4-BE49-F238E27FC236}">
                <a16:creationId xmlns:a16="http://schemas.microsoft.com/office/drawing/2014/main" id="{EE10AE07-578B-F7B5-BE37-4E8B1B256B50}"/>
              </a:ext>
            </a:extLst>
          </p:cNvPr>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7521483" y="4140718"/>
            <a:ext cx="1501826" cy="1077120"/>
          </a:xfrm>
          <a:prstGeom prst="rect">
            <a:avLst/>
          </a:prstGeom>
          <a:effectLst>
            <a:outerShdw blurRad="63500" sx="102000" sy="102000" algn="ctr" rotWithShape="0">
              <a:prstClr val="black">
                <a:alpha val="40000"/>
              </a:prstClr>
            </a:outerShdw>
          </a:effectLst>
        </p:spPr>
      </p:pic>
      <p:pic>
        <p:nvPicPr>
          <p:cNvPr id="8" name="Picture 7">
            <a:extLst>
              <a:ext uri="{FF2B5EF4-FFF2-40B4-BE49-F238E27FC236}">
                <a16:creationId xmlns:a16="http://schemas.microsoft.com/office/drawing/2014/main" id="{223D00D7-9B1F-844E-6F13-CDB3BF25B63A}"/>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rot="16200000">
            <a:off x="-83248" y="5657009"/>
            <a:ext cx="713043" cy="546545"/>
          </a:xfrm>
          <a:prstGeom prst="rect">
            <a:avLst/>
          </a:prstGeom>
        </p:spPr>
      </p:pic>
      <p:pic>
        <p:nvPicPr>
          <p:cNvPr id="9" name="Picture 8">
            <a:extLst>
              <a:ext uri="{FF2B5EF4-FFF2-40B4-BE49-F238E27FC236}">
                <a16:creationId xmlns:a16="http://schemas.microsoft.com/office/drawing/2014/main" id="{7CDEE340-CD4E-9216-9CAB-71C99B648183}"/>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5631740" y="5644870"/>
            <a:ext cx="683940" cy="627940"/>
          </a:xfrm>
          <a:prstGeom prst="rect">
            <a:avLst/>
          </a:prstGeom>
        </p:spPr>
      </p:pic>
      <p:pic>
        <p:nvPicPr>
          <p:cNvPr id="16" name="Picture 15">
            <a:extLst>
              <a:ext uri="{FF2B5EF4-FFF2-40B4-BE49-F238E27FC236}">
                <a16:creationId xmlns:a16="http://schemas.microsoft.com/office/drawing/2014/main" id="{844EE2B4-9E3A-B94D-45E8-525DA4DCBDFB}"/>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3816699" y="5644870"/>
            <a:ext cx="606791" cy="627940"/>
          </a:xfrm>
          <a:prstGeom prst="rect">
            <a:avLst/>
          </a:prstGeom>
        </p:spPr>
      </p:pic>
      <p:pic>
        <p:nvPicPr>
          <p:cNvPr id="17" name="Picture 16">
            <a:extLst>
              <a:ext uri="{FF2B5EF4-FFF2-40B4-BE49-F238E27FC236}">
                <a16:creationId xmlns:a16="http://schemas.microsoft.com/office/drawing/2014/main" id="{F8316FD3-5477-505C-6A1D-89389C405269}"/>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950859" y="5663014"/>
            <a:ext cx="620441" cy="617416"/>
          </a:xfrm>
          <a:prstGeom prst="rect">
            <a:avLst/>
          </a:prstGeom>
        </p:spPr>
      </p:pic>
      <p:pic>
        <p:nvPicPr>
          <p:cNvPr id="19" name="Picture 18">
            <a:extLst>
              <a:ext uri="{FF2B5EF4-FFF2-40B4-BE49-F238E27FC236}">
                <a16:creationId xmlns:a16="http://schemas.microsoft.com/office/drawing/2014/main" id="{417A6841-29A5-94F6-0657-126D9E8B3136}"/>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7459432" y="5755404"/>
            <a:ext cx="601432" cy="531399"/>
          </a:xfrm>
          <a:prstGeom prst="rect">
            <a:avLst/>
          </a:prstGeom>
        </p:spPr>
      </p:pic>
      <p:sp>
        <p:nvSpPr>
          <p:cNvPr id="5" name="Title 1">
            <a:extLst>
              <a:ext uri="{FF2B5EF4-FFF2-40B4-BE49-F238E27FC236}">
                <a16:creationId xmlns:a16="http://schemas.microsoft.com/office/drawing/2014/main" id="{DF98E1A7-AB05-3B53-439B-349FDBFE29E4}"/>
              </a:ext>
            </a:extLst>
          </p:cNvPr>
          <p:cNvSpPr txBox="1">
            <a:spLocks/>
          </p:cNvSpPr>
          <p:nvPr/>
        </p:nvSpPr>
        <p:spPr>
          <a:xfrm>
            <a:off x="1154680" y="179231"/>
            <a:ext cx="7742201" cy="808803"/>
          </a:xfrm>
          <a:prstGeom prst="rect">
            <a:avLst/>
          </a:prstGeom>
          <a:gradFill>
            <a:gsLst>
              <a:gs pos="0">
                <a:schemeClr val="bg1">
                  <a:lumMod val="95000"/>
                </a:schemeClr>
              </a:gs>
              <a:gs pos="64999">
                <a:schemeClr val="bg1"/>
              </a:gs>
              <a:gs pos="100000">
                <a:schemeClr val="bg1">
                  <a:lumMod val="65000"/>
                </a:schemeClr>
              </a:gs>
            </a:gsLst>
            <a:lin ang="5400000" scaled="0"/>
          </a:gradFill>
          <a:ln w="12700">
            <a:solidFill>
              <a:srgbClr val="FFB0A3"/>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u="sng" kern="120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a typeface="MS PGothic" charset="0"/>
                <a:cs typeface="Arial" panose="020B0604020202020204" pitchFamily="34" charset="0"/>
              </a:rPr>
              <a:t>Friendships &amp; Online Relationships</a:t>
            </a:r>
          </a:p>
        </p:txBody>
      </p:sp>
      <p:grpSp>
        <p:nvGrpSpPr>
          <p:cNvPr id="20" name="Group 19">
            <a:extLst>
              <a:ext uri="{FF2B5EF4-FFF2-40B4-BE49-F238E27FC236}">
                <a16:creationId xmlns:a16="http://schemas.microsoft.com/office/drawing/2014/main" id="{B7547084-3741-5139-D448-3C6FC3DF53B0}"/>
              </a:ext>
            </a:extLst>
          </p:cNvPr>
          <p:cNvGrpSpPr/>
          <p:nvPr/>
        </p:nvGrpSpPr>
        <p:grpSpPr>
          <a:xfrm rot="900000">
            <a:off x="6126171" y="3230681"/>
            <a:ext cx="1429367" cy="1900941"/>
            <a:chOff x="1964404" y="-47413"/>
            <a:chExt cx="5235649" cy="6962986"/>
          </a:xfrm>
        </p:grpSpPr>
        <p:sp>
          <p:nvSpPr>
            <p:cNvPr id="6" name="Rectangle 5">
              <a:extLst>
                <a:ext uri="{FF2B5EF4-FFF2-40B4-BE49-F238E27FC236}">
                  <a16:creationId xmlns:a16="http://schemas.microsoft.com/office/drawing/2014/main" id="{490A6962-7C9E-8605-5616-4CB95AAFFD84}"/>
                </a:ext>
              </a:extLst>
            </p:cNvPr>
            <p:cNvSpPr/>
            <p:nvPr/>
          </p:nvSpPr>
          <p:spPr>
            <a:xfrm>
              <a:off x="1964404" y="-47413"/>
              <a:ext cx="5235649" cy="6962986"/>
            </a:xfrm>
            <a:prstGeom prst="rect">
              <a:avLst/>
            </a:prstGeom>
            <a:solidFill>
              <a:srgbClr val="FFF200"/>
            </a:solidFill>
            <a:ln w="28575">
              <a:solidFill>
                <a:srgbClr val="1737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55288F30-023D-B15D-1958-DA18BDE3B179}"/>
                </a:ext>
              </a:extLst>
            </p:cNvPr>
            <p:cNvPicPr>
              <a:picLocks noChangeAspect="1"/>
            </p:cNvPicPr>
            <p:nvPr/>
          </p:nvPicPr>
          <p:blipFill>
            <a:blip r:embed="rId16" cstate="print">
              <a:extLst>
                <a:ext uri="{28A0092B-C50C-407E-A947-70E740481C1C}">
                  <a14:useLocalDpi xmlns:a14="http://schemas.microsoft.com/office/drawing/2010/main"/>
                </a:ext>
              </a:extLst>
            </a:blip>
            <a:stretch>
              <a:fillRect/>
            </a:stretch>
          </p:blipFill>
          <p:spPr>
            <a:xfrm>
              <a:off x="2022458" y="0"/>
              <a:ext cx="5099083" cy="6858000"/>
            </a:xfrm>
            <a:prstGeom prst="rect">
              <a:avLst/>
            </a:prstGeom>
          </p:spPr>
        </p:pic>
      </p:grpSp>
    </p:spTree>
    <p:extLst>
      <p:ext uri="{BB962C8B-B14F-4D97-AF65-F5344CB8AC3E}">
        <p14:creationId xmlns:p14="http://schemas.microsoft.com/office/powerpoint/2010/main" val="312600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9C09AB6-EF05-D6D7-7E6F-34B32DCD6649}"/>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011044" y="176777"/>
            <a:ext cx="7878127" cy="4540096"/>
          </a:xfrm>
          <a:prstGeom prst="rect">
            <a:avLst/>
          </a:prstGeom>
        </p:spPr>
      </p:pic>
      <p:graphicFrame>
        <p:nvGraphicFramePr>
          <p:cNvPr id="3" name="Table 2">
            <a:extLst>
              <a:ext uri="{FF2B5EF4-FFF2-40B4-BE49-F238E27FC236}">
                <a16:creationId xmlns:a16="http://schemas.microsoft.com/office/drawing/2014/main" id="{9A585F09-7856-7043-9DBE-5F13D92934D5}"/>
              </a:ext>
            </a:extLst>
          </p:cNvPr>
          <p:cNvGraphicFramePr>
            <a:graphicFrameLocks noGrp="1"/>
          </p:cNvGraphicFramePr>
          <p:nvPr>
            <p:extLst>
              <p:ext uri="{D42A27DB-BD31-4B8C-83A1-F6EECF244321}">
                <p14:modId xmlns:p14="http://schemas.microsoft.com/office/powerpoint/2010/main" val="684590436"/>
              </p:ext>
            </p:extLst>
          </p:nvPr>
        </p:nvGraphicFramePr>
        <p:xfrm>
          <a:off x="235011" y="176777"/>
          <a:ext cx="8663556" cy="5584848"/>
        </p:xfrm>
        <a:graphic>
          <a:graphicData uri="http://schemas.openxmlformats.org/drawingml/2006/table">
            <a:tbl>
              <a:tblPr firstRow="1" bandRow="1">
                <a:tableStyleId>{5C22544A-7EE6-4342-B048-85BDC9FD1C3A}</a:tableStyleId>
              </a:tblPr>
              <a:tblGrid>
                <a:gridCol w="1443926">
                  <a:extLst>
                    <a:ext uri="{9D8B030D-6E8A-4147-A177-3AD203B41FA5}">
                      <a16:colId xmlns:a16="http://schemas.microsoft.com/office/drawing/2014/main" val="2489367284"/>
                    </a:ext>
                  </a:extLst>
                </a:gridCol>
                <a:gridCol w="1443926">
                  <a:extLst>
                    <a:ext uri="{9D8B030D-6E8A-4147-A177-3AD203B41FA5}">
                      <a16:colId xmlns:a16="http://schemas.microsoft.com/office/drawing/2014/main" val="2176409186"/>
                    </a:ext>
                  </a:extLst>
                </a:gridCol>
                <a:gridCol w="1443926">
                  <a:extLst>
                    <a:ext uri="{9D8B030D-6E8A-4147-A177-3AD203B41FA5}">
                      <a16:colId xmlns:a16="http://schemas.microsoft.com/office/drawing/2014/main" val="2492153850"/>
                    </a:ext>
                  </a:extLst>
                </a:gridCol>
                <a:gridCol w="1443926">
                  <a:extLst>
                    <a:ext uri="{9D8B030D-6E8A-4147-A177-3AD203B41FA5}">
                      <a16:colId xmlns:a16="http://schemas.microsoft.com/office/drawing/2014/main" val="2325434548"/>
                    </a:ext>
                  </a:extLst>
                </a:gridCol>
                <a:gridCol w="1443926">
                  <a:extLst>
                    <a:ext uri="{9D8B030D-6E8A-4147-A177-3AD203B41FA5}">
                      <a16:colId xmlns:a16="http://schemas.microsoft.com/office/drawing/2014/main" val="738067592"/>
                    </a:ext>
                  </a:extLst>
                </a:gridCol>
                <a:gridCol w="1443926">
                  <a:extLst>
                    <a:ext uri="{9D8B030D-6E8A-4147-A177-3AD203B41FA5}">
                      <a16:colId xmlns:a16="http://schemas.microsoft.com/office/drawing/2014/main" val="1987198902"/>
                    </a:ext>
                  </a:extLst>
                </a:gridCol>
              </a:tblGrid>
              <a:tr h="930808">
                <a:tc>
                  <a:txBody>
                    <a:bodyPr/>
                    <a:lstStyle/>
                    <a:p>
                      <a:pPr algn="ctr"/>
                      <a:endParaRPr lang="en-US" sz="2000" b="1" dirty="0">
                        <a:solidFill>
                          <a:srgbClr val="CC9900"/>
                        </a:solidFill>
                      </a:endParaRPr>
                    </a:p>
                    <a:p>
                      <a:pPr algn="ctr"/>
                      <a:r>
                        <a:rPr lang="en-US" sz="2000" b="1" dirty="0">
                          <a:solidFill>
                            <a:srgbClr val="CC9900"/>
                          </a:solidFill>
                        </a:rPr>
                        <a:t>HOW?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rowSpan="5" gridSpan="5">
                  <a:txBody>
                    <a:bodyPr/>
                    <a:lstStyle/>
                    <a:p>
                      <a:pPr algn="ct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5" hMerge="1">
                  <a:txBody>
                    <a:bodyPr/>
                    <a:lstStyle/>
                    <a:p>
                      <a:pPr algn="ct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FD1FF"/>
                    </a:solidFill>
                  </a:tcPr>
                </a:tc>
                <a:tc rowSpan="5" hMerge="1">
                  <a:txBody>
                    <a:bodyPr/>
                    <a:lstStyle/>
                    <a:p>
                      <a:pPr algn="ct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FD1FF"/>
                    </a:solidFill>
                  </a:tcPr>
                </a:tc>
                <a:tc rowSpan="5" hMerge="1">
                  <a:txBody>
                    <a:bodyPr/>
                    <a:lstStyle/>
                    <a:p>
                      <a:pPr algn="ct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FD1FF"/>
                    </a:solidFill>
                  </a:tcPr>
                </a:tc>
                <a:tc rowSpan="5" hMerge="1">
                  <a:txBody>
                    <a:bodyPr/>
                    <a:lstStyle/>
                    <a:p>
                      <a:pPr algn="ctr"/>
                      <a:endParaRPr lang="en-US"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FD1FF"/>
                    </a:solidFill>
                  </a:tcPr>
                </a:tc>
                <a:extLst>
                  <a:ext uri="{0D108BD9-81ED-4DB2-BD59-A6C34878D82A}">
                    <a16:rowId xmlns:a16="http://schemas.microsoft.com/office/drawing/2014/main" val="2072639419"/>
                  </a:ext>
                </a:extLst>
              </a:tr>
              <a:tr h="930808">
                <a:tc>
                  <a:txBody>
                    <a:bodyPr/>
                    <a:lstStyle/>
                    <a:p>
                      <a:pPr algn="ctr"/>
                      <a:endParaRPr lang="en-US" sz="2000" b="1" dirty="0">
                        <a:solidFill>
                          <a:srgbClr val="CC9900"/>
                        </a:solidFill>
                      </a:endParaRPr>
                    </a:p>
                    <a:p>
                      <a:pPr algn="ctr"/>
                      <a:r>
                        <a:rPr lang="en-US" sz="2000" b="1" dirty="0">
                          <a:solidFill>
                            <a:srgbClr val="CC9900"/>
                          </a:solidFill>
                        </a:rPr>
                        <a:t>WHAT?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5"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9292428"/>
                  </a:ext>
                </a:extLst>
              </a:tr>
              <a:tr h="930808">
                <a:tc>
                  <a:txBody>
                    <a:bodyPr/>
                    <a:lstStyle/>
                    <a:p>
                      <a:pPr algn="ctr"/>
                      <a:endParaRPr lang="en-US" sz="2000" b="1" dirty="0">
                        <a:solidFill>
                          <a:srgbClr val="CC9900"/>
                        </a:solidFill>
                      </a:endParaRPr>
                    </a:p>
                    <a:p>
                      <a:pPr algn="ctr"/>
                      <a:r>
                        <a:rPr lang="en-US" sz="2000" b="1" dirty="0">
                          <a:solidFill>
                            <a:srgbClr val="CC9900"/>
                          </a:solidFill>
                        </a:rPr>
                        <a:t>WHERE?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5"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6927754"/>
                  </a:ext>
                </a:extLst>
              </a:tr>
              <a:tr h="930808">
                <a:tc>
                  <a:txBody>
                    <a:bodyPr/>
                    <a:lstStyle/>
                    <a:p>
                      <a:pPr algn="ctr"/>
                      <a:endParaRPr lang="en-US" sz="2000" b="1" dirty="0">
                        <a:solidFill>
                          <a:srgbClr val="CC9900"/>
                        </a:solidFill>
                      </a:endParaRPr>
                    </a:p>
                    <a:p>
                      <a:pPr algn="ctr"/>
                      <a:r>
                        <a:rPr lang="en-US" sz="2000" b="1" dirty="0">
                          <a:solidFill>
                            <a:srgbClr val="CC9900"/>
                          </a:solidFill>
                        </a:rPr>
                        <a:t>WHO?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5"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35134206"/>
                  </a:ext>
                </a:extLst>
              </a:tr>
              <a:tr h="930808">
                <a:tc>
                  <a:txBody>
                    <a:bodyPr/>
                    <a:lstStyle/>
                    <a:p>
                      <a:pPr algn="ctr"/>
                      <a:endParaRPr lang="en-US" sz="2000" b="1" dirty="0">
                        <a:solidFill>
                          <a:srgbClr val="CC9900"/>
                        </a:solidFill>
                      </a:endParaRPr>
                    </a:p>
                    <a:p>
                      <a:pPr algn="ctr"/>
                      <a:r>
                        <a:rPr lang="en-US" sz="2000" b="1" dirty="0">
                          <a:solidFill>
                            <a:srgbClr val="CC9900"/>
                          </a:solidFill>
                        </a:rPr>
                        <a:t>WHY?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5"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US"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70187040"/>
                  </a:ext>
                </a:extLst>
              </a:tr>
              <a:tr h="930808">
                <a:tc>
                  <a:txBody>
                    <a:bodyPr/>
                    <a:lstStyle/>
                    <a:p>
                      <a:pPr algn="ctr"/>
                      <a:endParaRPr lang="en-US" sz="20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2000" b="1" dirty="0">
                        <a:solidFill>
                          <a:schemeClr val="bg1">
                            <a:lumMod val="95000"/>
                          </a:schemeClr>
                        </a:solidFill>
                      </a:endParaRPr>
                    </a:p>
                    <a:p>
                      <a:pPr algn="ctr"/>
                      <a:r>
                        <a:rPr lang="en-US" sz="2000" b="1" dirty="0">
                          <a:solidFill>
                            <a:schemeClr val="bg1">
                              <a:lumMod val="95000"/>
                            </a:schemeClr>
                          </a:solidFill>
                        </a:rPr>
                        <a:t>DID?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rgbClr val="CC9900"/>
                        </a:gs>
                        <a:gs pos="48000">
                          <a:srgbClr val="FFC000"/>
                        </a:gs>
                        <a:gs pos="100000">
                          <a:srgbClr val="CCCC00"/>
                        </a:gs>
                      </a:gsLst>
                      <a:lin ang="16200000" scaled="1"/>
                    </a:gradFill>
                  </a:tcPr>
                </a:tc>
                <a:tc>
                  <a:txBody>
                    <a:bodyPr/>
                    <a:lstStyle/>
                    <a:p>
                      <a:pPr algn="ctr"/>
                      <a:endParaRPr lang="en-US" sz="2000" b="1" dirty="0">
                        <a:solidFill>
                          <a:schemeClr val="bg1">
                            <a:lumMod val="95000"/>
                          </a:schemeClr>
                        </a:solidFill>
                      </a:endParaRPr>
                    </a:p>
                    <a:p>
                      <a:pPr algn="ctr"/>
                      <a:r>
                        <a:rPr lang="en-US" sz="2000" b="1" dirty="0">
                          <a:solidFill>
                            <a:schemeClr val="bg1">
                              <a:lumMod val="95000"/>
                            </a:schemeClr>
                          </a:solidFill>
                        </a:rPr>
                        <a:t>MIGHT?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rgbClr val="CC9900"/>
                        </a:gs>
                        <a:gs pos="48000">
                          <a:srgbClr val="FFC000"/>
                        </a:gs>
                        <a:gs pos="100000">
                          <a:srgbClr val="CCCC00"/>
                        </a:gs>
                      </a:gsLst>
                      <a:lin ang="16200000" scaled="1"/>
                    </a:gradFill>
                  </a:tcPr>
                </a:tc>
                <a:tc>
                  <a:txBody>
                    <a:bodyPr/>
                    <a:lstStyle/>
                    <a:p>
                      <a:pPr algn="ctr"/>
                      <a:endParaRPr lang="en-US" sz="2000" b="1" dirty="0">
                        <a:solidFill>
                          <a:schemeClr val="bg1">
                            <a:lumMod val="95000"/>
                          </a:schemeClr>
                        </a:solidFill>
                      </a:endParaRPr>
                    </a:p>
                    <a:p>
                      <a:pPr algn="ctr"/>
                      <a:r>
                        <a:rPr lang="en-US" sz="2000" b="1" dirty="0">
                          <a:solidFill>
                            <a:schemeClr val="bg1">
                              <a:lumMod val="95000"/>
                            </a:schemeClr>
                          </a:solidFill>
                        </a:rPr>
                        <a:t>COULD?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rgbClr val="CC9900"/>
                        </a:gs>
                        <a:gs pos="48000">
                          <a:srgbClr val="FFC000"/>
                        </a:gs>
                        <a:gs pos="100000">
                          <a:srgbClr val="CCCC00"/>
                        </a:gs>
                      </a:gsLst>
                      <a:lin ang="16200000" scaled="1"/>
                    </a:gradFill>
                  </a:tcPr>
                </a:tc>
                <a:tc>
                  <a:txBody>
                    <a:bodyPr/>
                    <a:lstStyle/>
                    <a:p>
                      <a:pPr algn="ctr"/>
                      <a:r>
                        <a:rPr lang="en-US" sz="2000" b="1" dirty="0">
                          <a:solidFill>
                            <a:schemeClr val="bg1">
                              <a:lumMod val="95000"/>
                            </a:schemeClr>
                          </a:solidFill>
                        </a:rPr>
                        <a:t>CAN? / WILL?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rgbClr val="CC9900"/>
                        </a:gs>
                        <a:gs pos="48000">
                          <a:srgbClr val="FFC000"/>
                        </a:gs>
                        <a:gs pos="100000">
                          <a:srgbClr val="CCCC00"/>
                        </a:gs>
                      </a:gsLst>
                      <a:lin ang="16200000" scaled="1"/>
                    </a:gradFill>
                  </a:tcPr>
                </a:tc>
                <a:tc>
                  <a:txBody>
                    <a:bodyPr/>
                    <a:lstStyle/>
                    <a:p>
                      <a:pPr algn="ctr"/>
                      <a:r>
                        <a:rPr lang="en-US" sz="2000" b="1" dirty="0">
                          <a:solidFill>
                            <a:schemeClr val="bg1">
                              <a:lumMod val="95000"/>
                            </a:schemeClr>
                          </a:solidFill>
                        </a:rPr>
                        <a:t>IS?</a:t>
                      </a:r>
                    </a:p>
                    <a:p>
                      <a:pPr algn="ctr"/>
                      <a:r>
                        <a:rPr lang="en-US" sz="2000" b="1" dirty="0">
                          <a:solidFill>
                            <a:schemeClr val="bg1">
                              <a:lumMod val="95000"/>
                            </a:schemeClr>
                          </a:solidFill>
                        </a:rPr>
                        <a:t>DOES?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gradFill>
                      <a:gsLst>
                        <a:gs pos="0">
                          <a:srgbClr val="CC9900"/>
                        </a:gs>
                        <a:gs pos="48000">
                          <a:srgbClr val="FFC000"/>
                        </a:gs>
                        <a:gs pos="100000">
                          <a:srgbClr val="CCCC00"/>
                        </a:gs>
                      </a:gsLst>
                      <a:lin ang="16200000" scaled="1"/>
                    </a:gradFill>
                  </a:tcPr>
                </a:tc>
                <a:extLst>
                  <a:ext uri="{0D108BD9-81ED-4DB2-BD59-A6C34878D82A}">
                    <a16:rowId xmlns:a16="http://schemas.microsoft.com/office/drawing/2014/main" val="1997066133"/>
                  </a:ext>
                </a:extLst>
              </a:tr>
            </a:tbl>
          </a:graphicData>
        </a:graphic>
      </p:graphicFrame>
      <p:sp>
        <p:nvSpPr>
          <p:cNvPr id="6" name="Striped Right Arrow 5">
            <a:extLst>
              <a:ext uri="{FF2B5EF4-FFF2-40B4-BE49-F238E27FC236}">
                <a16:creationId xmlns:a16="http://schemas.microsoft.com/office/drawing/2014/main" id="{0E5CE966-E920-1349-8DCC-102E3AB3C169}"/>
              </a:ext>
            </a:extLst>
          </p:cNvPr>
          <p:cNvSpPr/>
          <p:nvPr/>
        </p:nvSpPr>
        <p:spPr>
          <a:xfrm>
            <a:off x="1686319" y="4412661"/>
            <a:ext cx="7212248" cy="592667"/>
          </a:xfrm>
          <a:prstGeom prst="stripedRightArrow">
            <a:avLst>
              <a:gd name="adj1" fmla="val 39414"/>
              <a:gd name="adj2" fmla="val 50000"/>
            </a:avLst>
          </a:prstGeom>
          <a:solidFill>
            <a:schemeClr val="bg1">
              <a:lumMod val="95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b="1" dirty="0">
                <a:solidFill>
                  <a:srgbClr val="CC9900"/>
                </a:solidFill>
              </a:rPr>
              <a:t>SECOND</a:t>
            </a:r>
            <a:r>
              <a:rPr lang="en-US" dirty="0">
                <a:solidFill>
                  <a:srgbClr val="00B0F0"/>
                </a:solidFill>
              </a:rPr>
              <a:t> </a:t>
            </a:r>
          </a:p>
        </p:txBody>
      </p:sp>
      <p:sp>
        <p:nvSpPr>
          <p:cNvPr id="8" name="Striped Right Arrow 7">
            <a:extLst>
              <a:ext uri="{FF2B5EF4-FFF2-40B4-BE49-F238E27FC236}">
                <a16:creationId xmlns:a16="http://schemas.microsoft.com/office/drawing/2014/main" id="{A2AF7598-6F25-B246-B9ED-8A6F4CA31078}"/>
              </a:ext>
            </a:extLst>
          </p:cNvPr>
          <p:cNvSpPr/>
          <p:nvPr/>
        </p:nvSpPr>
        <p:spPr>
          <a:xfrm rot="5400000">
            <a:off x="-455271" y="2059005"/>
            <a:ext cx="4357123" cy="592667"/>
          </a:xfrm>
          <a:prstGeom prst="stripedRightArrow">
            <a:avLst>
              <a:gd name="adj1" fmla="val 44644"/>
              <a:gd name="adj2" fmla="val 50000"/>
            </a:avLst>
          </a:prstGeom>
          <a:gradFill>
            <a:gsLst>
              <a:gs pos="0">
                <a:srgbClr val="CC9900"/>
              </a:gs>
              <a:gs pos="48000">
                <a:srgbClr val="FFC000"/>
              </a:gs>
              <a:gs pos="100000">
                <a:srgbClr val="CCCC00"/>
              </a:gs>
            </a:gsLst>
            <a:lin ang="16200000" scaled="1"/>
          </a:gradFill>
        </p:spPr>
        <p:style>
          <a:lnRef idx="2">
            <a:schemeClr val="dk1"/>
          </a:lnRef>
          <a:fillRef idx="1">
            <a:schemeClr val="lt1"/>
          </a:fillRef>
          <a:effectRef idx="0">
            <a:schemeClr val="dk1"/>
          </a:effectRef>
          <a:fontRef idx="minor">
            <a:schemeClr val="dk1"/>
          </a:fontRef>
        </p:style>
        <p:txBody>
          <a:bodyPr rtlCol="0" anchor="ctr"/>
          <a:lstStyle/>
          <a:p>
            <a:pPr algn="ctr"/>
            <a:r>
              <a:rPr lang="en-US" b="1" dirty="0">
                <a:solidFill>
                  <a:schemeClr val="bg1">
                    <a:lumMod val="95000"/>
                  </a:schemeClr>
                </a:solidFill>
              </a:rPr>
              <a:t>FIRST</a:t>
            </a:r>
          </a:p>
        </p:txBody>
      </p:sp>
      <p:pic>
        <p:nvPicPr>
          <p:cNvPr id="11" name="Picture 18" descr="C:\Users\Optic Group111\Desktop\Task.png">
            <a:extLst>
              <a:ext uri="{FF2B5EF4-FFF2-40B4-BE49-F238E27FC236}">
                <a16:creationId xmlns:a16="http://schemas.microsoft.com/office/drawing/2014/main" id="{97CB6A05-6CEE-A345-823D-07B5857B48C7}"/>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7391" y="5778896"/>
            <a:ext cx="920595" cy="92059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6C32017-7B64-0E49-87F9-C78D70E44A7F}"/>
              </a:ext>
            </a:extLst>
          </p:cNvPr>
          <p:cNvSpPr txBox="1"/>
          <p:nvPr/>
        </p:nvSpPr>
        <p:spPr>
          <a:xfrm>
            <a:off x="141546" y="6354609"/>
            <a:ext cx="594367" cy="307777"/>
          </a:xfrm>
          <a:prstGeom prst="rect">
            <a:avLst/>
          </a:prstGeom>
          <a:noFill/>
        </p:spPr>
        <p:txBody>
          <a:bodyPr wrap="square" rtlCol="0">
            <a:spAutoFit/>
          </a:bodyPr>
          <a:lstStyle/>
          <a:p>
            <a:pPr algn="ctr"/>
            <a:r>
              <a:rPr lang="en-GB" sz="1400" dirty="0"/>
              <a:t>Tasks</a:t>
            </a:r>
          </a:p>
        </p:txBody>
      </p:sp>
      <p:sp>
        <p:nvSpPr>
          <p:cNvPr id="13" name="Rounded Rectangle 12">
            <a:extLst>
              <a:ext uri="{FF2B5EF4-FFF2-40B4-BE49-F238E27FC236}">
                <a16:creationId xmlns:a16="http://schemas.microsoft.com/office/drawing/2014/main" id="{CB0E5FCC-4CED-744D-A136-E121EAB28FBB}"/>
              </a:ext>
            </a:extLst>
          </p:cNvPr>
          <p:cNvSpPr/>
          <p:nvPr/>
        </p:nvSpPr>
        <p:spPr>
          <a:xfrm>
            <a:off x="1226821" y="5828733"/>
            <a:ext cx="4785359" cy="833653"/>
          </a:xfrm>
          <a:prstGeom prst="roundRect">
            <a:avLst/>
          </a:prstGeom>
          <a:gradFill>
            <a:gsLst>
              <a:gs pos="0">
                <a:schemeClr val="accent3">
                  <a:lumMod val="5000"/>
                  <a:lumOff val="95000"/>
                </a:schemeClr>
              </a:gs>
              <a:gs pos="74000">
                <a:srgbClr val="FFFF00"/>
              </a:gs>
            </a:gsLst>
            <a:lin ang="5400000" scaled="1"/>
          </a:gradFill>
          <a:ln w="38100">
            <a:solidFill>
              <a:srgbClr val="4FD1FF"/>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dirty="0">
                <a:solidFill>
                  <a:schemeClr val="tx1"/>
                </a:solidFill>
              </a:rPr>
              <a:t>Use the grid above to help you come up with three questions about the image </a:t>
            </a:r>
          </a:p>
        </p:txBody>
      </p:sp>
      <p:pic>
        <p:nvPicPr>
          <p:cNvPr id="14" name="Picture 2">
            <a:extLst>
              <a:ext uri="{FF2B5EF4-FFF2-40B4-BE49-F238E27FC236}">
                <a16:creationId xmlns:a16="http://schemas.microsoft.com/office/drawing/2014/main" id="{88A99115-8755-7940-A375-664ED8B69B82}"/>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65509" y="4922520"/>
            <a:ext cx="1140925" cy="347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8">
            <a:extLst>
              <a:ext uri="{FF2B5EF4-FFF2-40B4-BE49-F238E27FC236}">
                <a16:creationId xmlns:a16="http://schemas.microsoft.com/office/drawing/2014/main" id="{90B97546-A45E-8A42-9AEC-0E7D1F6D1BA8}"/>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65509" y="5306285"/>
            <a:ext cx="1145995" cy="347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ounded Rectangle 16">
            <a:extLst>
              <a:ext uri="{FF2B5EF4-FFF2-40B4-BE49-F238E27FC236}">
                <a16:creationId xmlns:a16="http://schemas.microsoft.com/office/drawing/2014/main" id="{6A3156AF-1522-CC4E-BB82-1BDA2B57E62A}"/>
              </a:ext>
            </a:extLst>
          </p:cNvPr>
          <p:cNvSpPr/>
          <p:nvPr/>
        </p:nvSpPr>
        <p:spPr>
          <a:xfrm>
            <a:off x="6158888" y="6079236"/>
            <a:ext cx="1307119" cy="364990"/>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2 Minutes</a:t>
            </a:r>
          </a:p>
        </p:txBody>
      </p:sp>
      <p:pic>
        <p:nvPicPr>
          <p:cNvPr id="2" name="Picture 1" descr="A picture containing text, device, gauge&#10;&#10;Description automatically generated">
            <a:extLst>
              <a:ext uri="{FF2B5EF4-FFF2-40B4-BE49-F238E27FC236}">
                <a16:creationId xmlns:a16="http://schemas.microsoft.com/office/drawing/2014/main" id="{2DE9206F-4A41-73A0-5CA4-E93581133865}"/>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521483" y="5653440"/>
            <a:ext cx="1501826" cy="1077120"/>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217599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6D8AE88-F792-55A3-8DCA-B7D8394BBE51}"/>
              </a:ext>
            </a:extLst>
          </p:cNvPr>
          <p:cNvSpPr/>
          <p:nvPr/>
        </p:nvSpPr>
        <p:spPr>
          <a:xfrm>
            <a:off x="4693613" y="1304619"/>
            <a:ext cx="4191595" cy="531615"/>
          </a:xfrm>
          <a:prstGeom prst="rect">
            <a:avLst/>
          </a:prstGeom>
          <a:gradFill>
            <a:gsLst>
              <a:gs pos="0">
                <a:srgbClr val="FFC000"/>
              </a:gs>
              <a:gs pos="100000">
                <a:schemeClr val="accent5">
                  <a:lumMod val="20000"/>
                  <a:lumOff val="8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ysClr val="windowText" lastClr="000000"/>
                </a:solidFill>
                <a:latin typeface="Comic Sans MS" pitchFamily="66" charset="0"/>
              </a:rPr>
              <a:t>Sit far to close</a:t>
            </a:r>
          </a:p>
        </p:txBody>
      </p:sp>
      <p:sp>
        <p:nvSpPr>
          <p:cNvPr id="17" name="Rectangle 16">
            <a:extLst>
              <a:ext uri="{FF2B5EF4-FFF2-40B4-BE49-F238E27FC236}">
                <a16:creationId xmlns:a16="http://schemas.microsoft.com/office/drawing/2014/main" id="{9E7A9C4E-678C-E41F-D651-7632B68E61C7}"/>
              </a:ext>
            </a:extLst>
          </p:cNvPr>
          <p:cNvSpPr/>
          <p:nvPr/>
        </p:nvSpPr>
        <p:spPr>
          <a:xfrm>
            <a:off x="4693613" y="2048033"/>
            <a:ext cx="4191595" cy="531615"/>
          </a:xfrm>
          <a:prstGeom prst="rect">
            <a:avLst/>
          </a:prstGeom>
          <a:gradFill>
            <a:gsLst>
              <a:gs pos="0">
                <a:srgbClr val="FFC000"/>
              </a:gs>
              <a:gs pos="100000">
                <a:schemeClr val="accent5">
                  <a:lumMod val="20000"/>
                  <a:lumOff val="8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ysClr val="windowText" lastClr="000000"/>
                </a:solidFill>
                <a:latin typeface="Comic Sans MS" pitchFamily="66" charset="0"/>
              </a:rPr>
              <a:t>Talk over the top of them</a:t>
            </a:r>
          </a:p>
        </p:txBody>
      </p:sp>
      <p:sp>
        <p:nvSpPr>
          <p:cNvPr id="19" name="Rectangle 18">
            <a:extLst>
              <a:ext uri="{FF2B5EF4-FFF2-40B4-BE49-F238E27FC236}">
                <a16:creationId xmlns:a16="http://schemas.microsoft.com/office/drawing/2014/main" id="{423BA206-BCD8-EBF6-3C95-93D1B3095A11}"/>
              </a:ext>
            </a:extLst>
          </p:cNvPr>
          <p:cNvSpPr/>
          <p:nvPr/>
        </p:nvSpPr>
        <p:spPr>
          <a:xfrm>
            <a:off x="4693613" y="2865789"/>
            <a:ext cx="4191595" cy="531615"/>
          </a:xfrm>
          <a:prstGeom prst="rect">
            <a:avLst/>
          </a:prstGeom>
          <a:gradFill>
            <a:gsLst>
              <a:gs pos="0">
                <a:srgbClr val="FFC000"/>
              </a:gs>
              <a:gs pos="100000">
                <a:schemeClr val="accent5">
                  <a:lumMod val="20000"/>
                  <a:lumOff val="8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ysClr val="windowText" lastClr="000000"/>
                </a:solidFill>
                <a:latin typeface="Comic Sans MS" pitchFamily="66" charset="0"/>
              </a:rPr>
              <a:t>Act too giddy or overly excited</a:t>
            </a:r>
          </a:p>
        </p:txBody>
      </p:sp>
      <p:sp>
        <p:nvSpPr>
          <p:cNvPr id="22" name="Rectangle 21">
            <a:extLst>
              <a:ext uri="{FF2B5EF4-FFF2-40B4-BE49-F238E27FC236}">
                <a16:creationId xmlns:a16="http://schemas.microsoft.com/office/drawing/2014/main" id="{2933D64E-B192-B020-97EF-3F86EA133E75}"/>
              </a:ext>
            </a:extLst>
          </p:cNvPr>
          <p:cNvSpPr/>
          <p:nvPr/>
        </p:nvSpPr>
        <p:spPr>
          <a:xfrm>
            <a:off x="4693613" y="1304619"/>
            <a:ext cx="4191595" cy="531615"/>
          </a:xfrm>
          <a:prstGeom prst="rect">
            <a:avLst/>
          </a:prstGeom>
          <a:gradFill>
            <a:gsLst>
              <a:gs pos="0">
                <a:schemeClr val="accent3">
                  <a:lumMod val="5000"/>
                  <a:lumOff val="95000"/>
                </a:schemeClr>
              </a:gs>
              <a:gs pos="74000">
                <a:srgbClr val="FFFF00"/>
              </a:gs>
            </a:gsLst>
            <a:lin ang="5400000" scaled="1"/>
          </a:gra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latin typeface="Comic Sans MS" pitchFamily="66" charset="0"/>
              </a:rPr>
              <a:t>(CLICK TO REVEAL)</a:t>
            </a:r>
            <a:endParaRPr lang="en-GB" sz="2800" b="1" dirty="0">
              <a:latin typeface="Comic Sans MS" pitchFamily="66" charset="0"/>
            </a:endParaRPr>
          </a:p>
        </p:txBody>
      </p:sp>
      <p:sp>
        <p:nvSpPr>
          <p:cNvPr id="23" name="Rectangle 22">
            <a:extLst>
              <a:ext uri="{FF2B5EF4-FFF2-40B4-BE49-F238E27FC236}">
                <a16:creationId xmlns:a16="http://schemas.microsoft.com/office/drawing/2014/main" id="{23AD45AB-97F2-8E6D-C9C2-BE09B9462F48}"/>
              </a:ext>
            </a:extLst>
          </p:cNvPr>
          <p:cNvSpPr/>
          <p:nvPr/>
        </p:nvSpPr>
        <p:spPr>
          <a:xfrm>
            <a:off x="4693613" y="2048033"/>
            <a:ext cx="4191595" cy="531615"/>
          </a:xfrm>
          <a:prstGeom prst="rect">
            <a:avLst/>
          </a:prstGeom>
          <a:gradFill>
            <a:gsLst>
              <a:gs pos="0">
                <a:schemeClr val="accent3">
                  <a:lumMod val="5000"/>
                  <a:lumOff val="95000"/>
                </a:schemeClr>
              </a:gs>
              <a:gs pos="74000">
                <a:srgbClr val="FFFF00"/>
              </a:gs>
            </a:gsLst>
            <a:lin ang="5400000" scaled="1"/>
          </a:gra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latin typeface="Comic Sans MS" pitchFamily="66" charset="0"/>
              </a:rPr>
              <a:t>(CLICK TO REVEAL)</a:t>
            </a:r>
            <a:endParaRPr lang="en-GB" sz="2800" b="1" dirty="0">
              <a:latin typeface="Comic Sans MS" pitchFamily="66" charset="0"/>
            </a:endParaRPr>
          </a:p>
        </p:txBody>
      </p:sp>
      <p:sp>
        <p:nvSpPr>
          <p:cNvPr id="24" name="Rectangle 23">
            <a:extLst>
              <a:ext uri="{FF2B5EF4-FFF2-40B4-BE49-F238E27FC236}">
                <a16:creationId xmlns:a16="http://schemas.microsoft.com/office/drawing/2014/main" id="{0E63FD82-8078-BAB4-217E-4DB0A4DE10BF}"/>
              </a:ext>
            </a:extLst>
          </p:cNvPr>
          <p:cNvSpPr/>
          <p:nvPr/>
        </p:nvSpPr>
        <p:spPr>
          <a:xfrm>
            <a:off x="4693613" y="2865789"/>
            <a:ext cx="4191595" cy="531615"/>
          </a:xfrm>
          <a:prstGeom prst="rect">
            <a:avLst/>
          </a:prstGeom>
          <a:gradFill>
            <a:gsLst>
              <a:gs pos="0">
                <a:schemeClr val="accent3">
                  <a:lumMod val="5000"/>
                  <a:lumOff val="95000"/>
                </a:schemeClr>
              </a:gs>
              <a:gs pos="74000">
                <a:srgbClr val="FFFF00"/>
              </a:gs>
            </a:gsLst>
            <a:lin ang="5400000" scaled="1"/>
          </a:gra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latin typeface="Comic Sans MS" pitchFamily="66" charset="0"/>
              </a:rPr>
              <a:t>(CLICK TO REVEAL)</a:t>
            </a:r>
            <a:endParaRPr lang="en-GB" sz="2800" b="1" dirty="0">
              <a:latin typeface="Comic Sans MS" pitchFamily="66" charset="0"/>
            </a:endParaRPr>
          </a:p>
        </p:txBody>
      </p:sp>
      <p:sp>
        <p:nvSpPr>
          <p:cNvPr id="3" name="Rectangle 2">
            <a:extLst>
              <a:ext uri="{FF2B5EF4-FFF2-40B4-BE49-F238E27FC236}">
                <a16:creationId xmlns:a16="http://schemas.microsoft.com/office/drawing/2014/main" id="{F521C8E5-D27B-5B41-984F-9404808CA622}"/>
              </a:ext>
            </a:extLst>
          </p:cNvPr>
          <p:cNvSpPr/>
          <p:nvPr/>
        </p:nvSpPr>
        <p:spPr>
          <a:xfrm>
            <a:off x="224288" y="1304619"/>
            <a:ext cx="4191595" cy="531615"/>
          </a:xfrm>
          <a:prstGeom prst="rect">
            <a:avLst/>
          </a:prstGeom>
          <a:gradFill>
            <a:gsLst>
              <a:gs pos="0">
                <a:srgbClr val="FFC000"/>
              </a:gs>
              <a:gs pos="100000">
                <a:schemeClr val="accent5">
                  <a:lumMod val="20000"/>
                  <a:lumOff val="8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ysClr val="windowText" lastClr="000000"/>
                </a:solidFill>
                <a:latin typeface="Comic Sans MS" pitchFamily="66" charset="0"/>
              </a:rPr>
              <a:t>Ask to many questions</a:t>
            </a:r>
          </a:p>
        </p:txBody>
      </p:sp>
      <p:sp>
        <p:nvSpPr>
          <p:cNvPr id="13" name="Rectangle 12">
            <a:extLst>
              <a:ext uri="{FF2B5EF4-FFF2-40B4-BE49-F238E27FC236}">
                <a16:creationId xmlns:a16="http://schemas.microsoft.com/office/drawing/2014/main" id="{90896FD0-0381-E284-02B3-9ABB3120A32E}"/>
              </a:ext>
            </a:extLst>
          </p:cNvPr>
          <p:cNvSpPr>
            <a:spLocks noChangeArrowheads="1"/>
          </p:cNvSpPr>
          <p:nvPr/>
        </p:nvSpPr>
        <p:spPr bwMode="auto">
          <a:xfrm>
            <a:off x="224288" y="188913"/>
            <a:ext cx="8660920" cy="1008062"/>
          </a:xfrm>
          <a:prstGeom prst="rect">
            <a:avLst/>
          </a:prstGeom>
          <a:gradFill rotWithShape="1">
            <a:gsLst>
              <a:gs pos="0">
                <a:srgbClr val="FFBE86"/>
              </a:gs>
              <a:gs pos="35001">
                <a:srgbClr val="FFD0AA"/>
              </a:gs>
              <a:gs pos="100000">
                <a:srgbClr val="FFEBDB"/>
              </a:gs>
            </a:gsLst>
            <a:lin ang="16200000" scaled="1"/>
          </a:gradFill>
          <a:ln w="38100">
            <a:solidFill>
              <a:srgbClr val="7F0757"/>
            </a:solidFill>
            <a:miter lim="800000"/>
            <a:headEnd/>
            <a:tailEnd/>
          </a:ln>
          <a:effectLst>
            <a:outerShdw blurRad="40000" dist="20000" dir="5400000" rotWithShape="0">
              <a:srgbClr val="000000">
                <a:alpha val="37999"/>
              </a:srgbClr>
            </a:outerShdw>
          </a:effectLst>
        </p:spPr>
        <p:txBody>
          <a:bodyPr anchor="ctr"/>
          <a:lstStyle/>
          <a:p>
            <a:pPr algn="ctr"/>
            <a:r>
              <a:rPr lang="en-GB" sz="2400" b="1" i="1" dirty="0">
                <a:solidFill>
                  <a:sysClr val="windowText" lastClr="000000"/>
                </a:solidFill>
                <a:latin typeface="Comic Sans MS" pitchFamily="66" charset="0"/>
              </a:rPr>
              <a:t>What you should not do in a conversation – </a:t>
            </a:r>
          </a:p>
          <a:p>
            <a:pPr algn="ctr"/>
            <a:r>
              <a:rPr lang="en-GB" sz="2400" b="1" i="1" dirty="0">
                <a:solidFill>
                  <a:sysClr val="windowText" lastClr="000000"/>
                </a:solidFill>
                <a:latin typeface="Comic Sans MS" pitchFamily="66" charset="0"/>
              </a:rPr>
              <a:t>Teacher Check PPT Notes </a:t>
            </a:r>
          </a:p>
        </p:txBody>
      </p:sp>
      <p:pic>
        <p:nvPicPr>
          <p:cNvPr id="14" name="Picture 13" descr="A picture containing clipart&#10;&#10;Description automatically generated">
            <a:extLst>
              <a:ext uri="{FF2B5EF4-FFF2-40B4-BE49-F238E27FC236}">
                <a16:creationId xmlns:a16="http://schemas.microsoft.com/office/drawing/2014/main" id="{A1515495-E347-93A9-92B6-9ECAA403B207}"/>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33815" y="4012196"/>
            <a:ext cx="8876370" cy="2793758"/>
          </a:xfrm>
          <a:prstGeom prst="rect">
            <a:avLst/>
          </a:prstGeom>
          <a:ln>
            <a:noFill/>
          </a:ln>
          <a:effectLst>
            <a:softEdge rad="112500"/>
          </a:effectLst>
        </p:spPr>
      </p:pic>
      <p:sp>
        <p:nvSpPr>
          <p:cNvPr id="16" name="Rectangle 15">
            <a:extLst>
              <a:ext uri="{FF2B5EF4-FFF2-40B4-BE49-F238E27FC236}">
                <a16:creationId xmlns:a16="http://schemas.microsoft.com/office/drawing/2014/main" id="{CDA02323-F350-33C0-EB77-93EE1C21FEE2}"/>
              </a:ext>
            </a:extLst>
          </p:cNvPr>
          <p:cNvSpPr/>
          <p:nvPr/>
        </p:nvSpPr>
        <p:spPr>
          <a:xfrm>
            <a:off x="224288" y="2048033"/>
            <a:ext cx="4191595" cy="531615"/>
          </a:xfrm>
          <a:prstGeom prst="rect">
            <a:avLst/>
          </a:prstGeom>
          <a:gradFill>
            <a:gsLst>
              <a:gs pos="0">
                <a:srgbClr val="FFC000"/>
              </a:gs>
              <a:gs pos="100000">
                <a:schemeClr val="accent5">
                  <a:lumMod val="20000"/>
                  <a:lumOff val="8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ysClr val="windowText" lastClr="000000"/>
                </a:solidFill>
                <a:latin typeface="Comic Sans MS" pitchFamily="66" charset="0"/>
              </a:rPr>
              <a:t>Act shy</a:t>
            </a:r>
          </a:p>
        </p:txBody>
      </p:sp>
      <p:sp>
        <p:nvSpPr>
          <p:cNvPr id="18" name="Rectangle 17">
            <a:extLst>
              <a:ext uri="{FF2B5EF4-FFF2-40B4-BE49-F238E27FC236}">
                <a16:creationId xmlns:a16="http://schemas.microsoft.com/office/drawing/2014/main" id="{C6474ABC-778E-6393-A7D6-282389F0CCD4}"/>
              </a:ext>
            </a:extLst>
          </p:cNvPr>
          <p:cNvSpPr/>
          <p:nvPr/>
        </p:nvSpPr>
        <p:spPr>
          <a:xfrm>
            <a:off x="224288" y="2865789"/>
            <a:ext cx="4191595" cy="531615"/>
          </a:xfrm>
          <a:prstGeom prst="rect">
            <a:avLst/>
          </a:prstGeom>
          <a:gradFill>
            <a:gsLst>
              <a:gs pos="0">
                <a:srgbClr val="FFC000"/>
              </a:gs>
              <a:gs pos="100000">
                <a:schemeClr val="accent5">
                  <a:lumMod val="20000"/>
                  <a:lumOff val="8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ysClr val="windowText" lastClr="000000"/>
                </a:solidFill>
                <a:latin typeface="Comic Sans MS" pitchFamily="66" charset="0"/>
              </a:rPr>
              <a:t>No eye contact</a:t>
            </a:r>
          </a:p>
        </p:txBody>
      </p:sp>
      <p:sp>
        <p:nvSpPr>
          <p:cNvPr id="7" name="Rectangle 6">
            <a:extLst>
              <a:ext uri="{FF2B5EF4-FFF2-40B4-BE49-F238E27FC236}">
                <a16:creationId xmlns:a16="http://schemas.microsoft.com/office/drawing/2014/main" id="{CEA5AE23-55EB-474F-A895-80A864E651B0}"/>
              </a:ext>
            </a:extLst>
          </p:cNvPr>
          <p:cNvSpPr/>
          <p:nvPr/>
        </p:nvSpPr>
        <p:spPr>
          <a:xfrm>
            <a:off x="224287" y="1304619"/>
            <a:ext cx="4191595" cy="531615"/>
          </a:xfrm>
          <a:prstGeom prst="rect">
            <a:avLst/>
          </a:prstGeom>
          <a:gradFill>
            <a:gsLst>
              <a:gs pos="0">
                <a:schemeClr val="accent3">
                  <a:lumMod val="5000"/>
                  <a:lumOff val="95000"/>
                </a:schemeClr>
              </a:gs>
              <a:gs pos="74000">
                <a:srgbClr val="FFFF00"/>
              </a:gs>
            </a:gsLst>
            <a:lin ang="5400000" scaled="1"/>
          </a:gra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latin typeface="Comic Sans MS" pitchFamily="66" charset="0"/>
              </a:rPr>
              <a:t>(CLICK TO REVEAL)</a:t>
            </a:r>
            <a:endParaRPr lang="en-GB" sz="2800" b="1" dirty="0">
              <a:latin typeface="Comic Sans MS" pitchFamily="66" charset="0"/>
            </a:endParaRPr>
          </a:p>
        </p:txBody>
      </p:sp>
      <p:sp>
        <p:nvSpPr>
          <p:cNvPr id="20" name="Rectangle 19">
            <a:extLst>
              <a:ext uri="{FF2B5EF4-FFF2-40B4-BE49-F238E27FC236}">
                <a16:creationId xmlns:a16="http://schemas.microsoft.com/office/drawing/2014/main" id="{D483BF44-B826-4003-5CB0-5A6B6FA9D9EB}"/>
              </a:ext>
            </a:extLst>
          </p:cNvPr>
          <p:cNvSpPr/>
          <p:nvPr/>
        </p:nvSpPr>
        <p:spPr>
          <a:xfrm>
            <a:off x="224287" y="2048033"/>
            <a:ext cx="4191595" cy="531615"/>
          </a:xfrm>
          <a:prstGeom prst="rect">
            <a:avLst/>
          </a:prstGeom>
          <a:gradFill>
            <a:gsLst>
              <a:gs pos="0">
                <a:schemeClr val="accent3">
                  <a:lumMod val="5000"/>
                  <a:lumOff val="95000"/>
                </a:schemeClr>
              </a:gs>
              <a:gs pos="74000">
                <a:srgbClr val="FFFF00"/>
              </a:gs>
            </a:gsLst>
            <a:lin ang="5400000" scaled="1"/>
          </a:gra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latin typeface="Comic Sans MS" pitchFamily="66" charset="0"/>
              </a:rPr>
              <a:t>(CLICK TO REVEAL)</a:t>
            </a:r>
            <a:endParaRPr lang="en-GB" sz="2800" b="1" dirty="0">
              <a:latin typeface="Comic Sans MS" pitchFamily="66" charset="0"/>
            </a:endParaRPr>
          </a:p>
        </p:txBody>
      </p:sp>
      <p:sp>
        <p:nvSpPr>
          <p:cNvPr id="21" name="Rectangle 20">
            <a:extLst>
              <a:ext uri="{FF2B5EF4-FFF2-40B4-BE49-F238E27FC236}">
                <a16:creationId xmlns:a16="http://schemas.microsoft.com/office/drawing/2014/main" id="{F2243DB5-7230-62E4-9C35-06B485AD244E}"/>
              </a:ext>
            </a:extLst>
          </p:cNvPr>
          <p:cNvSpPr/>
          <p:nvPr/>
        </p:nvSpPr>
        <p:spPr>
          <a:xfrm>
            <a:off x="224287" y="2865789"/>
            <a:ext cx="4191595" cy="531615"/>
          </a:xfrm>
          <a:prstGeom prst="rect">
            <a:avLst/>
          </a:prstGeom>
          <a:gradFill>
            <a:gsLst>
              <a:gs pos="0">
                <a:schemeClr val="accent3">
                  <a:lumMod val="5000"/>
                  <a:lumOff val="95000"/>
                </a:schemeClr>
              </a:gs>
              <a:gs pos="74000">
                <a:srgbClr val="FFFF00"/>
              </a:gs>
            </a:gsLst>
            <a:lin ang="5400000" scaled="1"/>
          </a:gra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latin typeface="Comic Sans MS" pitchFamily="66" charset="0"/>
              </a:rPr>
              <a:t>(CLICK TO REVEAL)</a:t>
            </a:r>
            <a:endParaRPr lang="en-GB" sz="2800" b="1" dirty="0">
              <a:latin typeface="Comic Sans MS" pitchFamily="66" charset="0"/>
            </a:endParaRPr>
          </a:p>
        </p:txBody>
      </p:sp>
    </p:spTree>
    <p:extLst>
      <p:ext uri="{BB962C8B-B14F-4D97-AF65-F5344CB8AC3E}">
        <p14:creationId xmlns:p14="http://schemas.microsoft.com/office/powerpoint/2010/main" val="3288912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2000"/>
                                        <p:tgtEl>
                                          <p:spTgt spid="20"/>
                                        </p:tgtEl>
                                      </p:cBhvr>
                                    </p:animEffect>
                                    <p:set>
                                      <p:cBhvr>
                                        <p:cTn id="13" dur="1" fill="hold">
                                          <p:stCondLst>
                                            <p:cond delay="1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14" restart="whenNotActive" fill="hold" evtFilter="cancelBubble" nodeType="interactiveSeq">
                <p:stCondLst>
                  <p:cond evt="onClick" delay="0">
                    <p:tgtEl>
                      <p:spTgt spid="21"/>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2000"/>
                                        <p:tgtEl>
                                          <p:spTgt spid="21"/>
                                        </p:tgtEl>
                                      </p:cBhvr>
                                    </p:animEffect>
                                    <p:set>
                                      <p:cBhvr>
                                        <p:cTn id="19" dur="1" fill="hold">
                                          <p:stCondLst>
                                            <p:cond delay="19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20" restart="whenNotActive" fill="hold" evtFilter="cancelBubble" nodeType="interactiveSeq">
                <p:stCondLst>
                  <p:cond evt="onClick" delay="0">
                    <p:tgtEl>
                      <p:spTgt spid="22"/>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2000"/>
                                        <p:tgtEl>
                                          <p:spTgt spid="22"/>
                                        </p:tgtEl>
                                      </p:cBhvr>
                                    </p:animEffect>
                                    <p:set>
                                      <p:cBhvr>
                                        <p:cTn id="25" dur="1" fill="hold">
                                          <p:stCondLst>
                                            <p:cond delay="19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26" restart="whenNotActive" fill="hold" evtFilter="cancelBubble" nodeType="interactiveSeq">
                <p:stCondLst>
                  <p:cond evt="onClick" delay="0">
                    <p:tgtEl>
                      <p:spTgt spid="23"/>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2000"/>
                                        <p:tgtEl>
                                          <p:spTgt spid="23"/>
                                        </p:tgtEl>
                                      </p:cBhvr>
                                    </p:animEffect>
                                    <p:set>
                                      <p:cBhvr>
                                        <p:cTn id="31" dur="1" fill="hold">
                                          <p:stCondLst>
                                            <p:cond delay="19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32" restart="whenNotActive" fill="hold" evtFilter="cancelBubble" nodeType="interactiveSeq">
                <p:stCondLst>
                  <p:cond evt="onClick" delay="0">
                    <p:tgtEl>
                      <p:spTgt spid="24"/>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2000"/>
                                        <p:tgtEl>
                                          <p:spTgt spid="24"/>
                                        </p:tgtEl>
                                      </p:cBhvr>
                                    </p:animEffect>
                                    <p:set>
                                      <p:cBhvr>
                                        <p:cTn id="37" dur="1" fill="hold">
                                          <p:stCondLst>
                                            <p:cond delay="19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2" grpId="0" animBg="1"/>
      <p:bldP spid="23" grpId="0" animBg="1"/>
      <p:bldP spid="24" grpId="0" animBg="1"/>
      <p:bldP spid="7" grpId="0" animBg="1"/>
      <p:bldP spid="20"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0">
            <a:extLst>
              <a:ext uri="{FF2B5EF4-FFF2-40B4-BE49-F238E27FC236}">
                <a16:creationId xmlns:a16="http://schemas.microsoft.com/office/drawing/2014/main" id="{22B5F6E6-F562-EB1D-92F9-8AF83846C584}"/>
              </a:ext>
            </a:extLst>
          </p:cNvPr>
          <p:cNvSpPr/>
          <p:nvPr/>
        </p:nvSpPr>
        <p:spPr>
          <a:xfrm>
            <a:off x="228601" y="4396741"/>
            <a:ext cx="3543299" cy="1270634"/>
          </a:xfrm>
          <a:prstGeom prst="roundRect">
            <a:avLst>
              <a:gd name="adj" fmla="val 14282"/>
            </a:avLst>
          </a:prstGeom>
          <a:gradFill>
            <a:gsLst>
              <a:gs pos="0">
                <a:schemeClr val="accent3">
                  <a:lumMod val="5000"/>
                  <a:lumOff val="95000"/>
                </a:schemeClr>
              </a:gs>
              <a:gs pos="74000">
                <a:srgbClr val="FFFF00"/>
              </a:gs>
            </a:gsLst>
            <a:lin ang="5400000" scaled="1"/>
          </a:gradFill>
          <a:ln w="38100">
            <a:solidFill>
              <a:srgbClr val="0E253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rPr>
              <a:t>How do you manage all of your friendships?</a:t>
            </a:r>
          </a:p>
          <a:p>
            <a:r>
              <a:rPr lang="en-GB" sz="1400" dirty="0">
                <a:solidFill>
                  <a:schemeClr val="tx1"/>
                </a:solidFill>
              </a:rPr>
              <a:t>Which do you prefer?</a:t>
            </a:r>
          </a:p>
          <a:p>
            <a:pPr marL="342900" indent="-342900">
              <a:buFont typeface="+mj-lt"/>
              <a:buAutoNum type="alphaLcParenR"/>
            </a:pPr>
            <a:r>
              <a:rPr lang="en-GB" sz="1400" dirty="0">
                <a:solidFill>
                  <a:schemeClr val="tx1"/>
                </a:solidFill>
              </a:rPr>
              <a:t>Chatting to friends online</a:t>
            </a:r>
          </a:p>
          <a:p>
            <a:pPr marL="342900" indent="-342900">
              <a:buFont typeface="+mj-lt"/>
              <a:buAutoNum type="alphaLcParenR"/>
            </a:pPr>
            <a:r>
              <a:rPr lang="en-GB" sz="1400" dirty="0">
                <a:solidFill>
                  <a:schemeClr val="tx1"/>
                </a:solidFill>
              </a:rPr>
              <a:t>Hanging out with friends in real life</a:t>
            </a:r>
          </a:p>
        </p:txBody>
      </p:sp>
      <p:sp>
        <p:nvSpPr>
          <p:cNvPr id="6" name="Rectangle: Diagonal Corners Rounded 22">
            <a:extLst>
              <a:ext uri="{FF2B5EF4-FFF2-40B4-BE49-F238E27FC236}">
                <a16:creationId xmlns:a16="http://schemas.microsoft.com/office/drawing/2014/main" id="{22062B0E-6EB9-5632-66BB-04C539D6A2AE}"/>
              </a:ext>
            </a:extLst>
          </p:cNvPr>
          <p:cNvSpPr/>
          <p:nvPr/>
        </p:nvSpPr>
        <p:spPr>
          <a:xfrm>
            <a:off x="174384" y="4087259"/>
            <a:ext cx="1426793" cy="387587"/>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pic>
        <p:nvPicPr>
          <p:cNvPr id="4098" name="Picture 2" descr="Vector three smartphones with people on screen communicating online">
            <a:extLst>
              <a:ext uri="{FF2B5EF4-FFF2-40B4-BE49-F238E27FC236}">
                <a16:creationId xmlns:a16="http://schemas.microsoft.com/office/drawing/2014/main" id="{1279E632-EC93-E5ED-2E04-E755263D5FC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990974" y="3315719"/>
            <a:ext cx="4895850" cy="3261293"/>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4100" name="Picture 4" descr="Free vector flat worker conducts online meeting, virtual team building or videoconference in home office.">
            <a:extLst>
              <a:ext uri="{FF2B5EF4-FFF2-40B4-BE49-F238E27FC236}">
                <a16:creationId xmlns:a16="http://schemas.microsoft.com/office/drawing/2014/main" id="{84E2C449-F1AB-6020-1136-133E0CC81D54}"/>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23850" y="319090"/>
            <a:ext cx="4318005" cy="3138486"/>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4102" name="Picture 6" descr="Flat design friends video calling template illustration">
            <a:extLst>
              <a:ext uri="{FF2B5EF4-FFF2-40B4-BE49-F238E27FC236}">
                <a16:creationId xmlns:a16="http://schemas.microsoft.com/office/drawing/2014/main" id="{76467E2D-BEEB-4ADA-8D31-20329FFC5AC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881509" y="319090"/>
            <a:ext cx="4005315" cy="2668077"/>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3176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 monitor, screenshot&#10;&#10;Description automatically generated">
            <a:extLst>
              <a:ext uri="{FF2B5EF4-FFF2-40B4-BE49-F238E27FC236}">
                <a16:creationId xmlns:a16="http://schemas.microsoft.com/office/drawing/2014/main" id="{F263C70D-C16A-3FAA-E5FC-246D09D278E7}"/>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rot="16200000">
            <a:off x="2233512" y="-2059128"/>
            <a:ext cx="4851360" cy="8969615"/>
          </a:xfrm>
          <a:prstGeom prst="rect">
            <a:avLst/>
          </a:prstGeom>
        </p:spPr>
      </p:pic>
      <p:sp>
        <p:nvSpPr>
          <p:cNvPr id="6" name="Rectangle: Diagonal Corners Rounded 22">
            <a:extLst>
              <a:ext uri="{FF2B5EF4-FFF2-40B4-BE49-F238E27FC236}">
                <a16:creationId xmlns:a16="http://schemas.microsoft.com/office/drawing/2014/main" id="{22062B0E-6EB9-5632-66BB-04C539D6A2AE}"/>
              </a:ext>
            </a:extLst>
          </p:cNvPr>
          <p:cNvSpPr/>
          <p:nvPr/>
        </p:nvSpPr>
        <p:spPr>
          <a:xfrm>
            <a:off x="174384" y="4904700"/>
            <a:ext cx="1426793" cy="387587"/>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sp>
        <p:nvSpPr>
          <p:cNvPr id="7" name="Rectangle: Rounded Corners 20">
            <a:extLst>
              <a:ext uri="{FF2B5EF4-FFF2-40B4-BE49-F238E27FC236}">
                <a16:creationId xmlns:a16="http://schemas.microsoft.com/office/drawing/2014/main" id="{22B5F6E6-F562-EB1D-92F9-8AF83846C584}"/>
              </a:ext>
            </a:extLst>
          </p:cNvPr>
          <p:cNvSpPr/>
          <p:nvPr/>
        </p:nvSpPr>
        <p:spPr>
          <a:xfrm>
            <a:off x="228601" y="5364480"/>
            <a:ext cx="8715374" cy="1337309"/>
          </a:xfrm>
          <a:prstGeom prst="roundRect">
            <a:avLst>
              <a:gd name="adj" fmla="val 14282"/>
            </a:avLst>
          </a:prstGeom>
          <a:gradFill>
            <a:gsLst>
              <a:gs pos="0">
                <a:schemeClr val="accent3">
                  <a:lumMod val="5000"/>
                  <a:lumOff val="95000"/>
                </a:schemeClr>
              </a:gs>
              <a:gs pos="74000">
                <a:srgbClr val="FFFF00"/>
              </a:gs>
            </a:gsLst>
            <a:lin ang="5400000" scaled="1"/>
          </a:gradFill>
          <a:ln w="38100">
            <a:solidFill>
              <a:srgbClr val="0E253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en-GB" sz="1400" dirty="0">
                <a:solidFill>
                  <a:schemeClr val="tx1"/>
                </a:solidFill>
              </a:rPr>
              <a:t>Why do young people place so much value on online relationships?</a:t>
            </a:r>
          </a:p>
          <a:p>
            <a:pPr marL="342900" indent="-342900">
              <a:buFont typeface="+mj-lt"/>
              <a:buAutoNum type="arabicPeriod"/>
            </a:pPr>
            <a:endParaRPr lang="en-GB" sz="1400" dirty="0">
              <a:solidFill>
                <a:schemeClr val="tx1"/>
              </a:solidFill>
            </a:endParaRPr>
          </a:p>
          <a:p>
            <a:pPr marL="342900" indent="-342900">
              <a:buFont typeface="+mj-lt"/>
              <a:buAutoNum type="arabicPeriod"/>
            </a:pPr>
            <a:r>
              <a:rPr lang="en-GB" sz="1400" dirty="0">
                <a:solidFill>
                  <a:schemeClr val="tx1"/>
                </a:solidFill>
              </a:rPr>
              <a:t>Can online relationships really make us happy?</a:t>
            </a:r>
          </a:p>
          <a:p>
            <a:pPr marL="342900" indent="-342900">
              <a:buFont typeface="+mj-lt"/>
              <a:buAutoNum type="arabicPeriod"/>
            </a:pPr>
            <a:endParaRPr lang="en-GB" sz="1400" dirty="0">
              <a:solidFill>
                <a:schemeClr val="tx1"/>
              </a:solidFill>
            </a:endParaRPr>
          </a:p>
          <a:p>
            <a:pPr marL="342900" indent="-342900">
              <a:buFont typeface="+mj-lt"/>
              <a:buAutoNum type="arabicPeriod"/>
            </a:pPr>
            <a:r>
              <a:rPr lang="en-GB" sz="1400" dirty="0">
                <a:solidFill>
                  <a:schemeClr val="tx1"/>
                </a:solidFill>
              </a:rPr>
              <a:t>Is everyone online who says they are your friend really your friend?</a:t>
            </a:r>
          </a:p>
        </p:txBody>
      </p:sp>
      <p:pic>
        <p:nvPicPr>
          <p:cNvPr id="5124" name="Picture 4" descr="Free vector online banking services ecommerce hand drawn sketch vector illustration">
            <a:extLst>
              <a:ext uri="{FF2B5EF4-FFF2-40B4-BE49-F238E27FC236}">
                <a16:creationId xmlns:a16="http://schemas.microsoft.com/office/drawing/2014/main" id="{1D0523E6-4169-23E9-3ED5-1C5AF5813C8D}"/>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4402972" y="584201"/>
            <a:ext cx="4112378" cy="38748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F90B87AB-868A-BDA5-A61B-49D3854AFCC7}"/>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l="6114" t="6286" r="5657" b="6629"/>
          <a:stretch/>
        </p:blipFill>
        <p:spPr>
          <a:xfrm>
            <a:off x="752474" y="584200"/>
            <a:ext cx="3925661" cy="3874810"/>
          </a:xfrm>
          <a:prstGeom prst="rect">
            <a:avLst/>
          </a:prstGeom>
          <a:ln>
            <a:noFill/>
          </a:ln>
          <a:effectLst>
            <a:softEdge rad="112500"/>
          </a:effectLst>
        </p:spPr>
      </p:pic>
    </p:spTree>
    <p:extLst>
      <p:ext uri="{BB962C8B-B14F-4D97-AF65-F5344CB8AC3E}">
        <p14:creationId xmlns:p14="http://schemas.microsoft.com/office/powerpoint/2010/main" val="2494230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0">
            <a:extLst>
              <a:ext uri="{FF2B5EF4-FFF2-40B4-BE49-F238E27FC236}">
                <a16:creationId xmlns:a16="http://schemas.microsoft.com/office/drawing/2014/main" id="{0DB1D20D-AA7D-0095-48D3-758733705174}"/>
              </a:ext>
            </a:extLst>
          </p:cNvPr>
          <p:cNvSpPr/>
          <p:nvPr/>
        </p:nvSpPr>
        <p:spPr>
          <a:xfrm>
            <a:off x="239750" y="5276851"/>
            <a:ext cx="4275099" cy="1361292"/>
          </a:xfrm>
          <a:prstGeom prst="roundRect">
            <a:avLst>
              <a:gd name="adj" fmla="val 14282"/>
            </a:avLst>
          </a:prstGeom>
          <a:gradFill>
            <a:gsLst>
              <a:gs pos="0">
                <a:schemeClr val="accent3">
                  <a:lumMod val="5000"/>
                  <a:lumOff val="95000"/>
                </a:schemeClr>
              </a:gs>
              <a:gs pos="74000">
                <a:srgbClr val="FFFF00"/>
              </a:gs>
            </a:gsLst>
            <a:lin ang="5400000" scaled="1"/>
          </a:gradFill>
          <a:ln w="38100">
            <a:solidFill>
              <a:srgbClr val="0E253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400" dirty="0">
                <a:solidFill>
                  <a:schemeClr val="tx1"/>
                </a:solidFill>
                <a:latin typeface="+mj-lt"/>
              </a:rPr>
              <a:t>Complete the Venn diagram considering the following:</a:t>
            </a:r>
          </a:p>
          <a:p>
            <a:pPr>
              <a:defRPr/>
            </a:pPr>
            <a:r>
              <a:rPr lang="en-GB" sz="1400" dirty="0">
                <a:solidFill>
                  <a:schemeClr val="tx1"/>
                </a:solidFill>
                <a:latin typeface="+mj-lt"/>
              </a:rPr>
              <a:t>What words do you associate with them? </a:t>
            </a:r>
          </a:p>
          <a:p>
            <a:pPr>
              <a:defRPr/>
            </a:pPr>
            <a:r>
              <a:rPr lang="en-GB" sz="1400" dirty="0">
                <a:solidFill>
                  <a:schemeClr val="tx1"/>
                </a:solidFill>
                <a:latin typeface="+mj-lt"/>
              </a:rPr>
              <a:t>How well do you know them?</a:t>
            </a:r>
          </a:p>
          <a:p>
            <a:pPr>
              <a:defRPr/>
            </a:pPr>
            <a:r>
              <a:rPr lang="en-GB" sz="1400" dirty="0">
                <a:solidFill>
                  <a:schemeClr val="tx1"/>
                </a:solidFill>
                <a:latin typeface="+mj-lt"/>
              </a:rPr>
              <a:t>How do you make these kinds of friends?</a:t>
            </a:r>
          </a:p>
          <a:p>
            <a:pPr>
              <a:defRPr/>
            </a:pPr>
            <a:r>
              <a:rPr lang="en-GB" sz="1400" dirty="0">
                <a:solidFill>
                  <a:schemeClr val="tx1"/>
                </a:solidFill>
                <a:latin typeface="+mj-lt"/>
              </a:rPr>
              <a:t>What do you have in common?</a:t>
            </a:r>
          </a:p>
        </p:txBody>
      </p:sp>
      <p:sp>
        <p:nvSpPr>
          <p:cNvPr id="4" name="Rectangle: Diagonal Corners Rounded 22">
            <a:extLst>
              <a:ext uri="{FF2B5EF4-FFF2-40B4-BE49-F238E27FC236}">
                <a16:creationId xmlns:a16="http://schemas.microsoft.com/office/drawing/2014/main" id="{9DD7A902-F51B-B2F5-3693-D39DA64F0E53}"/>
              </a:ext>
            </a:extLst>
          </p:cNvPr>
          <p:cNvSpPr/>
          <p:nvPr/>
        </p:nvSpPr>
        <p:spPr>
          <a:xfrm>
            <a:off x="213361" y="4958213"/>
            <a:ext cx="1574022" cy="404363"/>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sp>
        <p:nvSpPr>
          <p:cNvPr id="5" name="Rectangle 4">
            <a:extLst>
              <a:ext uri="{FF2B5EF4-FFF2-40B4-BE49-F238E27FC236}">
                <a16:creationId xmlns:a16="http://schemas.microsoft.com/office/drawing/2014/main" id="{B45598DE-1CCB-35A9-3682-F7BC25D135E2}"/>
              </a:ext>
            </a:extLst>
          </p:cNvPr>
          <p:cNvSpPr/>
          <p:nvPr/>
        </p:nvSpPr>
        <p:spPr>
          <a:xfrm>
            <a:off x="4828942" y="5967325"/>
            <a:ext cx="4084599" cy="670818"/>
          </a:xfrm>
          <a:prstGeom prst="rect">
            <a:avLst/>
          </a:prstGeom>
          <a:gradFill>
            <a:gsLst>
              <a:gs pos="0">
                <a:schemeClr val="accent3">
                  <a:lumMod val="5000"/>
                  <a:lumOff val="95000"/>
                </a:schemeClr>
              </a:gs>
              <a:gs pos="74000">
                <a:srgbClr val="FFFF00"/>
              </a:gs>
            </a:gsLst>
            <a:lin ang="5400000" scaled="1"/>
          </a:gradFill>
          <a:ln>
            <a:solidFill>
              <a:srgbClr val="00B0F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mj-lt"/>
              </a:rPr>
              <a:t>What are the differences between the two?</a:t>
            </a:r>
          </a:p>
          <a:p>
            <a:pPr algn="ctr"/>
            <a:r>
              <a:rPr lang="en-GB" sz="1400" dirty="0">
                <a:solidFill>
                  <a:schemeClr val="tx1"/>
                </a:solidFill>
                <a:latin typeface="+mj-lt"/>
              </a:rPr>
              <a:t>Is it okay to have more friends online than in real life?</a:t>
            </a:r>
          </a:p>
        </p:txBody>
      </p:sp>
      <p:pic>
        <p:nvPicPr>
          <p:cNvPr id="6" name="Picture 5" descr="Text&#10;&#10;Description automatically generated with medium confidence">
            <a:extLst>
              <a:ext uri="{FF2B5EF4-FFF2-40B4-BE49-F238E27FC236}">
                <a16:creationId xmlns:a16="http://schemas.microsoft.com/office/drawing/2014/main" id="{C0F16F88-03F2-EC9F-0897-0D11FA659AA8}"/>
              </a:ext>
            </a:extLst>
          </p:cNvPr>
          <p:cNvPicPr>
            <a:picLocks noChangeAspect="1"/>
          </p:cNvPicPr>
          <p:nvPr/>
        </p:nvPicPr>
        <p:blipFill rotWithShape="1">
          <a:blip r:embed="rId2" cstate="screen">
            <a:duotone>
              <a:schemeClr val="accent4">
                <a:shade val="45000"/>
                <a:satMod val="135000"/>
              </a:schemeClr>
              <a:prstClr val="white"/>
            </a:duotone>
            <a:extLst>
              <a:ext uri="{BEBA8EAE-BF5A-486C-A8C5-ECC9F3942E4B}">
                <a14:imgProps xmlns:a14="http://schemas.microsoft.com/office/drawing/2010/main">
                  <a14:imgLayer r:embed="rId3">
                    <a14:imgEffect>
                      <a14:colorTemperature colorTemp="11200"/>
                    </a14:imgEffect>
                    <a14:imgEffect>
                      <a14:brightnessContrast bright="-40000" contrast="40000"/>
                    </a14:imgEffect>
                  </a14:imgLayer>
                </a14:imgProps>
              </a:ext>
              <a:ext uri="{28A0092B-C50C-407E-A947-70E740481C1C}">
                <a14:useLocalDpi xmlns:a14="http://schemas.microsoft.com/office/drawing/2010/main"/>
              </a:ext>
            </a:extLst>
          </a:blip>
          <a:srcRect/>
          <a:stretch/>
        </p:blipFill>
        <p:spPr>
          <a:xfrm>
            <a:off x="4828942" y="5633572"/>
            <a:ext cx="1556239" cy="322287"/>
          </a:xfrm>
          <a:prstGeom prst="rect">
            <a:avLst/>
          </a:prstGeom>
          <a:gradFill>
            <a:gsLst>
              <a:gs pos="0">
                <a:schemeClr val="accent3">
                  <a:lumMod val="5000"/>
                  <a:lumOff val="95000"/>
                </a:schemeClr>
              </a:gs>
              <a:gs pos="74000">
                <a:srgbClr val="FFFF00"/>
              </a:gs>
            </a:gsLst>
            <a:lin ang="5400000" scaled="1"/>
          </a:gradFill>
          <a:ln w="34925">
            <a:solidFill>
              <a:srgbClr val="00B0F0"/>
            </a:solidFill>
          </a:ln>
          <a:effectLst/>
        </p:spPr>
      </p:pic>
      <p:sp>
        <p:nvSpPr>
          <p:cNvPr id="7" name="Oval 6">
            <a:extLst>
              <a:ext uri="{FF2B5EF4-FFF2-40B4-BE49-F238E27FC236}">
                <a16:creationId xmlns:a16="http://schemas.microsoft.com/office/drawing/2014/main" id="{99B234A1-0FD1-F024-0943-B033AEA61800}"/>
              </a:ext>
            </a:extLst>
          </p:cNvPr>
          <p:cNvSpPr/>
          <p:nvPr/>
        </p:nvSpPr>
        <p:spPr>
          <a:xfrm>
            <a:off x="723901" y="933450"/>
            <a:ext cx="4945661" cy="4229100"/>
          </a:xfrm>
          <a:prstGeom prst="ellipse">
            <a:avLst/>
          </a:prstGeom>
          <a:noFill/>
          <a:ln w="57150">
            <a:solidFill>
              <a:srgbClr val="95519E"/>
            </a:solidFill>
          </a:ln>
          <a:scene3d>
            <a:camera prst="orthographicFront"/>
            <a:lightRig rig="threePt" dir="t"/>
          </a:scene3d>
          <a:sp3d extrusionH="6350" contourW="12700">
            <a:bevelT h="19050"/>
            <a:bevelB h="6350"/>
          </a:sp3d>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8" name="Oval 7">
            <a:extLst>
              <a:ext uri="{FF2B5EF4-FFF2-40B4-BE49-F238E27FC236}">
                <a16:creationId xmlns:a16="http://schemas.microsoft.com/office/drawing/2014/main" id="{1D20D0F3-13C2-16DB-74CE-C747421069DD}"/>
              </a:ext>
            </a:extLst>
          </p:cNvPr>
          <p:cNvSpPr/>
          <p:nvPr/>
        </p:nvSpPr>
        <p:spPr>
          <a:xfrm>
            <a:off x="3483730" y="933450"/>
            <a:ext cx="4945661" cy="4229100"/>
          </a:xfrm>
          <a:prstGeom prst="ellipse">
            <a:avLst/>
          </a:prstGeom>
          <a:noFill/>
          <a:ln w="57150">
            <a:solidFill>
              <a:srgbClr val="95519E"/>
            </a:solidFill>
          </a:ln>
          <a:scene3d>
            <a:camera prst="orthographicFront"/>
            <a:lightRig rig="threePt" dir="t"/>
          </a:scene3d>
          <a:sp3d extrusionH="6350" contourW="12700">
            <a:bevelT h="19050"/>
            <a:bevelB h="6350"/>
          </a:sp3d>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96FF90FD-3D67-5D26-D044-79EC89E4919D}"/>
              </a:ext>
            </a:extLst>
          </p:cNvPr>
          <p:cNvSpPr/>
          <p:nvPr/>
        </p:nvSpPr>
        <p:spPr>
          <a:xfrm>
            <a:off x="2276417" y="1056570"/>
            <a:ext cx="1840627" cy="628696"/>
          </a:xfrm>
          <a:prstGeom prst="roundRect">
            <a:avLst>
              <a:gd name="adj" fmla="val 50000"/>
            </a:avLst>
          </a:prstGeom>
          <a:solidFill>
            <a:schemeClr val="bg1">
              <a:alpha val="90000"/>
            </a:schemeClr>
          </a:solidFill>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800" b="1" dirty="0">
                <a:solidFill>
                  <a:schemeClr val="tx1"/>
                </a:solidFill>
              </a:rPr>
              <a:t>Real Life Friends </a:t>
            </a:r>
          </a:p>
        </p:txBody>
      </p:sp>
      <p:sp>
        <p:nvSpPr>
          <p:cNvPr id="11" name="Rectangle: Rounded Corners 10">
            <a:extLst>
              <a:ext uri="{FF2B5EF4-FFF2-40B4-BE49-F238E27FC236}">
                <a16:creationId xmlns:a16="http://schemas.microsoft.com/office/drawing/2014/main" id="{F53660F7-ACBC-410E-F0C0-BFEE03C10612}"/>
              </a:ext>
            </a:extLst>
          </p:cNvPr>
          <p:cNvSpPr/>
          <p:nvPr/>
        </p:nvSpPr>
        <p:spPr>
          <a:xfrm>
            <a:off x="5036246" y="1056570"/>
            <a:ext cx="1840627" cy="628696"/>
          </a:xfrm>
          <a:prstGeom prst="roundRect">
            <a:avLst>
              <a:gd name="adj" fmla="val 50000"/>
            </a:avLst>
          </a:prstGeom>
          <a:solidFill>
            <a:schemeClr val="bg1">
              <a:alpha val="90000"/>
            </a:schemeClr>
          </a:solidFill>
          <a:ln>
            <a:solidFill>
              <a:schemeClr val="accent6"/>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800" b="1" dirty="0">
                <a:solidFill>
                  <a:schemeClr val="tx1"/>
                </a:solidFill>
              </a:rPr>
              <a:t>Online Friends</a:t>
            </a:r>
          </a:p>
        </p:txBody>
      </p:sp>
      <p:sp>
        <p:nvSpPr>
          <p:cNvPr id="13" name="TextBox 12">
            <a:extLst>
              <a:ext uri="{FF2B5EF4-FFF2-40B4-BE49-F238E27FC236}">
                <a16:creationId xmlns:a16="http://schemas.microsoft.com/office/drawing/2014/main" id="{6F8853F6-3FB3-2639-BC3E-CDB1C9893E38}"/>
              </a:ext>
            </a:extLst>
          </p:cNvPr>
          <p:cNvSpPr txBox="1"/>
          <p:nvPr/>
        </p:nvSpPr>
        <p:spPr>
          <a:xfrm>
            <a:off x="5600700" y="1808248"/>
            <a:ext cx="2372852" cy="276999"/>
          </a:xfrm>
          <a:prstGeom prst="rect">
            <a:avLst/>
          </a:prstGeom>
          <a:noFill/>
        </p:spPr>
        <p:txBody>
          <a:bodyPr wrap="square" rtlCol="0">
            <a:spAutoFit/>
          </a:bodyPr>
          <a:lstStyle/>
          <a:p>
            <a:r>
              <a:rPr lang="en-GB" sz="1200" b="1" dirty="0"/>
              <a:t>May not have met them in real life </a:t>
            </a:r>
          </a:p>
        </p:txBody>
      </p:sp>
      <p:sp>
        <p:nvSpPr>
          <p:cNvPr id="17" name="TextBox 16">
            <a:extLst>
              <a:ext uri="{FF2B5EF4-FFF2-40B4-BE49-F238E27FC236}">
                <a16:creationId xmlns:a16="http://schemas.microsoft.com/office/drawing/2014/main" id="{C9BED9F5-E8F8-3F5B-EB33-6A26C879E303}"/>
              </a:ext>
            </a:extLst>
          </p:cNvPr>
          <p:cNvSpPr txBox="1"/>
          <p:nvPr/>
        </p:nvSpPr>
        <p:spPr>
          <a:xfrm>
            <a:off x="1308933" y="1797781"/>
            <a:ext cx="1934968" cy="276999"/>
          </a:xfrm>
          <a:prstGeom prst="rect">
            <a:avLst/>
          </a:prstGeom>
          <a:noFill/>
        </p:spPr>
        <p:txBody>
          <a:bodyPr wrap="square" rtlCol="0">
            <a:spAutoFit/>
          </a:bodyPr>
          <a:lstStyle/>
          <a:p>
            <a:r>
              <a:rPr lang="en-GB" sz="1200" b="1" dirty="0"/>
              <a:t>Know what they look like </a:t>
            </a:r>
          </a:p>
        </p:txBody>
      </p:sp>
      <p:sp>
        <p:nvSpPr>
          <p:cNvPr id="19" name="Rectangle: Rounded Corners 18">
            <a:extLst>
              <a:ext uri="{FF2B5EF4-FFF2-40B4-BE49-F238E27FC236}">
                <a16:creationId xmlns:a16="http://schemas.microsoft.com/office/drawing/2014/main" id="{469FF122-EC05-6577-F2F0-841DE4AE35C3}"/>
              </a:ext>
            </a:extLst>
          </p:cNvPr>
          <p:cNvSpPr/>
          <p:nvPr/>
        </p:nvSpPr>
        <p:spPr>
          <a:xfrm>
            <a:off x="3971691" y="1694745"/>
            <a:ext cx="1209910" cy="628696"/>
          </a:xfrm>
          <a:prstGeom prst="roundRect">
            <a:avLst>
              <a:gd name="adj" fmla="val 50000"/>
            </a:avLst>
          </a:prstGeom>
          <a:solidFill>
            <a:schemeClr val="bg1">
              <a:alpha val="90000"/>
            </a:schemeClr>
          </a:solidFill>
          <a:ln>
            <a:solidFill>
              <a:srgbClr val="FFFF0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800" b="1" dirty="0">
                <a:solidFill>
                  <a:schemeClr val="tx1"/>
                </a:solidFill>
              </a:rPr>
              <a:t>Both</a:t>
            </a:r>
          </a:p>
        </p:txBody>
      </p:sp>
      <p:sp>
        <p:nvSpPr>
          <p:cNvPr id="20" name="Rectangle 19">
            <a:extLst>
              <a:ext uri="{FF2B5EF4-FFF2-40B4-BE49-F238E27FC236}">
                <a16:creationId xmlns:a16="http://schemas.microsoft.com/office/drawing/2014/main" id="{2AD052BA-340A-1377-3A93-DBB5AB223331}"/>
              </a:ext>
            </a:extLst>
          </p:cNvPr>
          <p:cNvSpPr>
            <a:spLocks noChangeArrowheads="1"/>
          </p:cNvSpPr>
          <p:nvPr/>
        </p:nvSpPr>
        <p:spPr bwMode="auto">
          <a:xfrm>
            <a:off x="224288" y="188913"/>
            <a:ext cx="8660920" cy="649287"/>
          </a:xfrm>
          <a:prstGeom prst="rect">
            <a:avLst/>
          </a:prstGeom>
          <a:gradFill rotWithShape="1">
            <a:gsLst>
              <a:gs pos="0">
                <a:srgbClr val="FFBE86"/>
              </a:gs>
              <a:gs pos="35001">
                <a:srgbClr val="FFD0AA"/>
              </a:gs>
              <a:gs pos="100000">
                <a:srgbClr val="FFEBDB"/>
              </a:gs>
            </a:gsLst>
            <a:lin ang="16200000" scaled="1"/>
          </a:gradFill>
          <a:ln w="38100">
            <a:solidFill>
              <a:srgbClr val="7F0757"/>
            </a:solidFill>
            <a:miter lim="800000"/>
            <a:headEnd/>
            <a:tailEnd/>
          </a:ln>
          <a:effectLst>
            <a:outerShdw blurRad="40000" dist="20000" dir="5400000" rotWithShape="0">
              <a:srgbClr val="000000">
                <a:alpha val="37999"/>
              </a:srgbClr>
            </a:outerShdw>
          </a:effectLst>
        </p:spPr>
        <p:txBody>
          <a:bodyPr anchor="ctr"/>
          <a:lstStyle/>
          <a:p>
            <a:r>
              <a:rPr lang="en-GB" sz="1200" b="1" i="1" dirty="0">
                <a:solidFill>
                  <a:sysClr val="windowText" lastClr="000000"/>
                </a:solidFill>
                <a:latin typeface="Comic Sans MS" pitchFamily="66" charset="0"/>
              </a:rPr>
              <a:t>Keyword: </a:t>
            </a:r>
          </a:p>
          <a:p>
            <a:r>
              <a:rPr lang="en-GB" sz="1200" b="1" i="1" dirty="0">
                <a:solidFill>
                  <a:sysClr val="windowText" lastClr="000000"/>
                </a:solidFill>
                <a:latin typeface="Comic Sans MS" pitchFamily="66" charset="0"/>
              </a:rPr>
              <a:t>Online Friends: acquaintances, or people you have a friendship with online only through social media</a:t>
            </a:r>
          </a:p>
          <a:p>
            <a:r>
              <a:rPr lang="en-GB" sz="1200" b="1" i="1" dirty="0">
                <a:solidFill>
                  <a:sysClr val="windowText" lastClr="000000"/>
                </a:solidFill>
                <a:latin typeface="Comic Sans MS" pitchFamily="66" charset="0"/>
              </a:rPr>
              <a:t>Phubbing: “phone snubbing”, or paying more attention to your phone than to the real people you’re with</a:t>
            </a:r>
          </a:p>
        </p:txBody>
      </p:sp>
    </p:spTree>
    <p:extLst>
      <p:ext uri="{BB962C8B-B14F-4D97-AF65-F5344CB8AC3E}">
        <p14:creationId xmlns:p14="http://schemas.microsoft.com/office/powerpoint/2010/main" val="1542339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B06BA66-3FBE-BB2E-9ED2-5FE510DCEC75}"/>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90433" y="188156"/>
            <a:ext cx="800099" cy="800099"/>
          </a:xfrm>
          <a:prstGeom prst="rect">
            <a:avLst/>
          </a:prstGeom>
        </p:spPr>
      </p:pic>
      <p:pic>
        <p:nvPicPr>
          <p:cNvPr id="5" name="Picture 4">
            <a:extLst>
              <a:ext uri="{FF2B5EF4-FFF2-40B4-BE49-F238E27FC236}">
                <a16:creationId xmlns:a16="http://schemas.microsoft.com/office/drawing/2014/main" id="{FAACEEF5-AE36-2C3F-3BC4-E061FE0BEC05}"/>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130608" y="160020"/>
            <a:ext cx="800099" cy="800099"/>
          </a:xfrm>
          <a:prstGeom prst="rect">
            <a:avLst/>
          </a:prstGeom>
        </p:spPr>
      </p:pic>
      <p:sp>
        <p:nvSpPr>
          <p:cNvPr id="10" name="Rectangle 9">
            <a:extLst>
              <a:ext uri="{FF2B5EF4-FFF2-40B4-BE49-F238E27FC236}">
                <a16:creationId xmlns:a16="http://schemas.microsoft.com/office/drawing/2014/main" id="{5DABE4AD-58AC-4540-8671-6FC6A60C17C0}"/>
              </a:ext>
            </a:extLst>
          </p:cNvPr>
          <p:cNvSpPr/>
          <p:nvPr/>
        </p:nvSpPr>
        <p:spPr>
          <a:xfrm rot="20296974">
            <a:off x="6309352" y="5185517"/>
            <a:ext cx="2648883" cy="954107"/>
          </a:xfrm>
          <a:prstGeom prst="rect">
            <a:avLst/>
          </a:prstGeom>
        </p:spPr>
        <p:txBody>
          <a:bodyPr wrap="square">
            <a:spAutoFit/>
          </a:bodyPr>
          <a:lstStyle/>
          <a:p>
            <a:pPr algn="ctr"/>
            <a:r>
              <a:rPr lang="en-US" altLang="en-US" sz="2800" b="1" u="sng" dirty="0">
                <a:solidFill>
                  <a:srgbClr val="000000"/>
                </a:solidFill>
                <a:effectLst>
                  <a:glow rad="114300">
                    <a:srgbClr val="FFFF00">
                      <a:alpha val="60000"/>
                    </a:srgbClr>
                  </a:glow>
                </a:effectLst>
                <a:latin typeface="Calibri" panose="020F0502020204030204" pitchFamily="34" charset="0"/>
                <a:cs typeface="Calibri" panose="020F0502020204030204" pitchFamily="34" charset="0"/>
              </a:rPr>
              <a:t>Make up a discussion topic</a:t>
            </a:r>
          </a:p>
        </p:txBody>
      </p:sp>
      <p:sp>
        <p:nvSpPr>
          <p:cNvPr id="13" name="Speech Bubble: Rectangle with Corners Rounded 12">
            <a:extLst>
              <a:ext uri="{FF2B5EF4-FFF2-40B4-BE49-F238E27FC236}">
                <a16:creationId xmlns:a16="http://schemas.microsoft.com/office/drawing/2014/main" id="{8CCAF163-CC67-176E-E364-A80FAC247B2D}"/>
              </a:ext>
            </a:extLst>
          </p:cNvPr>
          <p:cNvSpPr/>
          <p:nvPr/>
        </p:nvSpPr>
        <p:spPr>
          <a:xfrm rot="20700000">
            <a:off x="234831" y="1261972"/>
            <a:ext cx="2519999" cy="1423940"/>
          </a:xfrm>
          <a:prstGeom prst="wedgeRoundRectCallout">
            <a:avLst>
              <a:gd name="adj1" fmla="val -13987"/>
              <a:gd name="adj2" fmla="val -71184"/>
              <a:gd name="adj3" fmla="val 16667"/>
            </a:avLst>
          </a:prstGeom>
          <a:ln w="41275">
            <a:solidFill>
              <a:schemeClr val="accent4"/>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en-US" altLang="en-US" sz="1800" b="1" dirty="0">
                <a:solidFill>
                  <a:srgbClr val="000000"/>
                </a:solidFill>
                <a:latin typeface="Calibri" panose="020F0502020204030204" pitchFamily="34" charset="0"/>
                <a:cs typeface="Calibri" panose="020F0502020204030204" pitchFamily="34" charset="0"/>
              </a:rPr>
              <a:t>Why should you never reveal personal information online?</a:t>
            </a:r>
          </a:p>
        </p:txBody>
      </p:sp>
      <p:sp>
        <p:nvSpPr>
          <p:cNvPr id="15" name="Speech Bubble: Rectangle with Corners Rounded 14">
            <a:extLst>
              <a:ext uri="{FF2B5EF4-FFF2-40B4-BE49-F238E27FC236}">
                <a16:creationId xmlns:a16="http://schemas.microsoft.com/office/drawing/2014/main" id="{E5AFE1D7-C9C3-51B9-A81A-D7B0C026A397}"/>
              </a:ext>
            </a:extLst>
          </p:cNvPr>
          <p:cNvSpPr/>
          <p:nvPr/>
        </p:nvSpPr>
        <p:spPr>
          <a:xfrm>
            <a:off x="6355101" y="1390651"/>
            <a:ext cx="2519999" cy="1850684"/>
          </a:xfrm>
          <a:prstGeom prst="wedgeRoundRectCallout">
            <a:avLst>
              <a:gd name="adj1" fmla="val 33046"/>
              <a:gd name="adj2" fmla="val -65457"/>
              <a:gd name="adj3" fmla="val 16667"/>
            </a:avLst>
          </a:prstGeom>
          <a:ln w="31750">
            <a:solidFill>
              <a:schemeClr val="accent6">
                <a:lumMod val="75000"/>
              </a:schemeClr>
            </a:solidFill>
          </a:ln>
        </p:spPr>
        <p:style>
          <a:lnRef idx="1">
            <a:schemeClr val="accent4"/>
          </a:lnRef>
          <a:fillRef idx="3">
            <a:schemeClr val="accent4"/>
          </a:fillRef>
          <a:effectRef idx="2">
            <a:schemeClr val="accent4"/>
          </a:effectRef>
          <a:fontRef idx="minor">
            <a:schemeClr val="lt1"/>
          </a:fontRef>
        </p:style>
        <p:txBody>
          <a:bodyPr rtlCol="0" anchor="ctr"/>
          <a:lstStyle/>
          <a:p>
            <a:pPr algn="ctr"/>
            <a:r>
              <a:rPr lang="en-GB" altLang="en-US" sz="2000" b="1" dirty="0">
                <a:solidFill>
                  <a:schemeClr val="bg1"/>
                </a:solidFill>
                <a:latin typeface="Calibri" panose="020F0502020204030204" pitchFamily="34" charset="0"/>
                <a:cs typeface="Calibri" panose="020F0502020204030204" pitchFamily="34" charset="0"/>
              </a:rPr>
              <a:t>Is everyone online who they say they are?</a:t>
            </a:r>
          </a:p>
        </p:txBody>
      </p:sp>
      <p:sp>
        <p:nvSpPr>
          <p:cNvPr id="19" name="Rectangle 18">
            <a:extLst>
              <a:ext uri="{FF2B5EF4-FFF2-40B4-BE49-F238E27FC236}">
                <a16:creationId xmlns:a16="http://schemas.microsoft.com/office/drawing/2014/main" id="{DA097A75-6380-568D-35CB-2DB4C98F1F6A}"/>
              </a:ext>
            </a:extLst>
          </p:cNvPr>
          <p:cNvSpPr>
            <a:spLocks noChangeArrowheads="1"/>
          </p:cNvSpPr>
          <p:nvPr/>
        </p:nvSpPr>
        <p:spPr bwMode="auto">
          <a:xfrm>
            <a:off x="1143001" y="235781"/>
            <a:ext cx="6858000" cy="635009"/>
          </a:xfrm>
          <a:prstGeom prst="rect">
            <a:avLst/>
          </a:prstGeom>
          <a:gradFill rotWithShape="1">
            <a:gsLst>
              <a:gs pos="0">
                <a:srgbClr val="FFBE86"/>
              </a:gs>
              <a:gs pos="35001">
                <a:srgbClr val="FFD0AA"/>
              </a:gs>
              <a:gs pos="100000">
                <a:srgbClr val="FFEBDB"/>
              </a:gs>
            </a:gsLst>
            <a:lin ang="16200000" scaled="1"/>
          </a:gradFill>
          <a:ln w="38100">
            <a:solidFill>
              <a:srgbClr val="7F0757"/>
            </a:solidFill>
            <a:miter lim="800000"/>
            <a:headEnd/>
            <a:tailEnd/>
          </a:ln>
          <a:effectLst>
            <a:outerShdw blurRad="40000" dist="20000" dir="5400000" rotWithShape="0">
              <a:srgbClr val="000000">
                <a:alpha val="37999"/>
              </a:srgbClr>
            </a:outerShdw>
          </a:effectLst>
        </p:spPr>
        <p:txBody>
          <a:bodyPr anchor="ctr"/>
          <a:lstStyle/>
          <a:p>
            <a:pPr algn="ctr"/>
            <a:r>
              <a:rPr lang="en-GB" sz="3200" b="1" i="1" dirty="0">
                <a:solidFill>
                  <a:sysClr val="windowText" lastClr="000000"/>
                </a:solidFill>
                <a:latin typeface="Comic Sans MS" pitchFamily="66" charset="0"/>
              </a:rPr>
              <a:t>Discussion topics</a:t>
            </a:r>
          </a:p>
        </p:txBody>
      </p:sp>
      <p:sp>
        <p:nvSpPr>
          <p:cNvPr id="22" name="Thought Bubble: Cloud 21">
            <a:extLst>
              <a:ext uri="{FF2B5EF4-FFF2-40B4-BE49-F238E27FC236}">
                <a16:creationId xmlns:a16="http://schemas.microsoft.com/office/drawing/2014/main" id="{F63E8315-76D6-1D04-08CC-ECC164000DD4}"/>
              </a:ext>
            </a:extLst>
          </p:cNvPr>
          <p:cNvSpPr/>
          <p:nvPr/>
        </p:nvSpPr>
        <p:spPr>
          <a:xfrm rot="20700000">
            <a:off x="138850" y="3387599"/>
            <a:ext cx="3397258" cy="2598402"/>
          </a:xfrm>
          <a:prstGeom prst="cloudCallout">
            <a:avLst>
              <a:gd name="adj1" fmla="val 36291"/>
              <a:gd name="adj2" fmla="val 84030"/>
            </a:avLst>
          </a:prstGeom>
          <a:ln w="317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altLang="en-US" sz="2400" b="1" dirty="0">
                <a:solidFill>
                  <a:schemeClr val="bg1"/>
                </a:solidFill>
                <a:latin typeface="Calibri" panose="020F0502020204030204" pitchFamily="34" charset="0"/>
                <a:cs typeface="Calibri" panose="020F0502020204030204" pitchFamily="34" charset="0"/>
              </a:rPr>
              <a:t>How can online conversations be used against someone in real life ?</a:t>
            </a:r>
          </a:p>
        </p:txBody>
      </p:sp>
      <p:sp>
        <p:nvSpPr>
          <p:cNvPr id="23" name="Thought Bubble: Cloud 22">
            <a:extLst>
              <a:ext uri="{FF2B5EF4-FFF2-40B4-BE49-F238E27FC236}">
                <a16:creationId xmlns:a16="http://schemas.microsoft.com/office/drawing/2014/main" id="{098A4B34-A794-7D6C-1C28-C8B9ABD305F3}"/>
              </a:ext>
            </a:extLst>
          </p:cNvPr>
          <p:cNvSpPr/>
          <p:nvPr/>
        </p:nvSpPr>
        <p:spPr>
          <a:xfrm rot="537051">
            <a:off x="2998643" y="1352172"/>
            <a:ext cx="3177224" cy="2059305"/>
          </a:xfrm>
          <a:prstGeom prst="cloudCallout">
            <a:avLst>
              <a:gd name="adj1" fmla="val 67582"/>
              <a:gd name="adj2" fmla="val 63490"/>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31750">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en-US" sz="2000" b="1" dirty="0">
                <a:solidFill>
                  <a:srgbClr val="000000"/>
                </a:solidFill>
                <a:latin typeface="Calibri" panose="020F0502020204030204" pitchFamily="34" charset="0"/>
                <a:cs typeface="Calibri" panose="020F0502020204030204" pitchFamily="34" charset="0"/>
              </a:rPr>
              <a:t>Can you trust someone you only know online?</a:t>
            </a:r>
          </a:p>
        </p:txBody>
      </p:sp>
      <p:sp>
        <p:nvSpPr>
          <p:cNvPr id="24" name="Speech Bubble: Rectangle with Corners Rounded 23">
            <a:extLst>
              <a:ext uri="{FF2B5EF4-FFF2-40B4-BE49-F238E27FC236}">
                <a16:creationId xmlns:a16="http://schemas.microsoft.com/office/drawing/2014/main" id="{05620E80-58E1-480B-5E13-E6D03B98C32F}"/>
              </a:ext>
            </a:extLst>
          </p:cNvPr>
          <p:cNvSpPr/>
          <p:nvPr/>
        </p:nvSpPr>
        <p:spPr>
          <a:xfrm rot="900000">
            <a:off x="3743544" y="4227986"/>
            <a:ext cx="2519999" cy="1425917"/>
          </a:xfrm>
          <a:prstGeom prst="wedgeRoundRectCallout">
            <a:avLst>
              <a:gd name="adj1" fmla="val -13987"/>
              <a:gd name="adj2" fmla="val -71184"/>
              <a:gd name="adj3" fmla="val 16667"/>
            </a:avLst>
          </a:prstGeom>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ln w="41275">
            <a:solidFill>
              <a:srgbClr val="66FF33"/>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en-GB" altLang="en-US" sz="1800" b="1" dirty="0">
                <a:solidFill>
                  <a:srgbClr val="000000"/>
                </a:solidFill>
                <a:latin typeface="Calibri" panose="020F0502020204030204" pitchFamily="34" charset="0"/>
                <a:cs typeface="Calibri" panose="020F0502020204030204" pitchFamily="34" charset="0"/>
              </a:rPr>
              <a:t>Why should you not accept every friend request you receive?</a:t>
            </a:r>
          </a:p>
        </p:txBody>
      </p:sp>
    </p:spTree>
    <p:extLst>
      <p:ext uri="{BB962C8B-B14F-4D97-AF65-F5344CB8AC3E}">
        <p14:creationId xmlns:p14="http://schemas.microsoft.com/office/powerpoint/2010/main" val="2870313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9">
            <a:extLst>
              <a:ext uri="{FF2B5EF4-FFF2-40B4-BE49-F238E27FC236}">
                <a16:creationId xmlns:a16="http://schemas.microsoft.com/office/drawing/2014/main" id="{18BF561A-29F4-2696-3A94-B6BC55BDC37C}"/>
              </a:ext>
            </a:extLst>
          </p:cNvPr>
          <p:cNvSpPr/>
          <p:nvPr/>
        </p:nvSpPr>
        <p:spPr>
          <a:xfrm>
            <a:off x="2939869" y="217945"/>
            <a:ext cx="3380271" cy="1275710"/>
          </a:xfrm>
          <a:prstGeom prst="roundRect">
            <a:avLst/>
          </a:prstGeom>
          <a:solidFill>
            <a:schemeClr val="bg1">
              <a:alpha val="95000"/>
            </a:schemeClr>
          </a:solidFill>
          <a:ln w="38100">
            <a:solidFill>
              <a:srgbClr val="FFC000"/>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pPr algn="ctr"/>
            <a:r>
              <a:rPr lang="en-US" sz="1600" b="1" dirty="0">
                <a:solidFill>
                  <a:schemeClr val="tx1"/>
                </a:solidFill>
              </a:rPr>
              <a:t>Demanding access to your online account details for social media platforms and banks </a:t>
            </a:r>
            <a:endParaRPr lang="en-US" sz="1600" dirty="0">
              <a:solidFill>
                <a:schemeClr val="tx1"/>
              </a:solidFill>
            </a:endParaRPr>
          </a:p>
        </p:txBody>
      </p:sp>
      <p:sp>
        <p:nvSpPr>
          <p:cNvPr id="3" name="Arrow: Pentagon 2">
            <a:extLst>
              <a:ext uri="{FF2B5EF4-FFF2-40B4-BE49-F238E27FC236}">
                <a16:creationId xmlns:a16="http://schemas.microsoft.com/office/drawing/2014/main" id="{32ED31A4-925F-54C6-F181-253DBD2C0141}"/>
              </a:ext>
            </a:extLst>
          </p:cNvPr>
          <p:cNvSpPr/>
          <p:nvPr/>
        </p:nvSpPr>
        <p:spPr>
          <a:xfrm>
            <a:off x="117843" y="253268"/>
            <a:ext cx="2739657" cy="574644"/>
          </a:xfrm>
          <a:prstGeom prst="homePlate">
            <a:avLst/>
          </a:prstGeom>
          <a:gradFill>
            <a:gsLst>
              <a:gs pos="0">
                <a:srgbClr val="FFBE86"/>
              </a:gs>
              <a:gs pos="35001">
                <a:srgbClr val="FFD0AA"/>
              </a:gs>
              <a:gs pos="100000">
                <a:srgbClr val="FFEBDB"/>
              </a:gs>
            </a:gsLst>
            <a:lin ang="16200000" scaled="1"/>
          </a:gradFill>
          <a:ln>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omic Sans MS" panose="030F0702030302020204" pitchFamily="66" charset="0"/>
                <a:cs typeface="Segoe UI Semibold" panose="020B0702040204020203" pitchFamily="34" charset="0"/>
              </a:rPr>
              <a:t>Online Relationships </a:t>
            </a:r>
          </a:p>
        </p:txBody>
      </p:sp>
      <p:sp>
        <p:nvSpPr>
          <p:cNvPr id="4" name="Rounded Rectangle 11">
            <a:extLst>
              <a:ext uri="{FF2B5EF4-FFF2-40B4-BE49-F238E27FC236}">
                <a16:creationId xmlns:a16="http://schemas.microsoft.com/office/drawing/2014/main" id="{75CC45B4-5FA7-63D0-14F1-1843949E3245}"/>
              </a:ext>
            </a:extLst>
          </p:cNvPr>
          <p:cNvSpPr/>
          <p:nvPr/>
        </p:nvSpPr>
        <p:spPr>
          <a:xfrm>
            <a:off x="7103384" y="2683666"/>
            <a:ext cx="1844585" cy="1275710"/>
          </a:xfrm>
          <a:prstGeom prst="roundRect">
            <a:avLst/>
          </a:prstGeom>
          <a:solidFill>
            <a:schemeClr val="bg1">
              <a:alpha val="95000"/>
            </a:schemeClr>
          </a:solidFill>
          <a:ln w="38100">
            <a:solidFill>
              <a:srgbClr val="FFC000"/>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pPr algn="ctr"/>
            <a:r>
              <a:rPr lang="en-US" sz="1600" b="1" dirty="0">
                <a:solidFill>
                  <a:schemeClr val="tx1"/>
                </a:solidFill>
              </a:rPr>
              <a:t>The person is making you keep the friendship a secret from others </a:t>
            </a:r>
          </a:p>
        </p:txBody>
      </p:sp>
      <p:sp>
        <p:nvSpPr>
          <p:cNvPr id="5" name="Rounded Rectangle 12">
            <a:extLst>
              <a:ext uri="{FF2B5EF4-FFF2-40B4-BE49-F238E27FC236}">
                <a16:creationId xmlns:a16="http://schemas.microsoft.com/office/drawing/2014/main" id="{87E594A6-B7F9-7CB4-AE53-405E0E8141CA}"/>
              </a:ext>
            </a:extLst>
          </p:cNvPr>
          <p:cNvSpPr/>
          <p:nvPr/>
        </p:nvSpPr>
        <p:spPr>
          <a:xfrm>
            <a:off x="7164101" y="4259648"/>
            <a:ext cx="1763829" cy="2256626"/>
          </a:xfrm>
          <a:prstGeom prst="roundRect">
            <a:avLst/>
          </a:prstGeom>
          <a:solidFill>
            <a:schemeClr val="bg1">
              <a:alpha val="95000"/>
            </a:schemeClr>
          </a:solidFill>
          <a:ln w="38100">
            <a:solidFill>
              <a:srgbClr val="C1EBBA"/>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pPr algn="ctr"/>
            <a:r>
              <a:rPr lang="en-US" sz="1600" b="1" dirty="0">
                <a:solidFill>
                  <a:schemeClr val="tx1"/>
                </a:solidFill>
              </a:rPr>
              <a:t>You are being sent, or being forced to send sexual images of yourself </a:t>
            </a:r>
          </a:p>
        </p:txBody>
      </p:sp>
      <p:sp>
        <p:nvSpPr>
          <p:cNvPr id="10" name="Rounded Rectangle 14">
            <a:extLst>
              <a:ext uri="{FF2B5EF4-FFF2-40B4-BE49-F238E27FC236}">
                <a16:creationId xmlns:a16="http://schemas.microsoft.com/office/drawing/2014/main" id="{F82C2AF6-BACA-F8C2-E24F-5317DC0A5A86}"/>
              </a:ext>
            </a:extLst>
          </p:cNvPr>
          <p:cNvSpPr/>
          <p:nvPr/>
        </p:nvSpPr>
        <p:spPr>
          <a:xfrm>
            <a:off x="6461109" y="219018"/>
            <a:ext cx="2486860" cy="2236913"/>
          </a:xfrm>
          <a:prstGeom prst="roundRect">
            <a:avLst/>
          </a:prstGeom>
          <a:solidFill>
            <a:schemeClr val="bg1">
              <a:alpha val="95000"/>
            </a:schemeClr>
          </a:solidFill>
          <a:ln w="38100">
            <a:solidFill>
              <a:srgbClr val="C1EBBA"/>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pPr algn="ctr"/>
            <a:r>
              <a:rPr lang="en-US" sz="1600" b="1" dirty="0">
                <a:solidFill>
                  <a:schemeClr val="tx1"/>
                </a:solidFill>
              </a:rPr>
              <a:t>Someone who makes you feel upset</a:t>
            </a:r>
          </a:p>
        </p:txBody>
      </p:sp>
      <p:sp>
        <p:nvSpPr>
          <p:cNvPr id="12" name="Rounded Rectangle 15">
            <a:extLst>
              <a:ext uri="{FF2B5EF4-FFF2-40B4-BE49-F238E27FC236}">
                <a16:creationId xmlns:a16="http://schemas.microsoft.com/office/drawing/2014/main" id="{EB2DF6B6-B3FD-07B0-7A8B-A027446BCAE8}"/>
              </a:ext>
            </a:extLst>
          </p:cNvPr>
          <p:cNvSpPr/>
          <p:nvPr/>
        </p:nvSpPr>
        <p:spPr>
          <a:xfrm>
            <a:off x="3255360" y="5364344"/>
            <a:ext cx="3205750" cy="1275710"/>
          </a:xfrm>
          <a:prstGeom prst="roundRect">
            <a:avLst/>
          </a:prstGeom>
          <a:solidFill>
            <a:schemeClr val="bg1">
              <a:alpha val="95000"/>
            </a:schemeClr>
          </a:solidFill>
          <a:ln w="38100">
            <a:solidFill>
              <a:srgbClr val="FFC000"/>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pPr algn="ctr"/>
            <a:r>
              <a:rPr lang="en-US" sz="1600" b="1" dirty="0">
                <a:solidFill>
                  <a:schemeClr val="tx1"/>
                </a:solidFill>
              </a:rPr>
              <a:t>You are constantly being checked up on</a:t>
            </a:r>
          </a:p>
        </p:txBody>
      </p:sp>
      <p:sp>
        <p:nvSpPr>
          <p:cNvPr id="17" name="Rounded Rectangle 17">
            <a:extLst>
              <a:ext uri="{FF2B5EF4-FFF2-40B4-BE49-F238E27FC236}">
                <a16:creationId xmlns:a16="http://schemas.microsoft.com/office/drawing/2014/main" id="{624D6035-609C-3406-CECA-27D67AD43A58}"/>
              </a:ext>
            </a:extLst>
          </p:cNvPr>
          <p:cNvSpPr/>
          <p:nvPr/>
        </p:nvSpPr>
        <p:spPr>
          <a:xfrm>
            <a:off x="216261" y="3397405"/>
            <a:ext cx="2270177" cy="3118869"/>
          </a:xfrm>
          <a:prstGeom prst="roundRect">
            <a:avLst/>
          </a:prstGeom>
          <a:solidFill>
            <a:schemeClr val="bg1">
              <a:alpha val="95000"/>
            </a:schemeClr>
          </a:solidFill>
          <a:ln w="38100">
            <a:solidFill>
              <a:srgbClr val="FFC000"/>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pPr algn="ctr"/>
            <a:r>
              <a:rPr lang="en-GB" sz="1600" b="1" dirty="0">
                <a:solidFill>
                  <a:schemeClr val="tx1"/>
                </a:solidFill>
              </a:rPr>
              <a:t>You feel uncomfortable about some of the discussion topics in your chats</a:t>
            </a:r>
          </a:p>
          <a:p>
            <a:pPr algn="ctr"/>
            <a:endParaRPr lang="en-GB" sz="1600" b="1" dirty="0">
              <a:solidFill>
                <a:schemeClr val="tx1"/>
              </a:solidFill>
            </a:endParaRPr>
          </a:p>
          <a:p>
            <a:pPr algn="ctr"/>
            <a:r>
              <a:rPr lang="en-GB" sz="1600" b="1" dirty="0">
                <a:solidFill>
                  <a:schemeClr val="tx1"/>
                </a:solidFill>
              </a:rPr>
              <a:t>You feel they are trying to control parts of your life</a:t>
            </a:r>
          </a:p>
        </p:txBody>
      </p:sp>
      <p:sp>
        <p:nvSpPr>
          <p:cNvPr id="19" name="Rounded Rectangle 19">
            <a:extLst>
              <a:ext uri="{FF2B5EF4-FFF2-40B4-BE49-F238E27FC236}">
                <a16:creationId xmlns:a16="http://schemas.microsoft.com/office/drawing/2014/main" id="{F2704E69-AEB1-E50C-9149-F59F4AEAC813}"/>
              </a:ext>
            </a:extLst>
          </p:cNvPr>
          <p:cNvSpPr/>
          <p:nvPr/>
        </p:nvSpPr>
        <p:spPr>
          <a:xfrm>
            <a:off x="216262" y="979213"/>
            <a:ext cx="2270177" cy="2171491"/>
          </a:xfrm>
          <a:prstGeom prst="roundRect">
            <a:avLst/>
          </a:prstGeom>
          <a:solidFill>
            <a:schemeClr val="bg1">
              <a:alpha val="95000"/>
            </a:schemeClr>
          </a:solidFill>
          <a:ln w="38100">
            <a:solidFill>
              <a:srgbClr val="C1EBBA"/>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pPr algn="ctr"/>
            <a:r>
              <a:rPr lang="en-US" sz="1600" b="1" dirty="0">
                <a:solidFill>
                  <a:schemeClr val="tx1"/>
                </a:solidFill>
              </a:rPr>
              <a:t>You are being blamed for the other person’s negative or abusive behaviour</a:t>
            </a:r>
          </a:p>
        </p:txBody>
      </p:sp>
      <p:sp>
        <p:nvSpPr>
          <p:cNvPr id="28" name="Rectangle 27">
            <a:extLst>
              <a:ext uri="{FF2B5EF4-FFF2-40B4-BE49-F238E27FC236}">
                <a16:creationId xmlns:a16="http://schemas.microsoft.com/office/drawing/2014/main" id="{C3D4BD56-E6DB-177A-A1B5-C7AB619881F1}"/>
              </a:ext>
            </a:extLst>
          </p:cNvPr>
          <p:cNvSpPr>
            <a:spLocks noChangeArrowheads="1"/>
          </p:cNvSpPr>
          <p:nvPr/>
        </p:nvSpPr>
        <p:spPr bwMode="auto">
          <a:xfrm>
            <a:off x="3030119" y="2542479"/>
            <a:ext cx="2880027" cy="2157714"/>
          </a:xfrm>
          <a:prstGeom prst="rect">
            <a:avLst/>
          </a:prstGeom>
          <a:ln>
            <a:headEnd/>
            <a:tailEnd/>
          </a:ln>
        </p:spPr>
        <p:style>
          <a:lnRef idx="2">
            <a:schemeClr val="dk1"/>
          </a:lnRef>
          <a:fillRef idx="1">
            <a:schemeClr val="lt1"/>
          </a:fillRef>
          <a:effectRef idx="0">
            <a:schemeClr val="dk1"/>
          </a:effectRef>
          <a:fontRef idx="minor">
            <a:schemeClr val="dk1"/>
          </a:fontRef>
        </p:style>
        <p:txBody>
          <a:bodyPr anchor="t"/>
          <a:lstStyle/>
          <a:p>
            <a:pPr algn="ctr"/>
            <a:r>
              <a:rPr lang="en-US" altLang="en-US" sz="2400" b="1" dirty="0">
                <a:solidFill>
                  <a:srgbClr val="000000"/>
                </a:solidFill>
                <a:latin typeface="Calibri" panose="020F0502020204030204" pitchFamily="34" charset="0"/>
                <a:cs typeface="Calibri" panose="020F0502020204030204" pitchFamily="34" charset="0"/>
              </a:rPr>
              <a:t>Unhealthy online relationship </a:t>
            </a:r>
          </a:p>
        </p:txBody>
      </p:sp>
      <p:pic>
        <p:nvPicPr>
          <p:cNvPr id="30" name="Picture 29" descr="Shape, arrow&#10;&#10;Description automatically generated">
            <a:extLst>
              <a:ext uri="{FF2B5EF4-FFF2-40B4-BE49-F238E27FC236}">
                <a16:creationId xmlns:a16="http://schemas.microsoft.com/office/drawing/2014/main" id="{5CD2FDBB-6DE4-C553-070C-F465A39F6D1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1800000">
            <a:off x="5049899" y="4713444"/>
            <a:ext cx="1456266" cy="760338"/>
          </a:xfrm>
          <a:prstGeom prst="rect">
            <a:avLst/>
          </a:prstGeom>
          <a:effectLst>
            <a:outerShdw blurRad="50800" dist="38100" dir="5400000" algn="t" rotWithShape="0">
              <a:prstClr val="black">
                <a:alpha val="40000"/>
              </a:prstClr>
            </a:outerShdw>
          </a:effectLst>
        </p:spPr>
      </p:pic>
      <p:pic>
        <p:nvPicPr>
          <p:cNvPr id="31" name="Picture 30" descr="Shape, arrow&#10;&#10;Description automatically generated">
            <a:extLst>
              <a:ext uri="{FF2B5EF4-FFF2-40B4-BE49-F238E27FC236}">
                <a16:creationId xmlns:a16="http://schemas.microsoft.com/office/drawing/2014/main" id="{9E4D30CF-1555-9140-1108-8662E0412518}"/>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rot="7029920">
            <a:off x="2472626" y="1657693"/>
            <a:ext cx="1308274" cy="836538"/>
          </a:xfrm>
          <a:prstGeom prst="rect">
            <a:avLst/>
          </a:prstGeom>
          <a:effectLst>
            <a:outerShdw blurRad="50800" dist="38100" dir="5400000" algn="t" rotWithShape="0">
              <a:prstClr val="black">
                <a:alpha val="40000"/>
              </a:prstClr>
            </a:outerShdw>
          </a:effectLst>
        </p:spPr>
      </p:pic>
      <p:pic>
        <p:nvPicPr>
          <p:cNvPr id="32" name="Picture 31" descr="Shape, arrow&#10;&#10;Description automatically generated">
            <a:extLst>
              <a:ext uri="{FF2B5EF4-FFF2-40B4-BE49-F238E27FC236}">
                <a16:creationId xmlns:a16="http://schemas.microsoft.com/office/drawing/2014/main" id="{BAC3893F-E391-07A1-C431-10FEEB082F71}"/>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rot="10282545">
            <a:off x="5803657" y="3202953"/>
            <a:ext cx="1456266" cy="643467"/>
          </a:xfrm>
          <a:prstGeom prst="rect">
            <a:avLst/>
          </a:prstGeom>
          <a:effectLst>
            <a:outerShdw blurRad="50800" dist="38100" dir="5400000" algn="t" rotWithShape="0">
              <a:prstClr val="black">
                <a:alpha val="40000"/>
              </a:prstClr>
            </a:outerShdw>
          </a:effectLst>
        </p:spPr>
      </p:pic>
      <p:pic>
        <p:nvPicPr>
          <p:cNvPr id="33" name="Picture 32" descr="Shape, arrow&#10;&#10;Description automatically generated">
            <a:extLst>
              <a:ext uri="{FF2B5EF4-FFF2-40B4-BE49-F238E27FC236}">
                <a16:creationId xmlns:a16="http://schemas.microsoft.com/office/drawing/2014/main" id="{D073C317-6627-16D9-EC4F-D8245979F2C1}"/>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8750" b="97813" l="1349" r="97451">
                        <a14:foregroundMark x1="7046" y1="51250" x2="11544" y2="52500"/>
                        <a14:foregroundMark x1="1649" y1="50625" x2="6297" y2="52500"/>
                        <a14:foregroundMark x1="29235" y1="97813" x2="26387" y2="85000"/>
                        <a14:foregroundMark x1="29535" y1="9375" x2="32684" y2="11250"/>
                        <a14:foregroundMark x1="89205" y1="52500" x2="97601" y2="55000"/>
                      </a14:backgroundRemoval>
                    </a14:imgEffect>
                  </a14:imgLayer>
                </a14:imgProps>
              </a:ext>
              <a:ext uri="{28A0092B-C50C-407E-A947-70E740481C1C}">
                <a14:useLocalDpi xmlns:a14="http://schemas.microsoft.com/office/drawing/2010/main"/>
              </a:ext>
            </a:extLst>
          </a:blip>
          <a:srcRect/>
          <a:stretch/>
        </p:blipFill>
        <p:spPr>
          <a:xfrm rot="10282545">
            <a:off x="2234932" y="4113116"/>
            <a:ext cx="1409873" cy="677334"/>
          </a:xfrm>
          <a:prstGeom prst="rect">
            <a:avLst/>
          </a:prstGeom>
          <a:effectLst>
            <a:outerShdw blurRad="50800" dist="38100" dir="5400000" algn="t" rotWithShape="0">
              <a:prstClr val="black">
                <a:alpha val="40000"/>
              </a:prstClr>
            </a:outerShdw>
          </a:effectLst>
        </p:spPr>
      </p:pic>
      <p:pic>
        <p:nvPicPr>
          <p:cNvPr id="34" name="Picture 33" descr="Shape, arrow&#10;&#10;Description automatically generated">
            <a:extLst>
              <a:ext uri="{FF2B5EF4-FFF2-40B4-BE49-F238E27FC236}">
                <a16:creationId xmlns:a16="http://schemas.microsoft.com/office/drawing/2014/main" id="{18B4C1D9-F595-287F-6EE7-D585889BF00A}"/>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r="-2" b="-11925"/>
          <a:stretch/>
        </p:blipFill>
        <p:spPr>
          <a:xfrm rot="19538244">
            <a:off x="5433629" y="2177583"/>
            <a:ext cx="1498600" cy="726441"/>
          </a:xfrm>
          <a:prstGeom prst="rect">
            <a:avLst/>
          </a:prstGeom>
          <a:effectLst>
            <a:outerShdw blurRad="50800" dist="38100" dir="5400000" algn="t" rotWithShape="0">
              <a:prstClr val="black">
                <a:alpha val="40000"/>
              </a:prstClr>
            </a:outerShdw>
          </a:effectLst>
        </p:spPr>
      </p:pic>
      <p:pic>
        <p:nvPicPr>
          <p:cNvPr id="36" name="Picture 35" descr="Shape, arrow&#10;&#10;Description automatically generated">
            <a:extLst>
              <a:ext uri="{FF2B5EF4-FFF2-40B4-BE49-F238E27FC236}">
                <a16:creationId xmlns:a16="http://schemas.microsoft.com/office/drawing/2014/main" id="{EA89C65E-1F71-8292-6BD0-B8AD6ABE7CE4}"/>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8750" b="97813" l="1349" r="97451">
                        <a14:foregroundMark x1="7046" y1="51250" x2="11544" y2="52500"/>
                        <a14:foregroundMark x1="1649" y1="50625" x2="6297" y2="52500"/>
                        <a14:foregroundMark x1="29235" y1="97813" x2="26387" y2="85000"/>
                        <a14:foregroundMark x1="29535" y1="9375" x2="32684" y2="11250"/>
                        <a14:foregroundMark x1="89205" y1="52500" x2="97601" y2="55000"/>
                      </a14:backgroundRemoval>
                    </a14:imgEffect>
                  </a14:imgLayer>
                </a14:imgProps>
              </a:ext>
              <a:ext uri="{28A0092B-C50C-407E-A947-70E740481C1C}">
                <a14:useLocalDpi xmlns:a14="http://schemas.microsoft.com/office/drawing/2010/main"/>
              </a:ext>
            </a:extLst>
          </a:blip>
          <a:srcRect/>
          <a:stretch/>
        </p:blipFill>
        <p:spPr>
          <a:xfrm rot="900000">
            <a:off x="5900456" y="4044083"/>
            <a:ext cx="1409873" cy="677334"/>
          </a:xfrm>
          <a:prstGeom prst="rect">
            <a:avLst/>
          </a:prstGeom>
          <a:effectLst>
            <a:outerShdw blurRad="50800" dist="38100" dir="5400000" algn="t" rotWithShape="0">
              <a:prstClr val="black">
                <a:alpha val="40000"/>
              </a:prstClr>
            </a:outerShdw>
          </a:effectLst>
        </p:spPr>
      </p:pic>
      <p:pic>
        <p:nvPicPr>
          <p:cNvPr id="37" name="Picture 36" descr="Shape, arrow&#10;&#10;Description automatically generated">
            <a:extLst>
              <a:ext uri="{FF2B5EF4-FFF2-40B4-BE49-F238E27FC236}">
                <a16:creationId xmlns:a16="http://schemas.microsoft.com/office/drawing/2014/main" id="{AFBBDB26-1075-DC8A-352D-F4588CA960BE}"/>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12600000">
            <a:off x="1959612" y="2953340"/>
            <a:ext cx="1456266" cy="760338"/>
          </a:xfrm>
          <a:prstGeom prst="rect">
            <a:avLst/>
          </a:prstGeom>
          <a:effectLst>
            <a:outerShdw blurRad="50800" dist="38100" dir="5400000" algn="t" rotWithShape="0">
              <a:prstClr val="black">
                <a:alpha val="40000"/>
              </a:prstClr>
            </a:outerShdw>
          </a:effectLst>
        </p:spPr>
      </p:pic>
      <p:pic>
        <p:nvPicPr>
          <p:cNvPr id="6146" name="Picture 2" descr="Free vector divorce breakup concept">
            <a:extLst>
              <a:ext uri="{FF2B5EF4-FFF2-40B4-BE49-F238E27FC236}">
                <a16:creationId xmlns:a16="http://schemas.microsoft.com/office/drawing/2014/main" id="{5AE514CC-D743-02EB-AB2F-1494D3490FC8}"/>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3797547" y="3353653"/>
            <a:ext cx="1258539" cy="1258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769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31"/>
                                        </p:tgtEl>
                                        <p:attrNameLst>
                                          <p:attrName>style.visibility</p:attrName>
                                        </p:attrNameLst>
                                      </p:cBhvr>
                                      <p:to>
                                        <p:strVal val="visible"/>
                                      </p:to>
                                    </p:set>
                                    <p:animEffect transition="in" filter="fade">
                                      <p:cBhvr>
                                        <p:cTn id="9" dur="500"/>
                                        <p:tgtEl>
                                          <p:spTgt spid="31"/>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childTnLst>
                                </p:cTn>
                              </p:par>
                              <p:par>
                                <p:cTn id="14" presetID="10" presetClass="entr" presetSubtype="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par>
                                <p:cTn id="21" presetID="10" presetClass="entr" presetSubtype="0"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childTnLst>
                                </p:cTn>
                              </p:par>
                              <p:par>
                                <p:cTn id="28" presetID="10" presetClass="entr" presetSubtype="0"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par>
                                <p:cTn id="35" presetID="10" presetClass="entr" presetSubtype="0"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childTnLst>
                                </p:cTn>
                              </p:par>
                              <p:par>
                                <p:cTn id="42" presetID="10" presetClass="entr" presetSubtype="0"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fade">
                                      <p:cBhvr>
                                        <p:cTn id="44" dur="500"/>
                                        <p:tgtEl>
                                          <p:spTgt spid="33"/>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childTnLst>
                                </p:cTn>
                              </p:par>
                              <p:par>
                                <p:cTn id="49" presetID="10" presetClass="entr" presetSubtype="0" fill="hold"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fade">
                                      <p:cBhvr>
                                        <p:cTn id="5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10" grpId="0" animBg="1"/>
      <p:bldP spid="12" grpId="0" animBg="1"/>
      <p:bldP spid="17"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Icon&#10;&#10;Description automatically generated">
            <a:extLst>
              <a:ext uri="{FF2B5EF4-FFF2-40B4-BE49-F238E27FC236}">
                <a16:creationId xmlns:a16="http://schemas.microsoft.com/office/drawing/2014/main" id="{77172858-45C5-E1F0-CCB0-18AE996AEFA1}"/>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869392" y="1492999"/>
            <a:ext cx="211357" cy="941821"/>
          </a:xfrm>
          <a:prstGeom prst="rect">
            <a:avLst/>
          </a:prstGeom>
        </p:spPr>
      </p:pic>
      <p:pic>
        <p:nvPicPr>
          <p:cNvPr id="25" name="Picture 24" descr="Icon&#10;&#10;Description automatically generated">
            <a:extLst>
              <a:ext uri="{FF2B5EF4-FFF2-40B4-BE49-F238E27FC236}">
                <a16:creationId xmlns:a16="http://schemas.microsoft.com/office/drawing/2014/main" id="{952FD408-B1D1-F345-01CF-3AAA1719584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4357842" y="2026946"/>
            <a:ext cx="211357" cy="941821"/>
          </a:xfrm>
          <a:prstGeom prst="rect">
            <a:avLst/>
          </a:prstGeom>
        </p:spPr>
      </p:pic>
      <p:pic>
        <p:nvPicPr>
          <p:cNvPr id="24" name="Picture 23" descr="Icon&#10;&#10;Description automatically generated">
            <a:extLst>
              <a:ext uri="{FF2B5EF4-FFF2-40B4-BE49-F238E27FC236}">
                <a16:creationId xmlns:a16="http://schemas.microsoft.com/office/drawing/2014/main" id="{DDFDE2E7-F200-55D2-9ACE-95A0941219C9}"/>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219200" y="1581436"/>
            <a:ext cx="211357" cy="941821"/>
          </a:xfrm>
          <a:prstGeom prst="rect">
            <a:avLst/>
          </a:prstGeom>
        </p:spPr>
      </p:pic>
      <p:sp>
        <p:nvSpPr>
          <p:cNvPr id="3" name="Rectangle 2"/>
          <p:cNvSpPr>
            <a:spLocks noChangeArrowheads="1"/>
          </p:cNvSpPr>
          <p:nvPr/>
        </p:nvSpPr>
        <p:spPr bwMode="auto">
          <a:xfrm>
            <a:off x="224288" y="188913"/>
            <a:ext cx="8660920" cy="1008062"/>
          </a:xfrm>
          <a:prstGeom prst="rect">
            <a:avLst/>
          </a:prstGeom>
          <a:gradFill rotWithShape="1">
            <a:gsLst>
              <a:gs pos="0">
                <a:srgbClr val="FFBE86"/>
              </a:gs>
              <a:gs pos="35001">
                <a:srgbClr val="FFD0AA"/>
              </a:gs>
              <a:gs pos="100000">
                <a:srgbClr val="FFEBDB"/>
              </a:gs>
            </a:gsLst>
            <a:lin ang="16200000" scaled="1"/>
          </a:gradFill>
          <a:ln w="38100">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sz="2000" b="1" dirty="0">
                <a:solidFill>
                  <a:schemeClr val="dk1"/>
                </a:solidFill>
                <a:latin typeface="Comic Sans MS" panose="030F0702030302020204" pitchFamily="66" charset="0"/>
              </a:rPr>
              <a:t>Peg the three most important features of a positive online relationship. Be prepared to justify your answers</a:t>
            </a:r>
          </a:p>
        </p:txBody>
      </p:sp>
      <p:sp>
        <p:nvSpPr>
          <p:cNvPr id="7" name="Rectangle 6"/>
          <p:cNvSpPr>
            <a:spLocks noChangeArrowheads="1"/>
          </p:cNvSpPr>
          <p:nvPr/>
        </p:nvSpPr>
        <p:spPr bwMode="auto">
          <a:xfrm>
            <a:off x="224288" y="4609889"/>
            <a:ext cx="1944000" cy="612000"/>
          </a:xfrm>
          <a:prstGeom prst="rect">
            <a:avLst/>
          </a:prstGeom>
          <a:gradFill rotWithShape="1">
            <a:gsLst>
              <a:gs pos="0">
                <a:srgbClr val="DAFDA7"/>
              </a:gs>
              <a:gs pos="35001">
                <a:srgbClr val="E4FDC2"/>
              </a:gs>
              <a:gs pos="100000">
                <a:srgbClr val="F5FFE6"/>
              </a:gs>
            </a:gsLst>
            <a:lin ang="16200000" scaled="1"/>
          </a:gradFill>
          <a:ln w="28575">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sz="1400" dirty="0">
                <a:solidFill>
                  <a:schemeClr val="dk1"/>
                </a:solidFill>
                <a:latin typeface="+mj-lt"/>
                <a:ea typeface="+mn-ea"/>
                <a:cs typeface="+mn-cs"/>
              </a:rPr>
              <a:t>Honesty</a:t>
            </a:r>
          </a:p>
        </p:txBody>
      </p:sp>
      <p:sp>
        <p:nvSpPr>
          <p:cNvPr id="8" name="Rectangle 7"/>
          <p:cNvSpPr>
            <a:spLocks noChangeArrowheads="1"/>
          </p:cNvSpPr>
          <p:nvPr/>
        </p:nvSpPr>
        <p:spPr bwMode="auto">
          <a:xfrm>
            <a:off x="2463261" y="4609889"/>
            <a:ext cx="1944000" cy="612000"/>
          </a:xfrm>
          <a:prstGeom prst="rect">
            <a:avLst/>
          </a:prstGeom>
          <a:gradFill rotWithShape="1">
            <a:gsLst>
              <a:gs pos="0">
                <a:srgbClr val="DAFDA7"/>
              </a:gs>
              <a:gs pos="35001">
                <a:srgbClr val="E4FDC2"/>
              </a:gs>
              <a:gs pos="100000">
                <a:srgbClr val="F5FFE6"/>
              </a:gs>
            </a:gsLst>
            <a:lin ang="16200000" scaled="1"/>
          </a:gradFill>
          <a:ln w="28575">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sz="1400" dirty="0">
                <a:solidFill>
                  <a:schemeClr val="dk1"/>
                </a:solidFill>
                <a:latin typeface="+mj-lt"/>
                <a:ea typeface="+mn-ea"/>
                <a:cs typeface="+mn-cs"/>
              </a:rPr>
              <a:t>Clear Boundaries </a:t>
            </a:r>
          </a:p>
        </p:txBody>
      </p:sp>
      <p:sp>
        <p:nvSpPr>
          <p:cNvPr id="11" name="Rectangle 10"/>
          <p:cNvSpPr>
            <a:spLocks noChangeArrowheads="1"/>
          </p:cNvSpPr>
          <p:nvPr/>
        </p:nvSpPr>
        <p:spPr bwMode="auto">
          <a:xfrm>
            <a:off x="224288" y="5324763"/>
            <a:ext cx="1944000" cy="612000"/>
          </a:xfrm>
          <a:prstGeom prst="rect">
            <a:avLst/>
          </a:prstGeom>
          <a:gradFill rotWithShape="1">
            <a:gsLst>
              <a:gs pos="0">
                <a:srgbClr val="DAFDA7"/>
              </a:gs>
              <a:gs pos="35001">
                <a:srgbClr val="E4FDC2"/>
              </a:gs>
              <a:gs pos="100000">
                <a:srgbClr val="F5FFE6"/>
              </a:gs>
            </a:gsLst>
            <a:lin ang="16200000" scaled="1"/>
          </a:gradFill>
          <a:ln w="28575">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sz="1400" dirty="0">
                <a:solidFill>
                  <a:schemeClr val="dk1"/>
                </a:solidFill>
                <a:latin typeface="+mj-lt"/>
                <a:ea typeface="+mn-ea"/>
                <a:cs typeface="+mn-cs"/>
              </a:rPr>
              <a:t>Trust and Respect   </a:t>
            </a:r>
          </a:p>
        </p:txBody>
      </p:sp>
      <p:sp>
        <p:nvSpPr>
          <p:cNvPr id="12" name="Rectangle 11"/>
          <p:cNvSpPr>
            <a:spLocks noChangeArrowheads="1"/>
          </p:cNvSpPr>
          <p:nvPr/>
        </p:nvSpPr>
        <p:spPr bwMode="auto">
          <a:xfrm>
            <a:off x="2463261" y="5324763"/>
            <a:ext cx="1944000" cy="612000"/>
          </a:xfrm>
          <a:prstGeom prst="rect">
            <a:avLst/>
          </a:prstGeom>
          <a:gradFill rotWithShape="1">
            <a:gsLst>
              <a:gs pos="0">
                <a:srgbClr val="DAFDA7"/>
              </a:gs>
              <a:gs pos="35001">
                <a:srgbClr val="E4FDC2"/>
              </a:gs>
              <a:gs pos="100000">
                <a:srgbClr val="F5FFE6"/>
              </a:gs>
            </a:gsLst>
            <a:lin ang="16200000" scaled="1"/>
          </a:gradFill>
          <a:ln w="28575">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sz="1400" dirty="0">
                <a:solidFill>
                  <a:schemeClr val="dk1"/>
                </a:solidFill>
                <a:latin typeface="+mj-lt"/>
                <a:ea typeface="+mn-ea"/>
                <a:cs typeface="+mn-cs"/>
              </a:rPr>
              <a:t>Sharing Secrets </a:t>
            </a:r>
          </a:p>
        </p:txBody>
      </p:sp>
      <p:sp>
        <p:nvSpPr>
          <p:cNvPr id="15" name="Rectangle 14"/>
          <p:cNvSpPr>
            <a:spLocks noChangeArrowheads="1"/>
          </p:cNvSpPr>
          <p:nvPr/>
        </p:nvSpPr>
        <p:spPr bwMode="auto">
          <a:xfrm>
            <a:off x="224288" y="6039637"/>
            <a:ext cx="1944000" cy="612000"/>
          </a:xfrm>
          <a:prstGeom prst="rect">
            <a:avLst/>
          </a:prstGeom>
          <a:gradFill rotWithShape="1">
            <a:gsLst>
              <a:gs pos="0">
                <a:srgbClr val="DAFDA7"/>
              </a:gs>
              <a:gs pos="35001">
                <a:srgbClr val="E4FDC2"/>
              </a:gs>
              <a:gs pos="100000">
                <a:srgbClr val="F5FFE6"/>
              </a:gs>
            </a:gsLst>
            <a:lin ang="16200000" scaled="1"/>
          </a:gradFill>
          <a:ln w="28575">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sz="1400" dirty="0">
                <a:solidFill>
                  <a:schemeClr val="dk1"/>
                </a:solidFill>
                <a:latin typeface="+mj-lt"/>
                <a:ea typeface="+mn-ea"/>
                <a:cs typeface="+mn-cs"/>
              </a:rPr>
              <a:t>Good Communication </a:t>
            </a:r>
          </a:p>
        </p:txBody>
      </p:sp>
      <p:sp>
        <p:nvSpPr>
          <p:cNvPr id="16" name="Rectangle 15"/>
          <p:cNvSpPr>
            <a:spLocks noChangeArrowheads="1"/>
          </p:cNvSpPr>
          <p:nvPr/>
        </p:nvSpPr>
        <p:spPr bwMode="auto">
          <a:xfrm>
            <a:off x="2463261" y="6039637"/>
            <a:ext cx="1944000" cy="612000"/>
          </a:xfrm>
          <a:prstGeom prst="rect">
            <a:avLst/>
          </a:prstGeom>
          <a:gradFill rotWithShape="1">
            <a:gsLst>
              <a:gs pos="0">
                <a:srgbClr val="DAFDA7"/>
              </a:gs>
              <a:gs pos="35001">
                <a:srgbClr val="E4FDC2"/>
              </a:gs>
              <a:gs pos="100000">
                <a:srgbClr val="F5FFE6"/>
              </a:gs>
            </a:gsLst>
            <a:lin ang="16200000" scaled="1"/>
          </a:gradFill>
          <a:ln w="28575">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sz="1400" dirty="0">
                <a:solidFill>
                  <a:schemeClr val="dk1"/>
                </a:solidFill>
                <a:latin typeface="+mj-lt"/>
              </a:rPr>
              <a:t>Having a Laugh</a:t>
            </a:r>
            <a:endParaRPr lang="en-GB" sz="1400" dirty="0">
              <a:solidFill>
                <a:schemeClr val="dk1"/>
              </a:solidFill>
              <a:latin typeface="+mj-lt"/>
              <a:ea typeface="+mn-ea"/>
              <a:cs typeface="+mn-cs"/>
            </a:endParaRPr>
          </a:p>
        </p:txBody>
      </p:sp>
      <p:sp>
        <p:nvSpPr>
          <p:cNvPr id="22" name="Freeform: Shape 21">
            <a:extLst>
              <a:ext uri="{FF2B5EF4-FFF2-40B4-BE49-F238E27FC236}">
                <a16:creationId xmlns:a16="http://schemas.microsoft.com/office/drawing/2014/main" id="{76C71C48-1644-E5EC-4110-8700B69E78B7}"/>
              </a:ext>
            </a:extLst>
          </p:cNvPr>
          <p:cNvSpPr/>
          <p:nvPr/>
        </p:nvSpPr>
        <p:spPr>
          <a:xfrm>
            <a:off x="113466" y="1661939"/>
            <a:ext cx="8877022" cy="804631"/>
          </a:xfrm>
          <a:custGeom>
            <a:avLst/>
            <a:gdLst>
              <a:gd name="connsiteX0" fmla="*/ 0 w 8877022"/>
              <a:gd name="connsiteY0" fmla="*/ 153512 h 1315665"/>
              <a:gd name="connsiteX1" fmla="*/ 4551976 w 8877022"/>
              <a:gd name="connsiteY1" fmla="*/ 1314867 h 1315665"/>
              <a:gd name="connsiteX2" fmla="*/ 8877022 w 8877022"/>
              <a:gd name="connsiteY2" fmla="*/ 0 h 1315665"/>
            </a:gdLst>
            <a:ahLst/>
            <a:cxnLst>
              <a:cxn ang="0">
                <a:pos x="connsiteX0" y="connsiteY0"/>
              </a:cxn>
              <a:cxn ang="0">
                <a:pos x="connsiteX1" y="connsiteY1"/>
              </a:cxn>
              <a:cxn ang="0">
                <a:pos x="connsiteX2" y="connsiteY2"/>
              </a:cxn>
            </a:cxnLst>
            <a:rect l="l" t="t" r="r" b="b"/>
            <a:pathLst>
              <a:path w="8877022" h="1315665">
                <a:moveTo>
                  <a:pt x="0" y="153512"/>
                </a:moveTo>
                <a:cubicBezTo>
                  <a:pt x="1536236" y="746982"/>
                  <a:pt x="3072472" y="1340452"/>
                  <a:pt x="4551976" y="1314867"/>
                </a:cubicBezTo>
                <a:cubicBezTo>
                  <a:pt x="6031480" y="1289282"/>
                  <a:pt x="8198453" y="173536"/>
                  <a:pt x="8877022" y="0"/>
                </a:cubicBezTo>
              </a:path>
            </a:pathLst>
          </a:cu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id="{A93AAEB6-B66C-9010-BACE-E4818EA1684C}"/>
              </a:ext>
            </a:extLst>
          </p:cNvPr>
          <p:cNvSpPr/>
          <p:nvPr/>
        </p:nvSpPr>
        <p:spPr>
          <a:xfrm>
            <a:off x="381000" y="2387600"/>
            <a:ext cx="1735512" cy="1003300"/>
          </a:xfrm>
          <a:prstGeom prst="rect">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4" name="Picture 3" descr="Icon&#10;&#10;Description automatically generated">
            <a:extLst>
              <a:ext uri="{FF2B5EF4-FFF2-40B4-BE49-F238E27FC236}">
                <a16:creationId xmlns:a16="http://schemas.microsoft.com/office/drawing/2014/main" id="{721869F2-A1A1-DE01-1FEE-C51D93CC1998}"/>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1007843" y="1581436"/>
            <a:ext cx="211357" cy="941821"/>
          </a:xfrm>
          <a:prstGeom prst="rect">
            <a:avLst/>
          </a:prstGeom>
        </p:spPr>
      </p:pic>
      <p:sp>
        <p:nvSpPr>
          <p:cNvPr id="30" name="Rectangle 29">
            <a:extLst>
              <a:ext uri="{FF2B5EF4-FFF2-40B4-BE49-F238E27FC236}">
                <a16:creationId xmlns:a16="http://schemas.microsoft.com/office/drawing/2014/main" id="{2D349255-D88C-720B-E431-BED55DE136DD}"/>
              </a:ext>
            </a:extLst>
          </p:cNvPr>
          <p:cNvSpPr/>
          <p:nvPr/>
        </p:nvSpPr>
        <p:spPr>
          <a:xfrm>
            <a:off x="3490086" y="2825750"/>
            <a:ext cx="1735512" cy="1003300"/>
          </a:xfrm>
          <a:prstGeom prst="rect">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26" name="Picture 25" descr="Icon&#10;&#10;Description automatically generated">
            <a:extLst>
              <a:ext uri="{FF2B5EF4-FFF2-40B4-BE49-F238E27FC236}">
                <a16:creationId xmlns:a16="http://schemas.microsoft.com/office/drawing/2014/main" id="{40844254-BF11-4E70-C123-30B02458C63B}"/>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146485" y="2026946"/>
            <a:ext cx="211357" cy="941821"/>
          </a:xfrm>
          <a:prstGeom prst="rect">
            <a:avLst/>
          </a:prstGeom>
        </p:spPr>
      </p:pic>
      <p:sp>
        <p:nvSpPr>
          <p:cNvPr id="31" name="Rectangle 30">
            <a:extLst>
              <a:ext uri="{FF2B5EF4-FFF2-40B4-BE49-F238E27FC236}">
                <a16:creationId xmlns:a16="http://schemas.microsoft.com/office/drawing/2014/main" id="{6D03E823-AD30-4C6C-FB5F-AADB8571C9BF}"/>
              </a:ext>
            </a:extLst>
          </p:cNvPr>
          <p:cNvSpPr/>
          <p:nvPr/>
        </p:nvSpPr>
        <p:spPr>
          <a:xfrm>
            <a:off x="7001636" y="2247900"/>
            <a:ext cx="1735512" cy="1003300"/>
          </a:xfrm>
          <a:prstGeom prst="rect">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28" name="Picture 27" descr="Icon&#10;&#10;Description automatically generated">
            <a:extLst>
              <a:ext uri="{FF2B5EF4-FFF2-40B4-BE49-F238E27FC236}">
                <a16:creationId xmlns:a16="http://schemas.microsoft.com/office/drawing/2014/main" id="{2663A045-E961-C95D-040A-F7885E782640}"/>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658035" y="1492999"/>
            <a:ext cx="211357" cy="941821"/>
          </a:xfrm>
          <a:prstGeom prst="rect">
            <a:avLst/>
          </a:prstGeom>
        </p:spPr>
      </p:pic>
      <p:sp>
        <p:nvSpPr>
          <p:cNvPr id="2" name="Rectangle 1">
            <a:extLst>
              <a:ext uri="{FF2B5EF4-FFF2-40B4-BE49-F238E27FC236}">
                <a16:creationId xmlns:a16="http://schemas.microsoft.com/office/drawing/2014/main" id="{970EE90B-A09B-9DEB-F273-8B9AEB212558}"/>
              </a:ext>
            </a:extLst>
          </p:cNvPr>
          <p:cNvSpPr/>
          <p:nvPr/>
        </p:nvSpPr>
        <p:spPr>
          <a:xfrm>
            <a:off x="4864474" y="5205936"/>
            <a:ext cx="3776546" cy="1131724"/>
          </a:xfrm>
          <a:custGeom>
            <a:avLst/>
            <a:gdLst>
              <a:gd name="connsiteX0" fmla="*/ 0 w 3776546"/>
              <a:gd name="connsiteY0" fmla="*/ 0 h 1131724"/>
              <a:gd name="connsiteX1" fmla="*/ 591659 w 3776546"/>
              <a:gd name="connsiteY1" fmla="*/ 0 h 1131724"/>
              <a:gd name="connsiteX2" fmla="*/ 1107787 w 3776546"/>
              <a:gd name="connsiteY2" fmla="*/ 0 h 1131724"/>
              <a:gd name="connsiteX3" fmla="*/ 1661680 w 3776546"/>
              <a:gd name="connsiteY3" fmla="*/ 0 h 1131724"/>
              <a:gd name="connsiteX4" fmla="*/ 2328870 w 3776546"/>
              <a:gd name="connsiteY4" fmla="*/ 0 h 1131724"/>
              <a:gd name="connsiteX5" fmla="*/ 2920529 w 3776546"/>
              <a:gd name="connsiteY5" fmla="*/ 0 h 1131724"/>
              <a:gd name="connsiteX6" fmla="*/ 3776546 w 3776546"/>
              <a:gd name="connsiteY6" fmla="*/ 0 h 1131724"/>
              <a:gd name="connsiteX7" fmla="*/ 3776546 w 3776546"/>
              <a:gd name="connsiteY7" fmla="*/ 577179 h 1131724"/>
              <a:gd name="connsiteX8" fmla="*/ 3776546 w 3776546"/>
              <a:gd name="connsiteY8" fmla="*/ 1131724 h 1131724"/>
              <a:gd name="connsiteX9" fmla="*/ 3147122 w 3776546"/>
              <a:gd name="connsiteY9" fmla="*/ 1131724 h 1131724"/>
              <a:gd name="connsiteX10" fmla="*/ 2593228 w 3776546"/>
              <a:gd name="connsiteY10" fmla="*/ 1131724 h 1131724"/>
              <a:gd name="connsiteX11" fmla="*/ 1888273 w 3776546"/>
              <a:gd name="connsiteY11" fmla="*/ 1131724 h 1131724"/>
              <a:gd name="connsiteX12" fmla="*/ 1296614 w 3776546"/>
              <a:gd name="connsiteY12" fmla="*/ 1131724 h 1131724"/>
              <a:gd name="connsiteX13" fmla="*/ 780486 w 3776546"/>
              <a:gd name="connsiteY13" fmla="*/ 1131724 h 1131724"/>
              <a:gd name="connsiteX14" fmla="*/ 0 w 3776546"/>
              <a:gd name="connsiteY14" fmla="*/ 1131724 h 1131724"/>
              <a:gd name="connsiteX15" fmla="*/ 0 w 3776546"/>
              <a:gd name="connsiteY15" fmla="*/ 588496 h 1131724"/>
              <a:gd name="connsiteX16" fmla="*/ 0 w 3776546"/>
              <a:gd name="connsiteY16" fmla="*/ 0 h 1131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76546" h="1131724" fill="none" extrusionOk="0">
                <a:moveTo>
                  <a:pt x="0" y="0"/>
                </a:moveTo>
                <a:cubicBezTo>
                  <a:pt x="247633" y="21094"/>
                  <a:pt x="394394" y="-28034"/>
                  <a:pt x="591659" y="0"/>
                </a:cubicBezTo>
                <a:cubicBezTo>
                  <a:pt x="788924" y="28034"/>
                  <a:pt x="849871" y="-22151"/>
                  <a:pt x="1107787" y="0"/>
                </a:cubicBezTo>
                <a:cubicBezTo>
                  <a:pt x="1365703" y="22151"/>
                  <a:pt x="1528595" y="-19148"/>
                  <a:pt x="1661680" y="0"/>
                </a:cubicBezTo>
                <a:cubicBezTo>
                  <a:pt x="1794765" y="19148"/>
                  <a:pt x="2053321" y="11530"/>
                  <a:pt x="2328870" y="0"/>
                </a:cubicBezTo>
                <a:cubicBezTo>
                  <a:pt x="2604419" y="-11530"/>
                  <a:pt x="2743502" y="24221"/>
                  <a:pt x="2920529" y="0"/>
                </a:cubicBezTo>
                <a:cubicBezTo>
                  <a:pt x="3097556" y="-24221"/>
                  <a:pt x="3509180" y="-3761"/>
                  <a:pt x="3776546" y="0"/>
                </a:cubicBezTo>
                <a:cubicBezTo>
                  <a:pt x="3763977" y="161462"/>
                  <a:pt x="3774379" y="389130"/>
                  <a:pt x="3776546" y="577179"/>
                </a:cubicBezTo>
                <a:cubicBezTo>
                  <a:pt x="3778713" y="765228"/>
                  <a:pt x="3772542" y="889816"/>
                  <a:pt x="3776546" y="1131724"/>
                </a:cubicBezTo>
                <a:cubicBezTo>
                  <a:pt x="3533112" y="1123205"/>
                  <a:pt x="3343532" y="1143127"/>
                  <a:pt x="3147122" y="1131724"/>
                </a:cubicBezTo>
                <a:cubicBezTo>
                  <a:pt x="2950712" y="1120321"/>
                  <a:pt x="2844339" y="1133701"/>
                  <a:pt x="2593228" y="1131724"/>
                </a:cubicBezTo>
                <a:cubicBezTo>
                  <a:pt x="2342117" y="1129747"/>
                  <a:pt x="2235110" y="1137276"/>
                  <a:pt x="1888273" y="1131724"/>
                </a:cubicBezTo>
                <a:cubicBezTo>
                  <a:pt x="1541436" y="1126172"/>
                  <a:pt x="1577095" y="1104332"/>
                  <a:pt x="1296614" y="1131724"/>
                </a:cubicBezTo>
                <a:cubicBezTo>
                  <a:pt x="1016133" y="1159116"/>
                  <a:pt x="955839" y="1106610"/>
                  <a:pt x="780486" y="1131724"/>
                </a:cubicBezTo>
                <a:cubicBezTo>
                  <a:pt x="605133" y="1156838"/>
                  <a:pt x="308750" y="1105231"/>
                  <a:pt x="0" y="1131724"/>
                </a:cubicBezTo>
                <a:cubicBezTo>
                  <a:pt x="5585" y="884558"/>
                  <a:pt x="17042" y="705475"/>
                  <a:pt x="0" y="588496"/>
                </a:cubicBezTo>
                <a:cubicBezTo>
                  <a:pt x="-17042" y="471517"/>
                  <a:pt x="-239" y="207339"/>
                  <a:pt x="0" y="0"/>
                </a:cubicBezTo>
                <a:close/>
              </a:path>
              <a:path w="3776546" h="1131724" stroke="0" extrusionOk="0">
                <a:moveTo>
                  <a:pt x="0" y="0"/>
                </a:moveTo>
                <a:cubicBezTo>
                  <a:pt x="228614" y="-12066"/>
                  <a:pt x="386194" y="147"/>
                  <a:pt x="591659" y="0"/>
                </a:cubicBezTo>
                <a:cubicBezTo>
                  <a:pt x="797124" y="-147"/>
                  <a:pt x="873189" y="-19461"/>
                  <a:pt x="1107787" y="0"/>
                </a:cubicBezTo>
                <a:cubicBezTo>
                  <a:pt x="1342385" y="19461"/>
                  <a:pt x="1640627" y="2884"/>
                  <a:pt x="1812742" y="0"/>
                </a:cubicBezTo>
                <a:cubicBezTo>
                  <a:pt x="1984857" y="-2884"/>
                  <a:pt x="2182087" y="10368"/>
                  <a:pt x="2404401" y="0"/>
                </a:cubicBezTo>
                <a:cubicBezTo>
                  <a:pt x="2626715" y="-10368"/>
                  <a:pt x="2750231" y="28417"/>
                  <a:pt x="2996060" y="0"/>
                </a:cubicBezTo>
                <a:cubicBezTo>
                  <a:pt x="3241889" y="-28417"/>
                  <a:pt x="3390639" y="-8771"/>
                  <a:pt x="3776546" y="0"/>
                </a:cubicBezTo>
                <a:cubicBezTo>
                  <a:pt x="3787232" y="236387"/>
                  <a:pt x="3774551" y="273918"/>
                  <a:pt x="3776546" y="543228"/>
                </a:cubicBezTo>
                <a:cubicBezTo>
                  <a:pt x="3778541" y="812538"/>
                  <a:pt x="3784384" y="991717"/>
                  <a:pt x="3776546" y="1131724"/>
                </a:cubicBezTo>
                <a:cubicBezTo>
                  <a:pt x="3501962" y="1133890"/>
                  <a:pt x="3347730" y="1113665"/>
                  <a:pt x="3222653" y="1131724"/>
                </a:cubicBezTo>
                <a:cubicBezTo>
                  <a:pt x="3097576" y="1149783"/>
                  <a:pt x="2887346" y="1161110"/>
                  <a:pt x="2593228" y="1131724"/>
                </a:cubicBezTo>
                <a:cubicBezTo>
                  <a:pt x="2299111" y="1102338"/>
                  <a:pt x="2249739" y="1157356"/>
                  <a:pt x="1963804" y="1131724"/>
                </a:cubicBezTo>
                <a:cubicBezTo>
                  <a:pt x="1677869" y="1106092"/>
                  <a:pt x="1528204" y="1125284"/>
                  <a:pt x="1372145" y="1131724"/>
                </a:cubicBezTo>
                <a:cubicBezTo>
                  <a:pt x="1216086" y="1138164"/>
                  <a:pt x="935698" y="1163430"/>
                  <a:pt x="667190" y="1131724"/>
                </a:cubicBezTo>
                <a:cubicBezTo>
                  <a:pt x="398683" y="1100018"/>
                  <a:pt x="194018" y="1102354"/>
                  <a:pt x="0" y="1131724"/>
                </a:cubicBezTo>
                <a:cubicBezTo>
                  <a:pt x="-19398" y="911036"/>
                  <a:pt x="-4930" y="759902"/>
                  <a:pt x="0" y="588496"/>
                </a:cubicBezTo>
                <a:cubicBezTo>
                  <a:pt x="4930" y="417090"/>
                  <a:pt x="-19490" y="128424"/>
                  <a:pt x="0" y="0"/>
                </a:cubicBezTo>
                <a:close/>
              </a:path>
            </a:pathLst>
          </a:custGeom>
          <a:ln w="25400">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1">
            <a:schemeClr val="accent4"/>
          </a:lnRef>
          <a:fillRef idx="2">
            <a:schemeClr val="accent4"/>
          </a:fillRef>
          <a:effectRef idx="1">
            <a:schemeClr val="accent4"/>
          </a:effectRef>
          <a:fontRef idx="minor">
            <a:schemeClr val="dk1"/>
          </a:fontRef>
        </p:style>
        <p:txBody>
          <a:bodyPr wrap="square">
            <a:noAutofit/>
          </a:bodyPr>
          <a:lstStyle/>
          <a:p>
            <a:r>
              <a:rPr lang="en-GB" sz="1600" i="1" dirty="0">
                <a:cs typeface="Calibri"/>
              </a:rPr>
              <a:t>Online relationships can lead to you taking advice from those with malicious intention. You also might find yourself, or a friend, being exploited or abused. </a:t>
            </a:r>
          </a:p>
        </p:txBody>
      </p:sp>
      <p:sp>
        <p:nvSpPr>
          <p:cNvPr id="5" name="Rectangle 4">
            <a:extLst>
              <a:ext uri="{FF2B5EF4-FFF2-40B4-BE49-F238E27FC236}">
                <a16:creationId xmlns:a16="http://schemas.microsoft.com/office/drawing/2014/main" id="{55A62656-A259-33D2-AC7B-F6ECB406E9F2}"/>
              </a:ext>
            </a:extLst>
          </p:cNvPr>
          <p:cNvSpPr/>
          <p:nvPr/>
        </p:nvSpPr>
        <p:spPr>
          <a:xfrm>
            <a:off x="4864474" y="4907912"/>
            <a:ext cx="3776545" cy="298023"/>
          </a:xfrm>
          <a:custGeom>
            <a:avLst/>
            <a:gdLst>
              <a:gd name="connsiteX0" fmla="*/ 0 w 3776545"/>
              <a:gd name="connsiteY0" fmla="*/ 0 h 298023"/>
              <a:gd name="connsiteX1" fmla="*/ 704955 w 3776545"/>
              <a:gd name="connsiteY1" fmla="*/ 0 h 298023"/>
              <a:gd name="connsiteX2" fmla="*/ 1372145 w 3776545"/>
              <a:gd name="connsiteY2" fmla="*/ 0 h 298023"/>
              <a:gd name="connsiteX3" fmla="*/ 2039334 w 3776545"/>
              <a:gd name="connsiteY3" fmla="*/ 0 h 298023"/>
              <a:gd name="connsiteX4" fmla="*/ 2555462 w 3776545"/>
              <a:gd name="connsiteY4" fmla="*/ 0 h 298023"/>
              <a:gd name="connsiteX5" fmla="*/ 3109355 w 3776545"/>
              <a:gd name="connsiteY5" fmla="*/ 0 h 298023"/>
              <a:gd name="connsiteX6" fmla="*/ 3776545 w 3776545"/>
              <a:gd name="connsiteY6" fmla="*/ 0 h 298023"/>
              <a:gd name="connsiteX7" fmla="*/ 3776545 w 3776545"/>
              <a:gd name="connsiteY7" fmla="*/ 298023 h 298023"/>
              <a:gd name="connsiteX8" fmla="*/ 3147121 w 3776545"/>
              <a:gd name="connsiteY8" fmla="*/ 298023 h 298023"/>
              <a:gd name="connsiteX9" fmla="*/ 2630993 w 3776545"/>
              <a:gd name="connsiteY9" fmla="*/ 298023 h 298023"/>
              <a:gd name="connsiteX10" fmla="*/ 2114865 w 3776545"/>
              <a:gd name="connsiteY10" fmla="*/ 298023 h 298023"/>
              <a:gd name="connsiteX11" fmla="*/ 1447676 w 3776545"/>
              <a:gd name="connsiteY11" fmla="*/ 298023 h 298023"/>
              <a:gd name="connsiteX12" fmla="*/ 893782 w 3776545"/>
              <a:gd name="connsiteY12" fmla="*/ 298023 h 298023"/>
              <a:gd name="connsiteX13" fmla="*/ 0 w 3776545"/>
              <a:gd name="connsiteY13" fmla="*/ 298023 h 298023"/>
              <a:gd name="connsiteX14" fmla="*/ 0 w 3776545"/>
              <a:gd name="connsiteY14" fmla="*/ 0 h 298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76545" h="298023" fill="none" extrusionOk="0">
                <a:moveTo>
                  <a:pt x="0" y="0"/>
                </a:moveTo>
                <a:cubicBezTo>
                  <a:pt x="262125" y="3414"/>
                  <a:pt x="441993" y="5077"/>
                  <a:pt x="704955" y="0"/>
                </a:cubicBezTo>
                <a:cubicBezTo>
                  <a:pt x="967917" y="-5077"/>
                  <a:pt x="1049858" y="17717"/>
                  <a:pt x="1372145" y="0"/>
                </a:cubicBezTo>
                <a:cubicBezTo>
                  <a:pt x="1694432" y="-17717"/>
                  <a:pt x="1761214" y="-31616"/>
                  <a:pt x="2039334" y="0"/>
                </a:cubicBezTo>
                <a:cubicBezTo>
                  <a:pt x="2317454" y="31616"/>
                  <a:pt x="2297546" y="-22151"/>
                  <a:pt x="2555462" y="0"/>
                </a:cubicBezTo>
                <a:cubicBezTo>
                  <a:pt x="2813378" y="22151"/>
                  <a:pt x="2976270" y="-19148"/>
                  <a:pt x="3109355" y="0"/>
                </a:cubicBezTo>
                <a:cubicBezTo>
                  <a:pt x="3242440" y="19148"/>
                  <a:pt x="3500996" y="11530"/>
                  <a:pt x="3776545" y="0"/>
                </a:cubicBezTo>
                <a:cubicBezTo>
                  <a:pt x="3763149" y="142847"/>
                  <a:pt x="3775763" y="187187"/>
                  <a:pt x="3776545" y="298023"/>
                </a:cubicBezTo>
                <a:cubicBezTo>
                  <a:pt x="3482181" y="288351"/>
                  <a:pt x="3372863" y="295109"/>
                  <a:pt x="3147121" y="298023"/>
                </a:cubicBezTo>
                <a:cubicBezTo>
                  <a:pt x="2921379" y="300937"/>
                  <a:pt x="2777773" y="322352"/>
                  <a:pt x="2630993" y="298023"/>
                </a:cubicBezTo>
                <a:cubicBezTo>
                  <a:pt x="2484213" y="273694"/>
                  <a:pt x="2243770" y="276910"/>
                  <a:pt x="2114865" y="298023"/>
                </a:cubicBezTo>
                <a:cubicBezTo>
                  <a:pt x="1985960" y="319136"/>
                  <a:pt x="1614713" y="321205"/>
                  <a:pt x="1447676" y="298023"/>
                </a:cubicBezTo>
                <a:cubicBezTo>
                  <a:pt x="1280639" y="274841"/>
                  <a:pt x="1144893" y="300000"/>
                  <a:pt x="893782" y="298023"/>
                </a:cubicBezTo>
                <a:cubicBezTo>
                  <a:pt x="642671" y="296046"/>
                  <a:pt x="428510" y="336370"/>
                  <a:pt x="0" y="298023"/>
                </a:cubicBezTo>
                <a:cubicBezTo>
                  <a:pt x="10717" y="175491"/>
                  <a:pt x="-11751" y="106024"/>
                  <a:pt x="0" y="0"/>
                </a:cubicBezTo>
                <a:close/>
              </a:path>
              <a:path w="3776545" h="298023" stroke="0" extrusionOk="0">
                <a:moveTo>
                  <a:pt x="0" y="0"/>
                </a:moveTo>
                <a:cubicBezTo>
                  <a:pt x="228614" y="-12066"/>
                  <a:pt x="386194" y="147"/>
                  <a:pt x="591659" y="0"/>
                </a:cubicBezTo>
                <a:cubicBezTo>
                  <a:pt x="797124" y="-147"/>
                  <a:pt x="873189" y="-19461"/>
                  <a:pt x="1107787" y="0"/>
                </a:cubicBezTo>
                <a:cubicBezTo>
                  <a:pt x="1342385" y="19461"/>
                  <a:pt x="1640627" y="2884"/>
                  <a:pt x="1812742" y="0"/>
                </a:cubicBezTo>
                <a:cubicBezTo>
                  <a:pt x="1984857" y="-2884"/>
                  <a:pt x="2184513" y="10386"/>
                  <a:pt x="2404400" y="0"/>
                </a:cubicBezTo>
                <a:cubicBezTo>
                  <a:pt x="2624287" y="-10386"/>
                  <a:pt x="2750230" y="28417"/>
                  <a:pt x="2996059" y="0"/>
                </a:cubicBezTo>
                <a:cubicBezTo>
                  <a:pt x="3241888" y="-28417"/>
                  <a:pt x="3390638" y="-8771"/>
                  <a:pt x="3776545" y="0"/>
                </a:cubicBezTo>
                <a:cubicBezTo>
                  <a:pt x="3767819" y="76543"/>
                  <a:pt x="3763619" y="202898"/>
                  <a:pt x="3776545" y="298023"/>
                </a:cubicBezTo>
                <a:cubicBezTo>
                  <a:pt x="3583004" y="280109"/>
                  <a:pt x="3434572" y="292531"/>
                  <a:pt x="3147121" y="298023"/>
                </a:cubicBezTo>
                <a:cubicBezTo>
                  <a:pt x="2859670" y="303515"/>
                  <a:pt x="2858597" y="285191"/>
                  <a:pt x="2630993" y="298023"/>
                </a:cubicBezTo>
                <a:cubicBezTo>
                  <a:pt x="2403389" y="310855"/>
                  <a:pt x="2294293" y="322707"/>
                  <a:pt x="2001569" y="298023"/>
                </a:cubicBezTo>
                <a:cubicBezTo>
                  <a:pt x="1708845" y="273339"/>
                  <a:pt x="1658080" y="323655"/>
                  <a:pt x="1372145" y="298023"/>
                </a:cubicBezTo>
                <a:cubicBezTo>
                  <a:pt x="1086210" y="272391"/>
                  <a:pt x="936545" y="291583"/>
                  <a:pt x="780486" y="298023"/>
                </a:cubicBezTo>
                <a:cubicBezTo>
                  <a:pt x="624427" y="304463"/>
                  <a:pt x="245343" y="305978"/>
                  <a:pt x="0" y="298023"/>
                </a:cubicBezTo>
                <a:cubicBezTo>
                  <a:pt x="-4724" y="204793"/>
                  <a:pt x="-9313" y="147068"/>
                  <a:pt x="0" y="0"/>
                </a:cubicBezTo>
                <a:close/>
              </a:path>
            </a:pathLst>
          </a:custGeom>
          <a:solidFill>
            <a:schemeClr val="accent2">
              <a:lumMod val="75000"/>
            </a:schemeClr>
          </a:solidFill>
          <a:ln w="31750">
            <a:solidFill>
              <a:schemeClr val="bg1">
                <a:lumMod val="50000"/>
              </a:schemeClr>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Segoe UI Semibold" panose="020B0702040204020203" pitchFamily="34" charset="0"/>
                <a:cs typeface="Segoe UI Semibold" panose="020B0702040204020203" pitchFamily="34" charset="0"/>
              </a:rPr>
              <a:t>Did you know?</a:t>
            </a:r>
            <a:endParaRPr lang="en-US" dirty="0">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3444461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a:spLocks noChangeArrowheads="1"/>
          </p:cNvSpPr>
          <p:nvPr/>
        </p:nvSpPr>
        <p:spPr bwMode="auto">
          <a:xfrm>
            <a:off x="226527" y="5885393"/>
            <a:ext cx="1620000" cy="646642"/>
          </a:xfrm>
          <a:prstGeom prst="rect">
            <a:avLst/>
          </a:prstGeom>
          <a:gradFill rotWithShape="1">
            <a:gsLst>
              <a:gs pos="0">
                <a:srgbClr val="FFBE86"/>
              </a:gs>
              <a:gs pos="35001">
                <a:srgbClr val="FFD0AA"/>
              </a:gs>
              <a:gs pos="100000">
                <a:srgbClr val="FFEBDB"/>
              </a:gs>
            </a:gsLst>
            <a:lin ang="16200000" scaled="1"/>
          </a:gradFill>
          <a:ln w="38100">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b="1" dirty="0">
                <a:solidFill>
                  <a:schemeClr val="dk1"/>
                </a:solidFill>
                <a:latin typeface="+mj-lt"/>
                <a:ea typeface="+mn-ea"/>
                <a:cs typeface="+mn-cs"/>
              </a:rPr>
              <a:t>INFORMATION</a:t>
            </a:r>
          </a:p>
        </p:txBody>
      </p:sp>
      <p:sp>
        <p:nvSpPr>
          <p:cNvPr id="18" name="Rectangle 17"/>
          <p:cNvSpPr>
            <a:spLocks noChangeArrowheads="1"/>
          </p:cNvSpPr>
          <p:nvPr/>
        </p:nvSpPr>
        <p:spPr bwMode="auto">
          <a:xfrm>
            <a:off x="2005175" y="5885393"/>
            <a:ext cx="1620000" cy="646642"/>
          </a:xfrm>
          <a:prstGeom prst="rect">
            <a:avLst/>
          </a:prstGeom>
          <a:gradFill rotWithShape="1">
            <a:gsLst>
              <a:gs pos="0">
                <a:srgbClr val="FFBE86"/>
              </a:gs>
              <a:gs pos="35001">
                <a:srgbClr val="FFD0AA"/>
              </a:gs>
              <a:gs pos="100000">
                <a:srgbClr val="FFEBDB"/>
              </a:gs>
            </a:gsLst>
            <a:lin ang="16200000" scaled="1"/>
          </a:gradFill>
          <a:ln w="38100">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b="1" dirty="0">
                <a:solidFill>
                  <a:schemeClr val="dk1"/>
                </a:solidFill>
                <a:latin typeface="+mj-lt"/>
                <a:ea typeface="+mn-ea"/>
                <a:cs typeface="+mn-cs"/>
              </a:rPr>
              <a:t>FEELINGS</a:t>
            </a:r>
          </a:p>
        </p:txBody>
      </p:sp>
      <p:sp>
        <p:nvSpPr>
          <p:cNvPr id="24" name="Rectangle 23"/>
          <p:cNvSpPr>
            <a:spLocks noChangeArrowheads="1"/>
          </p:cNvSpPr>
          <p:nvPr/>
        </p:nvSpPr>
        <p:spPr bwMode="auto">
          <a:xfrm>
            <a:off x="3783823" y="5885393"/>
            <a:ext cx="1620000" cy="646642"/>
          </a:xfrm>
          <a:prstGeom prst="rect">
            <a:avLst/>
          </a:prstGeom>
          <a:gradFill rotWithShape="1">
            <a:gsLst>
              <a:gs pos="0">
                <a:srgbClr val="FFBE86"/>
              </a:gs>
              <a:gs pos="35001">
                <a:srgbClr val="FFD0AA"/>
              </a:gs>
              <a:gs pos="100000">
                <a:srgbClr val="FFEBDB"/>
              </a:gs>
            </a:gsLst>
            <a:lin ang="16200000" scaled="1"/>
          </a:gradFill>
          <a:ln w="38100">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b="1" dirty="0">
                <a:solidFill>
                  <a:schemeClr val="dk1"/>
                </a:solidFill>
                <a:latin typeface="+mj-lt"/>
                <a:ea typeface="+mn-ea"/>
                <a:cs typeface="+mn-cs"/>
              </a:rPr>
              <a:t>CREATIVITY</a:t>
            </a:r>
          </a:p>
        </p:txBody>
      </p:sp>
      <p:sp>
        <p:nvSpPr>
          <p:cNvPr id="27" name="Rectangle 26"/>
          <p:cNvSpPr>
            <a:spLocks noChangeArrowheads="1"/>
          </p:cNvSpPr>
          <p:nvPr/>
        </p:nvSpPr>
        <p:spPr bwMode="auto">
          <a:xfrm>
            <a:off x="7341119" y="5885393"/>
            <a:ext cx="1620000" cy="646642"/>
          </a:xfrm>
          <a:prstGeom prst="rect">
            <a:avLst/>
          </a:prstGeom>
          <a:gradFill rotWithShape="1">
            <a:gsLst>
              <a:gs pos="0">
                <a:srgbClr val="FFBE86"/>
              </a:gs>
              <a:gs pos="35001">
                <a:srgbClr val="FFD0AA"/>
              </a:gs>
              <a:gs pos="100000">
                <a:srgbClr val="FFEBDB"/>
              </a:gs>
            </a:gsLst>
            <a:lin ang="16200000" scaled="1"/>
          </a:gradFill>
          <a:ln w="38100">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b="1" dirty="0">
                <a:solidFill>
                  <a:schemeClr val="dk1"/>
                </a:solidFill>
                <a:latin typeface="+mj-lt"/>
                <a:ea typeface="+mn-ea"/>
                <a:cs typeface="+mn-cs"/>
              </a:rPr>
              <a:t>JUDGEMENT</a:t>
            </a:r>
          </a:p>
        </p:txBody>
      </p:sp>
      <p:sp>
        <p:nvSpPr>
          <p:cNvPr id="30" name="Rectangle 29"/>
          <p:cNvSpPr>
            <a:spLocks noChangeArrowheads="1"/>
          </p:cNvSpPr>
          <p:nvPr/>
        </p:nvSpPr>
        <p:spPr bwMode="auto">
          <a:xfrm>
            <a:off x="5562471" y="5885393"/>
            <a:ext cx="1620000" cy="646642"/>
          </a:xfrm>
          <a:prstGeom prst="rect">
            <a:avLst/>
          </a:prstGeom>
          <a:gradFill rotWithShape="1">
            <a:gsLst>
              <a:gs pos="0">
                <a:srgbClr val="FFBE86"/>
              </a:gs>
              <a:gs pos="35001">
                <a:srgbClr val="FFD0AA"/>
              </a:gs>
              <a:gs pos="100000">
                <a:srgbClr val="FFEBDB"/>
              </a:gs>
            </a:gsLst>
            <a:lin ang="16200000" scaled="1"/>
          </a:gradFill>
          <a:ln w="38100">
            <a:solidFill>
              <a:srgbClr val="7F0757"/>
            </a:solidFill>
            <a:miter lim="800000"/>
            <a:headEnd/>
            <a:tailEnd/>
          </a:ln>
          <a:effectLst>
            <a:outerShdw blurRad="40000" dist="20000" dir="5400000" rotWithShape="0">
              <a:srgbClr val="000000">
                <a:alpha val="37999"/>
              </a:srgbClr>
            </a:outerShdw>
          </a:effectLst>
        </p:spPr>
        <p:txBody>
          <a:bodyPr anchor="ctr"/>
          <a:lstStyle/>
          <a:p>
            <a:pPr algn="ctr">
              <a:defRPr/>
            </a:pPr>
            <a:r>
              <a:rPr lang="en-GB" b="1" dirty="0">
                <a:solidFill>
                  <a:schemeClr val="dk1"/>
                </a:solidFill>
                <a:latin typeface="+mj-lt"/>
                <a:ea typeface="+mn-ea"/>
                <a:cs typeface="+mn-cs"/>
              </a:rPr>
              <a:t>THINKING</a:t>
            </a:r>
          </a:p>
        </p:txBody>
      </p:sp>
      <p:sp>
        <p:nvSpPr>
          <p:cNvPr id="33" name="Rounded Rectangle 32">
            <a:extLst>
              <a:ext uri="{FF2B5EF4-FFF2-40B4-BE49-F238E27FC236}">
                <a16:creationId xmlns:a16="http://schemas.microsoft.com/office/drawing/2014/main" id="{E2E14C24-5F46-0F4B-80B3-BBFEE4F1D48D}"/>
              </a:ext>
            </a:extLst>
          </p:cNvPr>
          <p:cNvSpPr/>
          <p:nvPr/>
        </p:nvSpPr>
        <p:spPr>
          <a:xfrm>
            <a:off x="7160925" y="3921473"/>
            <a:ext cx="1617315" cy="706756"/>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solidFill>
                  <a:schemeClr val="bg1"/>
                </a:solidFill>
                <a:latin typeface="Comic Sans MS" panose="030F0902030302020204" pitchFamily="66" charset="0"/>
              </a:rPr>
              <a:t>3 Minutes</a:t>
            </a:r>
          </a:p>
        </p:txBody>
      </p:sp>
      <p:sp>
        <p:nvSpPr>
          <p:cNvPr id="39" name="Rounded Rectangle 38">
            <a:extLst>
              <a:ext uri="{FF2B5EF4-FFF2-40B4-BE49-F238E27FC236}">
                <a16:creationId xmlns:a16="http://schemas.microsoft.com/office/drawing/2014/main" id="{6DB58135-1C1A-5241-9009-7008C8A113A1}"/>
              </a:ext>
            </a:extLst>
          </p:cNvPr>
          <p:cNvSpPr/>
          <p:nvPr/>
        </p:nvSpPr>
        <p:spPr>
          <a:xfrm>
            <a:off x="226527" y="2270497"/>
            <a:ext cx="3408213" cy="2453640"/>
          </a:xfrm>
          <a:prstGeom prst="roundRect">
            <a:avLst/>
          </a:prstGeom>
          <a:gradFill>
            <a:gsLst>
              <a:gs pos="0">
                <a:schemeClr val="accent3">
                  <a:lumMod val="5000"/>
                  <a:lumOff val="95000"/>
                </a:schemeClr>
              </a:gs>
              <a:gs pos="74000">
                <a:srgbClr val="FFFF00"/>
              </a:gs>
            </a:gsLst>
            <a:lin ang="5400000" scaled="1"/>
          </a:gradFill>
          <a:ln w="38100">
            <a:solidFill>
              <a:srgbClr val="4FD1FF"/>
            </a:solidFill>
          </a:ln>
        </p:spPr>
        <p:style>
          <a:lnRef idx="1">
            <a:schemeClr val="accent1"/>
          </a:lnRef>
          <a:fillRef idx="3">
            <a:schemeClr val="accent1"/>
          </a:fillRef>
          <a:effectRef idx="2">
            <a:schemeClr val="accent1"/>
          </a:effectRef>
          <a:fontRef idx="minor">
            <a:schemeClr val="lt1"/>
          </a:fontRef>
        </p:style>
        <p:txBody>
          <a:bodyPr rtlCol="0" anchor="ctr"/>
          <a:lstStyle/>
          <a:p>
            <a:pPr algn="ctr">
              <a:buNone/>
              <a:defRPr/>
            </a:pPr>
            <a:r>
              <a:rPr lang="en-GB" b="1" dirty="0">
                <a:solidFill>
                  <a:srgbClr val="0000FF"/>
                </a:solidFill>
              </a:rPr>
              <a:t>Life Noggin Clip:</a:t>
            </a:r>
          </a:p>
          <a:p>
            <a:pPr algn="ctr">
              <a:buNone/>
              <a:defRPr/>
            </a:pPr>
            <a:r>
              <a:rPr lang="en-GB" b="1" dirty="0">
                <a:solidFill>
                  <a:srgbClr val="0000FF"/>
                </a:solidFill>
              </a:rPr>
              <a:t>Why Keeping a Big Secret Is Worse Than You Think</a:t>
            </a:r>
          </a:p>
        </p:txBody>
      </p:sp>
      <p:sp>
        <p:nvSpPr>
          <p:cNvPr id="3" name="Title 1">
            <a:extLst>
              <a:ext uri="{FF2B5EF4-FFF2-40B4-BE49-F238E27FC236}">
                <a16:creationId xmlns:a16="http://schemas.microsoft.com/office/drawing/2014/main" id="{BAEE031C-76CB-67E0-24C3-CBC019B00668}"/>
              </a:ext>
            </a:extLst>
          </p:cNvPr>
          <p:cNvSpPr txBox="1">
            <a:spLocks/>
          </p:cNvSpPr>
          <p:nvPr/>
        </p:nvSpPr>
        <p:spPr>
          <a:xfrm>
            <a:off x="213360" y="179231"/>
            <a:ext cx="8747759" cy="808803"/>
          </a:xfrm>
          <a:prstGeom prst="rect">
            <a:avLst/>
          </a:prstGeom>
          <a:gradFill>
            <a:gsLst>
              <a:gs pos="0">
                <a:schemeClr val="bg1">
                  <a:lumMod val="95000"/>
                </a:schemeClr>
              </a:gs>
              <a:gs pos="64999">
                <a:schemeClr val="bg1"/>
              </a:gs>
              <a:gs pos="100000">
                <a:schemeClr val="bg1">
                  <a:lumMod val="65000"/>
                </a:schemeClr>
              </a:gs>
            </a:gsLst>
            <a:lin ang="5400000" scaled="0"/>
          </a:gradFill>
          <a:ln w="12700">
            <a:solidFill>
              <a:srgbClr val="FFB0A3"/>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4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Why Keeping Secrets Can Be Harmful</a:t>
            </a:r>
          </a:p>
        </p:txBody>
      </p:sp>
      <p:pic>
        <p:nvPicPr>
          <p:cNvPr id="5" name="Picture 4" descr="A picture containing text, device, gauge&#10;&#10;Description automatically generated">
            <a:extLst>
              <a:ext uri="{FF2B5EF4-FFF2-40B4-BE49-F238E27FC236}">
                <a16:creationId xmlns:a16="http://schemas.microsoft.com/office/drawing/2014/main" id="{8FDA58F3-C98E-E35D-8A68-2CA42C07AE3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423659" y="2149289"/>
            <a:ext cx="2590800" cy="1858140"/>
          </a:xfrm>
          <a:prstGeom prst="rect">
            <a:avLst/>
          </a:prstGeom>
          <a:effectLst>
            <a:outerShdw blurRad="63500" sx="102000" sy="102000" algn="ctr" rotWithShape="0">
              <a:prstClr val="black">
                <a:alpha val="40000"/>
              </a:prstClr>
            </a:outerShdw>
          </a:effectLst>
        </p:spPr>
      </p:pic>
      <p:pic>
        <p:nvPicPr>
          <p:cNvPr id="36" name="Picture 9" descr="C:\Users\Optic Group111\Desktop\Thoughts.png">
            <a:extLst>
              <a:ext uri="{FF2B5EF4-FFF2-40B4-BE49-F238E27FC236}">
                <a16:creationId xmlns:a16="http://schemas.microsoft.com/office/drawing/2014/main" id="{41CCFD0E-CD91-9442-9390-9C2045BB741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8907" y="171611"/>
            <a:ext cx="821230" cy="821230"/>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8" descr="C:\Users\Optic Group111\Desktop\Task.png">
            <a:extLst>
              <a:ext uri="{FF2B5EF4-FFF2-40B4-BE49-F238E27FC236}">
                <a16:creationId xmlns:a16="http://schemas.microsoft.com/office/drawing/2014/main" id="{3566E0B2-D7C6-A549-BE5C-592A0D93FFEC}"/>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130305" y="171611"/>
            <a:ext cx="821230" cy="82123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Icon&#10;&#10;Description automatically generated">
            <a:hlinkClick r:id="rId6"/>
            <a:extLst>
              <a:ext uri="{FF2B5EF4-FFF2-40B4-BE49-F238E27FC236}">
                <a16:creationId xmlns:a16="http://schemas.microsoft.com/office/drawing/2014/main" id="{6FD86448-D749-C5D9-86A5-373F84FD98FA}"/>
              </a:ext>
            </a:extLst>
          </p:cNvPr>
          <p:cNvPicPr>
            <a:picLocks noChangeAspect="1"/>
          </p:cNvPicPr>
          <p:nvPr/>
        </p:nvPicPr>
        <p:blipFill>
          <a:blip r:embed="rId7"/>
          <a:stretch>
            <a:fillRect/>
          </a:stretch>
        </p:blipFill>
        <p:spPr>
          <a:xfrm>
            <a:off x="4048317" y="2340005"/>
            <a:ext cx="2009583" cy="2248006"/>
          </a:xfrm>
          <a:prstGeom prst="rect">
            <a:avLst/>
          </a:prstGeom>
        </p:spPr>
      </p:pic>
    </p:spTree>
    <p:extLst>
      <p:ext uri="{BB962C8B-B14F-4D97-AF65-F5344CB8AC3E}">
        <p14:creationId xmlns:p14="http://schemas.microsoft.com/office/powerpoint/2010/main" val="2142668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1EDB95-7510-3DB4-6410-31EF1871A1F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57630" y="1548280"/>
            <a:ext cx="2903069" cy="2642491"/>
          </a:xfrm>
          <a:prstGeom prst="rect">
            <a:avLst/>
          </a:prstGeom>
        </p:spPr>
      </p:pic>
      <p:pic>
        <p:nvPicPr>
          <p:cNvPr id="3" name="Picture 2">
            <a:extLst>
              <a:ext uri="{FF2B5EF4-FFF2-40B4-BE49-F238E27FC236}">
                <a16:creationId xmlns:a16="http://schemas.microsoft.com/office/drawing/2014/main" id="{31C1BA29-DEC4-B7E7-BA8D-4087C627D42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79472" y="3967285"/>
            <a:ext cx="3061168" cy="2786399"/>
          </a:xfrm>
          <a:prstGeom prst="rect">
            <a:avLst/>
          </a:prstGeom>
        </p:spPr>
      </p:pic>
      <p:pic>
        <p:nvPicPr>
          <p:cNvPr id="4" name="Picture 3">
            <a:extLst>
              <a:ext uri="{FF2B5EF4-FFF2-40B4-BE49-F238E27FC236}">
                <a16:creationId xmlns:a16="http://schemas.microsoft.com/office/drawing/2014/main" id="{874661B5-5BE7-87E0-F54B-60A9F51CBCF1}"/>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flipH="1">
            <a:off x="5827382" y="718715"/>
            <a:ext cx="3105110" cy="2826397"/>
          </a:xfrm>
          <a:prstGeom prst="rect">
            <a:avLst/>
          </a:prstGeom>
        </p:spPr>
      </p:pic>
      <p:sp>
        <p:nvSpPr>
          <p:cNvPr id="5" name="TextBox 4">
            <a:extLst>
              <a:ext uri="{FF2B5EF4-FFF2-40B4-BE49-F238E27FC236}">
                <a16:creationId xmlns:a16="http://schemas.microsoft.com/office/drawing/2014/main" id="{8C5CE8E2-51D5-FFFD-567E-09F4E75474EF}"/>
              </a:ext>
            </a:extLst>
          </p:cNvPr>
          <p:cNvSpPr txBox="1"/>
          <p:nvPr/>
        </p:nvSpPr>
        <p:spPr>
          <a:xfrm rot="21413727">
            <a:off x="6317986" y="924156"/>
            <a:ext cx="2465933" cy="1815882"/>
          </a:xfrm>
          <a:prstGeom prst="rect">
            <a:avLst/>
          </a:prstGeom>
          <a:noFill/>
        </p:spPr>
        <p:txBody>
          <a:bodyPr wrap="square" rtlCol="0">
            <a:spAutoFit/>
          </a:bodyPr>
          <a:lstStyle/>
          <a:p>
            <a:pPr>
              <a:spcAft>
                <a:spcPts val="0"/>
              </a:spcAft>
            </a:pPr>
            <a:r>
              <a:rPr lang="en-GB" sz="1600" dirty="0">
                <a:solidFill>
                  <a:srgbClr val="000000"/>
                </a:solidFill>
                <a:latin typeface="Cambria" panose="02040503050406030204" pitchFamily="18" charset="0"/>
                <a:ea typeface="MS Mincho" panose="02020609040205080304" pitchFamily="49" charset="-128"/>
                <a:cs typeface="Times New Roman" panose="02020603050405020304" pitchFamily="18" charset="0"/>
              </a:rPr>
              <a:t>Some students at school have downloaded a friend’s social media profile picture, made changes, and started sending it to other students at school.</a:t>
            </a:r>
          </a:p>
        </p:txBody>
      </p:sp>
      <p:sp>
        <p:nvSpPr>
          <p:cNvPr id="6" name="TextBox 5">
            <a:extLst>
              <a:ext uri="{FF2B5EF4-FFF2-40B4-BE49-F238E27FC236}">
                <a16:creationId xmlns:a16="http://schemas.microsoft.com/office/drawing/2014/main" id="{99E13F39-0988-02C3-6DA4-F05AE5156486}"/>
              </a:ext>
            </a:extLst>
          </p:cNvPr>
          <p:cNvSpPr txBox="1"/>
          <p:nvPr/>
        </p:nvSpPr>
        <p:spPr>
          <a:xfrm>
            <a:off x="351362" y="4188919"/>
            <a:ext cx="2444902" cy="1815882"/>
          </a:xfrm>
          <a:prstGeom prst="rect">
            <a:avLst/>
          </a:prstGeom>
          <a:noFill/>
        </p:spPr>
        <p:txBody>
          <a:bodyPr wrap="square" rtlCol="0">
            <a:spAutoFit/>
          </a:bodyPr>
          <a:lstStyle/>
          <a:p>
            <a:pPr algn="ctr"/>
            <a:r>
              <a:rPr lang="en-GB" sz="1600" dirty="0">
                <a:latin typeface="Cambria" panose="02040503050406030204" pitchFamily="18" charset="0"/>
                <a:ea typeface="MS Mincho" panose="02020609040205080304" pitchFamily="49" charset="-128"/>
                <a:cs typeface="Times New Roman" panose="02020603050405020304" pitchFamily="18" charset="0"/>
              </a:rPr>
              <a:t>Dylan look at a friend’s social media profile and can see where they live, when they were born, their mobile number, and a picture of them in their school uniform</a:t>
            </a:r>
          </a:p>
        </p:txBody>
      </p:sp>
      <p:pic>
        <p:nvPicPr>
          <p:cNvPr id="7" name="Picture 6">
            <a:extLst>
              <a:ext uri="{FF2B5EF4-FFF2-40B4-BE49-F238E27FC236}">
                <a16:creationId xmlns:a16="http://schemas.microsoft.com/office/drawing/2014/main" id="{BF1209C3-C127-6F47-C00B-651A8204D80F}"/>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934617" y="1614287"/>
            <a:ext cx="3056358" cy="2782020"/>
          </a:xfrm>
          <a:prstGeom prst="rect">
            <a:avLst/>
          </a:prstGeom>
        </p:spPr>
      </p:pic>
      <p:sp>
        <p:nvSpPr>
          <p:cNvPr id="8" name="Rectangle 7">
            <a:extLst>
              <a:ext uri="{FF2B5EF4-FFF2-40B4-BE49-F238E27FC236}">
                <a16:creationId xmlns:a16="http://schemas.microsoft.com/office/drawing/2014/main" id="{E1305A3B-0249-9421-0790-0292548EC61A}"/>
              </a:ext>
            </a:extLst>
          </p:cNvPr>
          <p:cNvSpPr/>
          <p:nvPr/>
        </p:nvSpPr>
        <p:spPr>
          <a:xfrm rot="241154">
            <a:off x="460907" y="1570072"/>
            <a:ext cx="2300149" cy="2062103"/>
          </a:xfrm>
          <a:prstGeom prst="rect">
            <a:avLst/>
          </a:prstGeom>
        </p:spPr>
        <p:txBody>
          <a:bodyPr wrap="square">
            <a:spAutoFit/>
          </a:bodyPr>
          <a:lstStyle/>
          <a:p>
            <a:pPr>
              <a:spcAft>
                <a:spcPts val="0"/>
              </a:spcAft>
            </a:pPr>
            <a:r>
              <a:rPr lang="en-GB" sz="1600" dirty="0">
                <a:latin typeface="Cambria" panose="02040503050406030204" pitchFamily="18" charset="0"/>
                <a:ea typeface="MS Mincho" panose="02020609040205080304" pitchFamily="49" charset="-128"/>
                <a:cs typeface="Times New Roman" panose="02020603050405020304" pitchFamily="18" charset="0"/>
              </a:rPr>
              <a:t>A couple of Dylan’s friends have started to send texts to another pupil which are making the pupil upset. They ask if Dylan can send one from his mobile phone.</a:t>
            </a:r>
          </a:p>
        </p:txBody>
      </p:sp>
      <p:sp>
        <p:nvSpPr>
          <p:cNvPr id="9" name="TextBox 8">
            <a:extLst>
              <a:ext uri="{FF2B5EF4-FFF2-40B4-BE49-F238E27FC236}">
                <a16:creationId xmlns:a16="http://schemas.microsoft.com/office/drawing/2014/main" id="{5BCC98FA-B9B4-6A04-3108-DA69C72A65C0}"/>
              </a:ext>
            </a:extLst>
          </p:cNvPr>
          <p:cNvSpPr txBox="1"/>
          <p:nvPr/>
        </p:nvSpPr>
        <p:spPr>
          <a:xfrm rot="232424">
            <a:off x="3091549" y="1859127"/>
            <a:ext cx="2539082" cy="1754326"/>
          </a:xfrm>
          <a:prstGeom prst="rect">
            <a:avLst/>
          </a:prstGeom>
          <a:noFill/>
        </p:spPr>
        <p:txBody>
          <a:bodyPr wrap="square" rtlCol="0">
            <a:spAutoFit/>
          </a:bodyPr>
          <a:lstStyle/>
          <a:p>
            <a:pPr algn="ctr"/>
            <a:r>
              <a:rPr lang="en-GB" dirty="0">
                <a:latin typeface="Cambria" panose="02040503050406030204" pitchFamily="18" charset="0"/>
                <a:ea typeface="MS Mincho" panose="02020609040205080304" pitchFamily="49" charset="-128"/>
                <a:cs typeface="Times New Roman" panose="02020603050405020304" pitchFamily="18" charset="0"/>
              </a:rPr>
              <a:t>Dylan has recently got an Instagram page, and has received some requests from people he doesn't know asking if he can follow them.</a:t>
            </a:r>
          </a:p>
        </p:txBody>
      </p:sp>
      <p:pic>
        <p:nvPicPr>
          <p:cNvPr id="10" name="Picture 9">
            <a:extLst>
              <a:ext uri="{FF2B5EF4-FFF2-40B4-BE49-F238E27FC236}">
                <a16:creationId xmlns:a16="http://schemas.microsoft.com/office/drawing/2014/main" id="{61A23DC7-0C9F-93C5-487E-2B42C39573B9}"/>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flipH="1">
            <a:off x="5219699" y="3276599"/>
            <a:ext cx="3788827" cy="3448743"/>
          </a:xfrm>
          <a:prstGeom prst="rect">
            <a:avLst/>
          </a:prstGeom>
        </p:spPr>
      </p:pic>
      <p:sp>
        <p:nvSpPr>
          <p:cNvPr id="11" name="TextBox 10">
            <a:extLst>
              <a:ext uri="{FF2B5EF4-FFF2-40B4-BE49-F238E27FC236}">
                <a16:creationId xmlns:a16="http://schemas.microsoft.com/office/drawing/2014/main" id="{9C69F942-BB64-D9E8-791C-D6D71120698E}"/>
              </a:ext>
            </a:extLst>
          </p:cNvPr>
          <p:cNvSpPr txBox="1"/>
          <p:nvPr/>
        </p:nvSpPr>
        <p:spPr>
          <a:xfrm>
            <a:off x="5759848" y="3532412"/>
            <a:ext cx="3020257" cy="2308324"/>
          </a:xfrm>
          <a:prstGeom prst="rect">
            <a:avLst/>
          </a:prstGeom>
          <a:noFill/>
        </p:spPr>
        <p:txBody>
          <a:bodyPr wrap="square" rtlCol="0">
            <a:spAutoFit/>
          </a:bodyPr>
          <a:lstStyle/>
          <a:p>
            <a:pPr algn="ctr"/>
            <a:r>
              <a:rPr lang="en-GB" dirty="0">
                <a:solidFill>
                  <a:srgbClr val="000000"/>
                </a:solidFill>
                <a:latin typeface="Cambria" panose="02040503050406030204" pitchFamily="18" charset="0"/>
                <a:ea typeface="Times New Roman" panose="02020603050405020304" pitchFamily="18" charset="0"/>
                <a:cs typeface="Times New Roman" panose="02020603050405020304" pitchFamily="18" charset="0"/>
              </a:rPr>
              <a:t>Dylan’s best friend tells him that she has been talking to a new friend online via a gaming platform. Dylan doesn't recognise their name and his friend tells him that she is going to meet up with this new friend on Sunday.</a:t>
            </a:r>
          </a:p>
        </p:txBody>
      </p:sp>
      <p:pic>
        <p:nvPicPr>
          <p:cNvPr id="12" name="Picture 11">
            <a:extLst>
              <a:ext uri="{FF2B5EF4-FFF2-40B4-BE49-F238E27FC236}">
                <a16:creationId xmlns:a16="http://schemas.microsoft.com/office/drawing/2014/main" id="{1F29F878-A933-1AA7-90BF-C0E7AE29848C}"/>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060699" y="4699000"/>
            <a:ext cx="2317227" cy="2054684"/>
          </a:xfrm>
          <a:prstGeom prst="rect">
            <a:avLst/>
          </a:prstGeom>
        </p:spPr>
      </p:pic>
      <p:sp>
        <p:nvSpPr>
          <p:cNvPr id="13" name="Rectangle: Rounded Corners 20">
            <a:extLst>
              <a:ext uri="{FF2B5EF4-FFF2-40B4-BE49-F238E27FC236}">
                <a16:creationId xmlns:a16="http://schemas.microsoft.com/office/drawing/2014/main" id="{D1BB28D9-90C0-5665-BA13-8F29F469355B}"/>
              </a:ext>
            </a:extLst>
          </p:cNvPr>
          <p:cNvSpPr/>
          <p:nvPr/>
        </p:nvSpPr>
        <p:spPr>
          <a:xfrm>
            <a:off x="179471" y="533399"/>
            <a:ext cx="5811503" cy="939801"/>
          </a:xfrm>
          <a:prstGeom prst="roundRect">
            <a:avLst>
              <a:gd name="adj" fmla="val 14282"/>
            </a:avLst>
          </a:prstGeom>
          <a:gradFill>
            <a:gsLst>
              <a:gs pos="0">
                <a:srgbClr val="FFFF00"/>
              </a:gs>
              <a:gs pos="100000">
                <a:schemeClr val="bg1"/>
              </a:gs>
            </a:gsLst>
            <a:lin ang="16200000" scaled="1"/>
          </a:gradFill>
          <a:ln w="38100">
            <a:solidFill>
              <a:srgbClr val="E6CD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Pick a scenario, and demonstrate your knowledge of the topic by giving Dylan good advice about what he could do. </a:t>
            </a:r>
          </a:p>
        </p:txBody>
      </p:sp>
      <p:sp>
        <p:nvSpPr>
          <p:cNvPr id="14" name="Rectangle: Diagonal Corners Rounded 22">
            <a:extLst>
              <a:ext uri="{FF2B5EF4-FFF2-40B4-BE49-F238E27FC236}">
                <a16:creationId xmlns:a16="http://schemas.microsoft.com/office/drawing/2014/main" id="{F64A5F4C-9E66-9233-9A90-87B1E66F56F4}"/>
              </a:ext>
            </a:extLst>
          </p:cNvPr>
          <p:cNvSpPr/>
          <p:nvPr/>
        </p:nvSpPr>
        <p:spPr>
          <a:xfrm>
            <a:off x="152400" y="197230"/>
            <a:ext cx="1789903" cy="370313"/>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Tasks</a:t>
            </a:r>
            <a:endParaRPr lang="en-US" sz="2000" b="1" dirty="0">
              <a:solidFill>
                <a:srgbClr val="528E90"/>
              </a:solidFill>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2156015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41000">
              <a:srgbClr val="CC9900"/>
            </a:gs>
            <a:gs pos="100000">
              <a:srgbClr val="FFFF00"/>
            </a:gs>
          </a:gsLst>
          <a:lin ang="16200000" scaled="0"/>
        </a:gradFill>
        <a:effectLst/>
      </p:bgPr>
    </p:bg>
    <p:spTree>
      <p:nvGrpSpPr>
        <p:cNvPr id="1" name=""/>
        <p:cNvGrpSpPr/>
        <p:nvPr/>
      </p:nvGrpSpPr>
      <p:grpSpPr>
        <a:xfrm>
          <a:off x="0" y="0"/>
          <a:ext cx="0" cy="0"/>
          <a:chOff x="0" y="0"/>
          <a:chExt cx="0" cy="0"/>
        </a:xfrm>
      </p:grpSpPr>
      <p:pic>
        <p:nvPicPr>
          <p:cNvPr id="3" name="Picture 2" descr="SOCIAL SARAH RIGHT.png">
            <a:extLst>
              <a:ext uri="{FF2B5EF4-FFF2-40B4-BE49-F238E27FC236}">
                <a16:creationId xmlns:a16="http://schemas.microsoft.com/office/drawing/2014/main" id="{341227AF-5D7E-FF53-7A09-64935115E0A9}"/>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5900"/>
                    </a14:imgEffect>
                    <a14:imgEffect>
                      <a14:brightnessContrast bright="20000"/>
                    </a14:imgEffect>
                  </a14:imgLayer>
                </a14:imgProps>
              </a:ext>
              <a:ext uri="{28A0092B-C50C-407E-A947-70E740481C1C}">
                <a14:useLocalDpi xmlns:a14="http://schemas.microsoft.com/office/drawing/2010/main"/>
              </a:ext>
            </a:extLst>
          </a:blip>
          <a:stretch>
            <a:fillRect/>
          </a:stretch>
        </p:blipFill>
        <p:spPr>
          <a:xfrm>
            <a:off x="-398566" y="808513"/>
            <a:ext cx="4639788" cy="4639788"/>
          </a:xfrm>
          <a:prstGeom prst="rect">
            <a:avLst/>
          </a:prstGeom>
          <a:effectLst>
            <a:outerShdw blurRad="50800" dist="38100" dir="8100000" algn="tr" rotWithShape="0">
              <a:prstClr val="black">
                <a:alpha val="40000"/>
              </a:prstClr>
            </a:outerShdw>
          </a:effectLst>
        </p:spPr>
      </p:pic>
      <p:sp>
        <p:nvSpPr>
          <p:cNvPr id="38" name="Rounded Rectangle 37">
            <a:extLst>
              <a:ext uri="{FF2B5EF4-FFF2-40B4-BE49-F238E27FC236}">
                <a16:creationId xmlns:a16="http://schemas.microsoft.com/office/drawing/2014/main" id="{1AA44CAE-D121-8344-AE93-E78171AB48B8}"/>
              </a:ext>
            </a:extLst>
          </p:cNvPr>
          <p:cNvSpPr/>
          <p:nvPr/>
        </p:nvSpPr>
        <p:spPr>
          <a:xfrm>
            <a:off x="5445921" y="3438525"/>
            <a:ext cx="3508969" cy="3238500"/>
          </a:xfrm>
          <a:prstGeom prst="round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u="sng" dirty="0">
                <a:solidFill>
                  <a:schemeClr val="tx1"/>
                </a:solidFill>
              </a:rPr>
              <a:t>Talking Points</a:t>
            </a:r>
          </a:p>
          <a:p>
            <a:pPr algn="ctr"/>
            <a:endParaRPr lang="en-US" sz="800" b="1" u="sng" dirty="0">
              <a:solidFill>
                <a:schemeClr val="tx1"/>
              </a:solidFill>
            </a:endParaRPr>
          </a:p>
          <a:p>
            <a:r>
              <a:rPr lang="en-US" sz="1400" dirty="0">
                <a:solidFill>
                  <a:schemeClr val="tx1"/>
                </a:solidFill>
              </a:rPr>
              <a:t>I think that …</a:t>
            </a:r>
          </a:p>
          <a:p>
            <a:endParaRPr lang="en-US" sz="400" dirty="0">
              <a:solidFill>
                <a:schemeClr val="tx1"/>
              </a:solidFill>
            </a:endParaRPr>
          </a:p>
          <a:p>
            <a:r>
              <a:rPr lang="en-US" sz="1400" dirty="0">
                <a:solidFill>
                  <a:schemeClr val="tx1"/>
                </a:solidFill>
              </a:rPr>
              <a:t>I don’t think… is right because…</a:t>
            </a:r>
          </a:p>
          <a:p>
            <a:endParaRPr lang="en-US" sz="400" dirty="0">
              <a:solidFill>
                <a:schemeClr val="tx1"/>
              </a:solidFill>
            </a:endParaRPr>
          </a:p>
          <a:p>
            <a:r>
              <a:rPr lang="en-US" sz="1400" dirty="0">
                <a:solidFill>
                  <a:schemeClr val="tx1"/>
                </a:solidFill>
              </a:rPr>
              <a:t>My opinion is…</a:t>
            </a:r>
          </a:p>
          <a:p>
            <a:endParaRPr lang="en-US" sz="400" dirty="0">
              <a:solidFill>
                <a:schemeClr val="tx1"/>
              </a:solidFill>
            </a:endParaRPr>
          </a:p>
          <a:p>
            <a:r>
              <a:rPr lang="en-US" sz="1400" dirty="0">
                <a:solidFill>
                  <a:schemeClr val="tx1"/>
                </a:solidFill>
              </a:rPr>
              <a:t>I would argue the same because…</a:t>
            </a:r>
          </a:p>
          <a:p>
            <a:endParaRPr lang="en-US" sz="400" dirty="0">
              <a:solidFill>
                <a:schemeClr val="tx1"/>
              </a:solidFill>
            </a:endParaRPr>
          </a:p>
          <a:p>
            <a:r>
              <a:rPr lang="en-US" sz="1400" dirty="0">
                <a:solidFill>
                  <a:schemeClr val="tx1"/>
                </a:solidFill>
              </a:rPr>
              <a:t>I disagree with… because…</a:t>
            </a:r>
          </a:p>
          <a:p>
            <a:endParaRPr lang="en-US" sz="400" dirty="0">
              <a:solidFill>
                <a:schemeClr val="tx1"/>
              </a:solidFill>
            </a:endParaRPr>
          </a:p>
          <a:p>
            <a:r>
              <a:rPr lang="en-US" sz="1400" dirty="0">
                <a:solidFill>
                  <a:schemeClr val="tx1"/>
                </a:solidFill>
              </a:rPr>
              <a:t>Building on what… said. I think…</a:t>
            </a:r>
          </a:p>
          <a:p>
            <a:endParaRPr lang="en-US" sz="400" dirty="0">
              <a:solidFill>
                <a:schemeClr val="tx1"/>
              </a:solidFill>
            </a:endParaRPr>
          </a:p>
          <a:p>
            <a:r>
              <a:rPr lang="en-US" sz="1400" dirty="0">
                <a:solidFill>
                  <a:schemeClr val="tx1"/>
                </a:solidFill>
              </a:rPr>
              <a:t>An alternate way of looking at this is…</a:t>
            </a:r>
          </a:p>
          <a:p>
            <a:endParaRPr lang="en-US" sz="400" dirty="0">
              <a:solidFill>
                <a:schemeClr val="tx1"/>
              </a:solidFill>
            </a:endParaRPr>
          </a:p>
          <a:p>
            <a:r>
              <a:rPr lang="en-US" sz="1400" dirty="0">
                <a:solidFill>
                  <a:schemeClr val="tx1"/>
                </a:solidFill>
              </a:rPr>
              <a:t>I sort of agree, however….</a:t>
            </a:r>
          </a:p>
          <a:p>
            <a:endParaRPr lang="en-US" sz="400" dirty="0">
              <a:solidFill>
                <a:schemeClr val="tx1"/>
              </a:solidFill>
            </a:endParaRPr>
          </a:p>
          <a:p>
            <a:r>
              <a:rPr lang="en-US" sz="1400" dirty="0">
                <a:solidFill>
                  <a:schemeClr val="tx1"/>
                </a:solidFill>
              </a:rPr>
              <a:t>I would challenge what.. said because ...</a:t>
            </a:r>
          </a:p>
          <a:p>
            <a:endParaRPr lang="en-US" sz="1000" dirty="0">
              <a:solidFill>
                <a:schemeClr val="tx1"/>
              </a:solidFill>
            </a:endParaRPr>
          </a:p>
        </p:txBody>
      </p:sp>
      <p:sp>
        <p:nvSpPr>
          <p:cNvPr id="4" name="Title 1">
            <a:extLst>
              <a:ext uri="{FF2B5EF4-FFF2-40B4-BE49-F238E27FC236}">
                <a16:creationId xmlns:a16="http://schemas.microsoft.com/office/drawing/2014/main" id="{0D1FEE84-5044-575B-E2AE-8CAA4CBCC8CC}"/>
              </a:ext>
            </a:extLst>
          </p:cNvPr>
          <p:cNvSpPr txBox="1">
            <a:spLocks/>
          </p:cNvSpPr>
          <p:nvPr/>
        </p:nvSpPr>
        <p:spPr>
          <a:xfrm>
            <a:off x="2695575" y="179231"/>
            <a:ext cx="6201306" cy="808803"/>
          </a:xfrm>
          <a:prstGeom prst="rect">
            <a:avLst/>
          </a:prstGeom>
          <a:gradFill>
            <a:gsLst>
              <a:gs pos="0">
                <a:schemeClr val="bg1">
                  <a:lumMod val="95000"/>
                </a:schemeClr>
              </a:gs>
              <a:gs pos="64999">
                <a:schemeClr val="bg1"/>
              </a:gs>
              <a:gs pos="100000">
                <a:schemeClr val="bg1">
                  <a:lumMod val="65000"/>
                </a:schemeClr>
              </a:gs>
            </a:gsLst>
            <a:lin ang="5400000" scaled="0"/>
          </a:gradFill>
          <a:ln w="12700">
            <a:solidFill>
              <a:srgbClr val="FFB0A3"/>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40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What Do You Think?</a:t>
            </a:r>
          </a:p>
        </p:txBody>
      </p:sp>
      <p:pic>
        <p:nvPicPr>
          <p:cNvPr id="5" name="Picture 4" descr="Text&#10;&#10;Description automatically generated">
            <a:extLst>
              <a:ext uri="{FF2B5EF4-FFF2-40B4-BE49-F238E27FC236}">
                <a16:creationId xmlns:a16="http://schemas.microsoft.com/office/drawing/2014/main" id="{ED8C7195-118E-1A0F-3FFA-14EE0ECCE14E}"/>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287234" y="179231"/>
            <a:ext cx="2341666" cy="817836"/>
          </a:xfrm>
          <a:prstGeom prst="rect">
            <a:avLst/>
          </a:prstGeom>
          <a:effectLst>
            <a:glow rad="127000">
              <a:schemeClr val="bg1"/>
            </a:glow>
          </a:effectLst>
        </p:spPr>
      </p:pic>
      <p:sp>
        <p:nvSpPr>
          <p:cNvPr id="7" name="Speech Bubble: Rectangle with Corners Rounded 6">
            <a:extLst>
              <a:ext uri="{FF2B5EF4-FFF2-40B4-BE49-F238E27FC236}">
                <a16:creationId xmlns:a16="http://schemas.microsoft.com/office/drawing/2014/main" id="{6019C7EC-5268-D6D7-6203-C5B3E87894E5}"/>
              </a:ext>
            </a:extLst>
          </p:cNvPr>
          <p:cNvSpPr/>
          <p:nvPr/>
        </p:nvSpPr>
        <p:spPr>
          <a:xfrm>
            <a:off x="3832497" y="1188881"/>
            <a:ext cx="4524376" cy="2135343"/>
          </a:xfrm>
          <a:prstGeom prst="wedgeRoundRectCallout">
            <a:avLst>
              <a:gd name="adj1" fmla="val -105615"/>
              <a:gd name="adj2" fmla="val 3032"/>
              <a:gd name="adj3" fmla="val 16667"/>
            </a:avLst>
          </a:prstGeom>
          <a:solidFill>
            <a:schemeClr val="bg1"/>
          </a:solidFill>
        </p:spPr>
        <p:style>
          <a:lnRef idx="1">
            <a:schemeClr val="accent5"/>
          </a:lnRef>
          <a:fillRef idx="3">
            <a:schemeClr val="accent5"/>
          </a:fillRef>
          <a:effectRef idx="2">
            <a:schemeClr val="accent5"/>
          </a:effectRef>
          <a:fontRef idx="minor">
            <a:schemeClr val="lt1"/>
          </a:fontRef>
        </p:style>
        <p:txBody>
          <a:bodyPr rtlCol="0" anchor="ctr"/>
          <a:lstStyle/>
          <a:p>
            <a:pPr algn="ctr"/>
            <a:r>
              <a:rPr lang="en-GB" sz="2800" b="1" dirty="0">
                <a:solidFill>
                  <a:srgbClr val="212529"/>
                </a:solidFill>
                <a:latin typeface="open sans"/>
              </a:rPr>
              <a:t>“You can never really trust someone who you have only met online”</a:t>
            </a:r>
          </a:p>
        </p:txBody>
      </p:sp>
      <p:pic>
        <p:nvPicPr>
          <p:cNvPr id="44" name="Picture 43">
            <a:extLst>
              <a:ext uri="{FF2B5EF4-FFF2-40B4-BE49-F238E27FC236}">
                <a16:creationId xmlns:a16="http://schemas.microsoft.com/office/drawing/2014/main" id="{791C984E-6DFE-EB5C-AF06-B88EE64F987B}"/>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4467" b="-3555"/>
          <a:stretch/>
        </p:blipFill>
        <p:spPr>
          <a:xfrm>
            <a:off x="8196200" y="3684866"/>
            <a:ext cx="506215" cy="435532"/>
          </a:xfrm>
          <a:prstGeom prst="rect">
            <a:avLst/>
          </a:prstGeom>
          <a:effectLst>
            <a:outerShdw blurRad="50800" dist="38100" dir="5400000" algn="t" rotWithShape="0">
              <a:prstClr val="black">
                <a:alpha val="40000"/>
              </a:prstClr>
            </a:outerShdw>
          </a:effectLst>
        </p:spPr>
      </p:pic>
      <p:sp>
        <p:nvSpPr>
          <p:cNvPr id="68" name="Rounded Rectangle 24">
            <a:extLst>
              <a:ext uri="{FF2B5EF4-FFF2-40B4-BE49-F238E27FC236}">
                <a16:creationId xmlns:a16="http://schemas.microsoft.com/office/drawing/2014/main" id="{16D1F985-19D9-6940-4F59-D7A16A536DE6}"/>
              </a:ext>
            </a:extLst>
          </p:cNvPr>
          <p:cNvSpPr/>
          <p:nvPr/>
        </p:nvSpPr>
        <p:spPr>
          <a:xfrm>
            <a:off x="201508" y="5448300"/>
            <a:ext cx="4903891" cy="1176542"/>
          </a:xfrm>
          <a:prstGeom prst="roundRect">
            <a:avLst/>
          </a:prstGeom>
          <a:gradFill>
            <a:gsLst>
              <a:gs pos="0">
                <a:schemeClr val="accent3">
                  <a:lumMod val="5000"/>
                  <a:lumOff val="95000"/>
                </a:schemeClr>
              </a:gs>
              <a:gs pos="74000">
                <a:srgbClr val="FFFF00"/>
              </a:gs>
            </a:gsLst>
            <a:lin ang="5400000" scaled="1"/>
          </a:gradFill>
          <a:ln w="38100">
            <a:solidFill>
              <a:srgbClr val="4FD1FF"/>
            </a:solidFill>
          </a:ln>
        </p:spPr>
        <p:style>
          <a:lnRef idx="1">
            <a:schemeClr val="accent1"/>
          </a:lnRef>
          <a:fillRef idx="3">
            <a:schemeClr val="accent1"/>
          </a:fillRef>
          <a:effectRef idx="2">
            <a:schemeClr val="accent1"/>
          </a:effectRef>
          <a:fontRef idx="minor">
            <a:schemeClr val="lt1"/>
          </a:fontRef>
        </p:style>
        <p:txBody>
          <a:bodyPr rtlCol="0" anchor="ctr"/>
          <a:lstStyle/>
          <a:p>
            <a:pPr>
              <a:buFont typeface="Wingdings 2" pitchFamily="18" charset="2"/>
              <a:buNone/>
              <a:defRPr/>
            </a:pPr>
            <a:r>
              <a:rPr lang="en-US" sz="1400" b="1" dirty="0">
                <a:solidFill>
                  <a:srgbClr val="000000"/>
                </a:solidFill>
              </a:rPr>
              <a:t>Do you agree or disagree? Why?</a:t>
            </a:r>
          </a:p>
          <a:p>
            <a:pPr>
              <a:buFont typeface="Wingdings 2" pitchFamily="18" charset="2"/>
              <a:buNone/>
              <a:defRPr/>
            </a:pPr>
            <a:r>
              <a:rPr lang="en-US" sz="1400" dirty="0">
                <a:solidFill>
                  <a:srgbClr val="000000"/>
                </a:solidFill>
              </a:rPr>
              <a:t>Can you add to the statement?</a:t>
            </a:r>
          </a:p>
          <a:p>
            <a:pPr>
              <a:buFont typeface="Wingdings 2" pitchFamily="18" charset="2"/>
              <a:buNone/>
              <a:defRPr/>
            </a:pPr>
            <a:r>
              <a:rPr lang="en-US" sz="1400" b="1" dirty="0">
                <a:solidFill>
                  <a:srgbClr val="000000"/>
                </a:solidFill>
              </a:rPr>
              <a:t>Do you have a question about the statement?</a:t>
            </a:r>
          </a:p>
          <a:p>
            <a:pPr>
              <a:buFont typeface="Wingdings 2" pitchFamily="18" charset="2"/>
              <a:buNone/>
              <a:defRPr/>
            </a:pPr>
            <a:r>
              <a:rPr lang="en-US" sz="1400" dirty="0">
                <a:solidFill>
                  <a:srgbClr val="000000"/>
                </a:solidFill>
              </a:rPr>
              <a:t>Would you like to challenge what is being said?</a:t>
            </a:r>
          </a:p>
          <a:p>
            <a:pPr>
              <a:buFont typeface="Wingdings 2" pitchFamily="18" charset="2"/>
              <a:buNone/>
              <a:defRPr/>
            </a:pPr>
            <a:r>
              <a:rPr lang="en-US" sz="1400" b="1" dirty="0">
                <a:solidFill>
                  <a:srgbClr val="000000"/>
                </a:solidFill>
              </a:rPr>
              <a:t>Do you have an alternative idea? </a:t>
            </a:r>
          </a:p>
        </p:txBody>
      </p:sp>
      <p:pic>
        <p:nvPicPr>
          <p:cNvPr id="70" name="Picture 69" descr="Logo&#10;&#10;Description automatically generated">
            <a:extLst>
              <a:ext uri="{FF2B5EF4-FFF2-40B4-BE49-F238E27FC236}">
                <a16:creationId xmlns:a16="http://schemas.microsoft.com/office/drawing/2014/main" id="{56D551FD-FC8A-963F-747F-D5A0B9921B0D}"/>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3832497" y="5448300"/>
            <a:ext cx="632455" cy="613927"/>
          </a:xfrm>
          <a:prstGeom prst="rect">
            <a:avLst/>
          </a:prstGeom>
        </p:spPr>
      </p:pic>
      <p:pic>
        <p:nvPicPr>
          <p:cNvPr id="71" name="Picture 70" descr="Logo&#10;&#10;Description automatically generated">
            <a:extLst>
              <a:ext uri="{FF2B5EF4-FFF2-40B4-BE49-F238E27FC236}">
                <a16:creationId xmlns:a16="http://schemas.microsoft.com/office/drawing/2014/main" id="{CE59E07F-C3F0-3742-91C1-0049AEC8B4E0}"/>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4429210" y="6020440"/>
            <a:ext cx="632455" cy="613927"/>
          </a:xfrm>
          <a:prstGeom prst="rect">
            <a:avLst/>
          </a:prstGeom>
        </p:spPr>
      </p:pic>
      <p:pic>
        <p:nvPicPr>
          <p:cNvPr id="72" name="Picture 71">
            <a:extLst>
              <a:ext uri="{FF2B5EF4-FFF2-40B4-BE49-F238E27FC236}">
                <a16:creationId xmlns:a16="http://schemas.microsoft.com/office/drawing/2014/main" id="{5DE5CD80-BEC2-ECAC-4E09-23C7F25E211A}"/>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3829050" y="6062373"/>
            <a:ext cx="635902" cy="562469"/>
          </a:xfrm>
          <a:prstGeom prst="rect">
            <a:avLst/>
          </a:prstGeom>
        </p:spPr>
      </p:pic>
      <p:sp>
        <p:nvSpPr>
          <p:cNvPr id="73" name="TextBox 72">
            <a:extLst>
              <a:ext uri="{FF2B5EF4-FFF2-40B4-BE49-F238E27FC236}">
                <a16:creationId xmlns:a16="http://schemas.microsoft.com/office/drawing/2014/main" id="{B690DFA4-24E5-1579-E297-E3D3F9C09716}"/>
              </a:ext>
            </a:extLst>
          </p:cNvPr>
          <p:cNvSpPr txBox="1"/>
          <p:nvPr/>
        </p:nvSpPr>
        <p:spPr>
          <a:xfrm>
            <a:off x="4584122" y="5360278"/>
            <a:ext cx="540327" cy="707886"/>
          </a:xfrm>
          <a:prstGeom prst="rect">
            <a:avLst/>
          </a:prstGeom>
          <a:noFill/>
        </p:spPr>
        <p:txBody>
          <a:bodyPr wrap="square" rtlCol="0">
            <a:spAutoFit/>
          </a:bodyPr>
          <a:lstStyle/>
          <a:p>
            <a:r>
              <a:rPr lang="en-GB" sz="4000" b="1" dirty="0">
                <a:latin typeface="Lato Heavy" panose="020F0502020204030203" pitchFamily="34" charset="0"/>
                <a:ea typeface="Lato Heavy" panose="020F0502020204030203" pitchFamily="34" charset="0"/>
                <a:cs typeface="Lato Heavy" panose="020F0502020204030203" pitchFamily="34" charset="0"/>
              </a:rPr>
              <a:t>?</a:t>
            </a:r>
          </a:p>
        </p:txBody>
      </p:sp>
    </p:spTree>
    <p:extLst>
      <p:ext uri="{BB962C8B-B14F-4D97-AF65-F5344CB8AC3E}">
        <p14:creationId xmlns:p14="http://schemas.microsoft.com/office/powerpoint/2010/main" val="7562273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11A99B20-5DB7-34D2-77FE-DBFA5F42AC2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6791" y="909849"/>
            <a:ext cx="2821603" cy="2717700"/>
          </a:xfrm>
          <a:prstGeom prst="rect">
            <a:avLst/>
          </a:prstGeom>
        </p:spPr>
      </p:pic>
      <p:sp>
        <p:nvSpPr>
          <p:cNvPr id="2" name="Title 1">
            <a:extLst>
              <a:ext uri="{FF2B5EF4-FFF2-40B4-BE49-F238E27FC236}">
                <a16:creationId xmlns:a16="http://schemas.microsoft.com/office/drawing/2014/main" id="{4D43FEDA-693B-6C98-6CDD-CAF58DC7A178}"/>
              </a:ext>
            </a:extLst>
          </p:cNvPr>
          <p:cNvSpPr txBox="1">
            <a:spLocks/>
          </p:cNvSpPr>
          <p:nvPr/>
        </p:nvSpPr>
        <p:spPr>
          <a:xfrm>
            <a:off x="236791" y="179232"/>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2700">
            <a:solidFill>
              <a:srgbClr val="FFB0A3"/>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Discuss with a partner</a:t>
            </a:r>
          </a:p>
        </p:txBody>
      </p:sp>
      <p:pic>
        <p:nvPicPr>
          <p:cNvPr id="5" name="Picture 4">
            <a:extLst>
              <a:ext uri="{FF2B5EF4-FFF2-40B4-BE49-F238E27FC236}">
                <a16:creationId xmlns:a16="http://schemas.microsoft.com/office/drawing/2014/main" id="{CFFE8AE8-CCEE-B599-9379-1E8830D2CA8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314673" y="888994"/>
            <a:ext cx="2821603" cy="2717700"/>
          </a:xfrm>
          <a:prstGeom prst="rect">
            <a:avLst/>
          </a:prstGeom>
        </p:spPr>
      </p:pic>
      <p:pic>
        <p:nvPicPr>
          <p:cNvPr id="6" name="Picture 5">
            <a:extLst>
              <a:ext uri="{FF2B5EF4-FFF2-40B4-BE49-F238E27FC236}">
                <a16:creationId xmlns:a16="http://schemas.microsoft.com/office/drawing/2014/main" id="{56DF37A8-6826-62E5-E7CB-0CD9749EA9D4}"/>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392556" y="957474"/>
            <a:ext cx="2821603" cy="2717700"/>
          </a:xfrm>
          <a:prstGeom prst="rect">
            <a:avLst/>
          </a:prstGeom>
        </p:spPr>
      </p:pic>
      <p:sp>
        <p:nvSpPr>
          <p:cNvPr id="7" name="Rectangle 6">
            <a:extLst>
              <a:ext uri="{FF2B5EF4-FFF2-40B4-BE49-F238E27FC236}">
                <a16:creationId xmlns:a16="http://schemas.microsoft.com/office/drawing/2014/main" id="{39A27C80-4369-E445-439F-D1F068DB5706}"/>
              </a:ext>
            </a:extLst>
          </p:cNvPr>
          <p:cNvSpPr/>
          <p:nvPr/>
        </p:nvSpPr>
        <p:spPr>
          <a:xfrm>
            <a:off x="341566" y="6090563"/>
            <a:ext cx="4989929" cy="567412"/>
          </a:xfrm>
          <a:custGeom>
            <a:avLst/>
            <a:gdLst>
              <a:gd name="connsiteX0" fmla="*/ 0 w 4989929"/>
              <a:gd name="connsiteY0" fmla="*/ 0 h 567412"/>
              <a:gd name="connsiteX1" fmla="*/ 523943 w 4989929"/>
              <a:gd name="connsiteY1" fmla="*/ 0 h 567412"/>
              <a:gd name="connsiteX2" fmla="*/ 1197583 w 4989929"/>
              <a:gd name="connsiteY2" fmla="*/ 0 h 567412"/>
              <a:gd name="connsiteX3" fmla="*/ 1771425 w 4989929"/>
              <a:gd name="connsiteY3" fmla="*/ 0 h 567412"/>
              <a:gd name="connsiteX4" fmla="*/ 2295367 w 4989929"/>
              <a:gd name="connsiteY4" fmla="*/ 0 h 567412"/>
              <a:gd name="connsiteX5" fmla="*/ 2969008 w 4989929"/>
              <a:gd name="connsiteY5" fmla="*/ 0 h 567412"/>
              <a:gd name="connsiteX6" fmla="*/ 3592749 w 4989929"/>
              <a:gd name="connsiteY6" fmla="*/ 0 h 567412"/>
              <a:gd name="connsiteX7" fmla="*/ 4216490 w 4989929"/>
              <a:gd name="connsiteY7" fmla="*/ 0 h 567412"/>
              <a:gd name="connsiteX8" fmla="*/ 4989929 w 4989929"/>
              <a:gd name="connsiteY8" fmla="*/ 0 h 567412"/>
              <a:gd name="connsiteX9" fmla="*/ 4989929 w 4989929"/>
              <a:gd name="connsiteY9" fmla="*/ 567412 h 567412"/>
              <a:gd name="connsiteX10" fmla="*/ 4465986 w 4989929"/>
              <a:gd name="connsiteY10" fmla="*/ 567412 h 567412"/>
              <a:gd name="connsiteX11" fmla="*/ 3991943 w 4989929"/>
              <a:gd name="connsiteY11" fmla="*/ 567412 h 567412"/>
              <a:gd name="connsiteX12" fmla="*/ 3318303 w 4989929"/>
              <a:gd name="connsiteY12" fmla="*/ 567412 h 567412"/>
              <a:gd name="connsiteX13" fmla="*/ 2794360 w 4989929"/>
              <a:gd name="connsiteY13" fmla="*/ 567412 h 567412"/>
              <a:gd name="connsiteX14" fmla="*/ 2120720 w 4989929"/>
              <a:gd name="connsiteY14" fmla="*/ 567412 h 567412"/>
              <a:gd name="connsiteX15" fmla="*/ 1397180 w 4989929"/>
              <a:gd name="connsiteY15" fmla="*/ 567412 h 567412"/>
              <a:gd name="connsiteX16" fmla="*/ 823338 w 4989929"/>
              <a:gd name="connsiteY16" fmla="*/ 567412 h 567412"/>
              <a:gd name="connsiteX17" fmla="*/ 0 w 4989929"/>
              <a:gd name="connsiteY17" fmla="*/ 567412 h 567412"/>
              <a:gd name="connsiteX18" fmla="*/ 0 w 4989929"/>
              <a:gd name="connsiteY18" fmla="*/ 0 h 567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989929" h="567412" fill="none" extrusionOk="0">
                <a:moveTo>
                  <a:pt x="0" y="0"/>
                </a:moveTo>
                <a:cubicBezTo>
                  <a:pt x="186707" y="6471"/>
                  <a:pt x="353110" y="-9656"/>
                  <a:pt x="523943" y="0"/>
                </a:cubicBezTo>
                <a:cubicBezTo>
                  <a:pt x="694776" y="9656"/>
                  <a:pt x="925009" y="-10247"/>
                  <a:pt x="1197583" y="0"/>
                </a:cubicBezTo>
                <a:cubicBezTo>
                  <a:pt x="1470157" y="10247"/>
                  <a:pt x="1516902" y="872"/>
                  <a:pt x="1771425" y="0"/>
                </a:cubicBezTo>
                <a:cubicBezTo>
                  <a:pt x="2025948" y="-872"/>
                  <a:pt x="2184803" y="18660"/>
                  <a:pt x="2295367" y="0"/>
                </a:cubicBezTo>
                <a:cubicBezTo>
                  <a:pt x="2405931" y="-18660"/>
                  <a:pt x="2749544" y="14120"/>
                  <a:pt x="2969008" y="0"/>
                </a:cubicBezTo>
                <a:cubicBezTo>
                  <a:pt x="3188472" y="-14120"/>
                  <a:pt x="3359774" y="-12196"/>
                  <a:pt x="3592749" y="0"/>
                </a:cubicBezTo>
                <a:cubicBezTo>
                  <a:pt x="3825724" y="12196"/>
                  <a:pt x="3924594" y="-20282"/>
                  <a:pt x="4216490" y="0"/>
                </a:cubicBezTo>
                <a:cubicBezTo>
                  <a:pt x="4508386" y="20282"/>
                  <a:pt x="4724122" y="4440"/>
                  <a:pt x="4989929" y="0"/>
                </a:cubicBezTo>
                <a:cubicBezTo>
                  <a:pt x="4984671" y="222102"/>
                  <a:pt x="4985370" y="431647"/>
                  <a:pt x="4989929" y="567412"/>
                </a:cubicBezTo>
                <a:cubicBezTo>
                  <a:pt x="4780000" y="589667"/>
                  <a:pt x="4576054" y="579106"/>
                  <a:pt x="4465986" y="567412"/>
                </a:cubicBezTo>
                <a:cubicBezTo>
                  <a:pt x="4355918" y="555718"/>
                  <a:pt x="4151926" y="574354"/>
                  <a:pt x="3991943" y="567412"/>
                </a:cubicBezTo>
                <a:cubicBezTo>
                  <a:pt x="3831960" y="560470"/>
                  <a:pt x="3463336" y="592058"/>
                  <a:pt x="3318303" y="567412"/>
                </a:cubicBezTo>
                <a:cubicBezTo>
                  <a:pt x="3173270" y="542766"/>
                  <a:pt x="2984419" y="555869"/>
                  <a:pt x="2794360" y="567412"/>
                </a:cubicBezTo>
                <a:cubicBezTo>
                  <a:pt x="2604301" y="578955"/>
                  <a:pt x="2340585" y="561081"/>
                  <a:pt x="2120720" y="567412"/>
                </a:cubicBezTo>
                <a:cubicBezTo>
                  <a:pt x="1900855" y="573743"/>
                  <a:pt x="1559829" y="555866"/>
                  <a:pt x="1397180" y="567412"/>
                </a:cubicBezTo>
                <a:cubicBezTo>
                  <a:pt x="1234531" y="578958"/>
                  <a:pt x="1049351" y="593970"/>
                  <a:pt x="823338" y="567412"/>
                </a:cubicBezTo>
                <a:cubicBezTo>
                  <a:pt x="597325" y="540854"/>
                  <a:pt x="305142" y="588134"/>
                  <a:pt x="0" y="567412"/>
                </a:cubicBezTo>
                <a:cubicBezTo>
                  <a:pt x="-3443" y="446110"/>
                  <a:pt x="23520" y="238661"/>
                  <a:pt x="0" y="0"/>
                </a:cubicBezTo>
                <a:close/>
              </a:path>
              <a:path w="4989929" h="567412" stroke="0" extrusionOk="0">
                <a:moveTo>
                  <a:pt x="0" y="0"/>
                </a:moveTo>
                <a:cubicBezTo>
                  <a:pt x="266274" y="-7723"/>
                  <a:pt x="389093" y="-28496"/>
                  <a:pt x="573842" y="0"/>
                </a:cubicBezTo>
                <a:cubicBezTo>
                  <a:pt x="758591" y="28496"/>
                  <a:pt x="866159" y="15544"/>
                  <a:pt x="1047885" y="0"/>
                </a:cubicBezTo>
                <a:cubicBezTo>
                  <a:pt x="1229611" y="-15544"/>
                  <a:pt x="1613842" y="2210"/>
                  <a:pt x="1771425" y="0"/>
                </a:cubicBezTo>
                <a:cubicBezTo>
                  <a:pt x="1929008" y="-2210"/>
                  <a:pt x="2152477" y="-12340"/>
                  <a:pt x="2345267" y="0"/>
                </a:cubicBezTo>
                <a:cubicBezTo>
                  <a:pt x="2538057" y="12340"/>
                  <a:pt x="2796332" y="18411"/>
                  <a:pt x="2919108" y="0"/>
                </a:cubicBezTo>
                <a:cubicBezTo>
                  <a:pt x="3041884" y="-18411"/>
                  <a:pt x="3476090" y="3820"/>
                  <a:pt x="3642648" y="0"/>
                </a:cubicBezTo>
                <a:cubicBezTo>
                  <a:pt x="3809206" y="-3820"/>
                  <a:pt x="4017752" y="-11163"/>
                  <a:pt x="4166591" y="0"/>
                </a:cubicBezTo>
                <a:cubicBezTo>
                  <a:pt x="4315430" y="11163"/>
                  <a:pt x="4601289" y="22186"/>
                  <a:pt x="4989929" y="0"/>
                </a:cubicBezTo>
                <a:cubicBezTo>
                  <a:pt x="5014899" y="163319"/>
                  <a:pt x="5005992" y="445022"/>
                  <a:pt x="4989929" y="567412"/>
                </a:cubicBezTo>
                <a:cubicBezTo>
                  <a:pt x="4732889" y="541998"/>
                  <a:pt x="4716787" y="548652"/>
                  <a:pt x="4465986" y="567412"/>
                </a:cubicBezTo>
                <a:cubicBezTo>
                  <a:pt x="4215185" y="586172"/>
                  <a:pt x="4088541" y="584126"/>
                  <a:pt x="3842245" y="567412"/>
                </a:cubicBezTo>
                <a:cubicBezTo>
                  <a:pt x="3595949" y="550698"/>
                  <a:pt x="3387013" y="551191"/>
                  <a:pt x="3268403" y="567412"/>
                </a:cubicBezTo>
                <a:cubicBezTo>
                  <a:pt x="3149793" y="583633"/>
                  <a:pt x="2726467" y="595501"/>
                  <a:pt x="2544864" y="567412"/>
                </a:cubicBezTo>
                <a:cubicBezTo>
                  <a:pt x="2363261" y="539323"/>
                  <a:pt x="2167557" y="592070"/>
                  <a:pt x="1821324" y="567412"/>
                </a:cubicBezTo>
                <a:cubicBezTo>
                  <a:pt x="1475091" y="542754"/>
                  <a:pt x="1510155" y="590178"/>
                  <a:pt x="1297382" y="567412"/>
                </a:cubicBezTo>
                <a:cubicBezTo>
                  <a:pt x="1084609" y="544646"/>
                  <a:pt x="845507" y="563089"/>
                  <a:pt x="673640" y="567412"/>
                </a:cubicBezTo>
                <a:cubicBezTo>
                  <a:pt x="501773" y="571735"/>
                  <a:pt x="165751" y="564718"/>
                  <a:pt x="0" y="567412"/>
                </a:cubicBezTo>
                <a:cubicBezTo>
                  <a:pt x="-13489" y="399137"/>
                  <a:pt x="8294" y="183637"/>
                  <a:pt x="0" y="0"/>
                </a:cubicBezTo>
                <a:close/>
              </a:path>
            </a:pathLst>
          </a:custGeom>
          <a:ln w="25400">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1">
            <a:schemeClr val="accent4"/>
          </a:lnRef>
          <a:fillRef idx="2">
            <a:schemeClr val="accent4"/>
          </a:fillRef>
          <a:effectRef idx="1">
            <a:schemeClr val="accent4"/>
          </a:effectRef>
          <a:fontRef idx="minor">
            <a:schemeClr val="dk1"/>
          </a:fontRef>
        </p:style>
        <p:txBody>
          <a:bodyPr wrap="square">
            <a:noAutofit/>
          </a:bodyPr>
          <a:lstStyle/>
          <a:p>
            <a:r>
              <a:rPr lang="en-GB" sz="1600" i="1" dirty="0">
                <a:cs typeface="Calibri"/>
              </a:rPr>
              <a:t>The psychological term “self-disclosure” is when we share information about ourselves with another person.</a:t>
            </a:r>
          </a:p>
        </p:txBody>
      </p:sp>
      <p:sp>
        <p:nvSpPr>
          <p:cNvPr id="10" name="Rectangle 9">
            <a:extLst>
              <a:ext uri="{FF2B5EF4-FFF2-40B4-BE49-F238E27FC236}">
                <a16:creationId xmlns:a16="http://schemas.microsoft.com/office/drawing/2014/main" id="{52706AD2-54FF-FD24-5355-8ACD966BB91E}"/>
              </a:ext>
            </a:extLst>
          </p:cNvPr>
          <p:cNvSpPr/>
          <p:nvPr/>
        </p:nvSpPr>
        <p:spPr>
          <a:xfrm>
            <a:off x="322515" y="5783015"/>
            <a:ext cx="5008979" cy="298023"/>
          </a:xfrm>
          <a:custGeom>
            <a:avLst/>
            <a:gdLst>
              <a:gd name="connsiteX0" fmla="*/ 0 w 5008979"/>
              <a:gd name="connsiteY0" fmla="*/ 0 h 298023"/>
              <a:gd name="connsiteX1" fmla="*/ 525943 w 5008979"/>
              <a:gd name="connsiteY1" fmla="*/ 0 h 298023"/>
              <a:gd name="connsiteX2" fmla="*/ 1202155 w 5008979"/>
              <a:gd name="connsiteY2" fmla="*/ 0 h 298023"/>
              <a:gd name="connsiteX3" fmla="*/ 1778188 w 5008979"/>
              <a:gd name="connsiteY3" fmla="*/ 0 h 298023"/>
              <a:gd name="connsiteX4" fmla="*/ 2304130 w 5008979"/>
              <a:gd name="connsiteY4" fmla="*/ 0 h 298023"/>
              <a:gd name="connsiteX5" fmla="*/ 2980343 w 5008979"/>
              <a:gd name="connsiteY5" fmla="*/ 0 h 298023"/>
              <a:gd name="connsiteX6" fmla="*/ 3606465 w 5008979"/>
              <a:gd name="connsiteY6" fmla="*/ 0 h 298023"/>
              <a:gd name="connsiteX7" fmla="*/ 4232587 w 5008979"/>
              <a:gd name="connsiteY7" fmla="*/ 0 h 298023"/>
              <a:gd name="connsiteX8" fmla="*/ 5008979 w 5008979"/>
              <a:gd name="connsiteY8" fmla="*/ 0 h 298023"/>
              <a:gd name="connsiteX9" fmla="*/ 5008979 w 5008979"/>
              <a:gd name="connsiteY9" fmla="*/ 298023 h 298023"/>
              <a:gd name="connsiteX10" fmla="*/ 4483036 w 5008979"/>
              <a:gd name="connsiteY10" fmla="*/ 298023 h 298023"/>
              <a:gd name="connsiteX11" fmla="*/ 4007183 w 5008979"/>
              <a:gd name="connsiteY11" fmla="*/ 298023 h 298023"/>
              <a:gd name="connsiteX12" fmla="*/ 3330971 w 5008979"/>
              <a:gd name="connsiteY12" fmla="*/ 298023 h 298023"/>
              <a:gd name="connsiteX13" fmla="*/ 2805028 w 5008979"/>
              <a:gd name="connsiteY13" fmla="*/ 298023 h 298023"/>
              <a:gd name="connsiteX14" fmla="*/ 2128816 w 5008979"/>
              <a:gd name="connsiteY14" fmla="*/ 298023 h 298023"/>
              <a:gd name="connsiteX15" fmla="*/ 1402514 w 5008979"/>
              <a:gd name="connsiteY15" fmla="*/ 298023 h 298023"/>
              <a:gd name="connsiteX16" fmla="*/ 826482 w 5008979"/>
              <a:gd name="connsiteY16" fmla="*/ 298023 h 298023"/>
              <a:gd name="connsiteX17" fmla="*/ 0 w 5008979"/>
              <a:gd name="connsiteY17" fmla="*/ 298023 h 298023"/>
              <a:gd name="connsiteX18" fmla="*/ 0 w 5008979"/>
              <a:gd name="connsiteY18" fmla="*/ 0 h 298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08979" h="298023" fill="none" extrusionOk="0">
                <a:moveTo>
                  <a:pt x="0" y="0"/>
                </a:moveTo>
                <a:cubicBezTo>
                  <a:pt x="190010" y="11817"/>
                  <a:pt x="395068" y="-15898"/>
                  <a:pt x="525943" y="0"/>
                </a:cubicBezTo>
                <a:cubicBezTo>
                  <a:pt x="656818" y="15898"/>
                  <a:pt x="937422" y="-7722"/>
                  <a:pt x="1202155" y="0"/>
                </a:cubicBezTo>
                <a:cubicBezTo>
                  <a:pt x="1466888" y="7722"/>
                  <a:pt x="1495089" y="15322"/>
                  <a:pt x="1778188" y="0"/>
                </a:cubicBezTo>
                <a:cubicBezTo>
                  <a:pt x="2061287" y="-15322"/>
                  <a:pt x="2122040" y="22035"/>
                  <a:pt x="2304130" y="0"/>
                </a:cubicBezTo>
                <a:cubicBezTo>
                  <a:pt x="2486220" y="-22035"/>
                  <a:pt x="2746701" y="-15398"/>
                  <a:pt x="2980343" y="0"/>
                </a:cubicBezTo>
                <a:cubicBezTo>
                  <a:pt x="3213985" y="15398"/>
                  <a:pt x="3321358" y="-15782"/>
                  <a:pt x="3606465" y="0"/>
                </a:cubicBezTo>
                <a:cubicBezTo>
                  <a:pt x="3891572" y="15782"/>
                  <a:pt x="3933754" y="4049"/>
                  <a:pt x="4232587" y="0"/>
                </a:cubicBezTo>
                <a:cubicBezTo>
                  <a:pt x="4531420" y="-4049"/>
                  <a:pt x="4692769" y="38065"/>
                  <a:pt x="5008979" y="0"/>
                </a:cubicBezTo>
                <a:cubicBezTo>
                  <a:pt x="5013105" y="143322"/>
                  <a:pt x="4998315" y="217190"/>
                  <a:pt x="5008979" y="298023"/>
                </a:cubicBezTo>
                <a:cubicBezTo>
                  <a:pt x="4887087" y="315833"/>
                  <a:pt x="4617613" y="321954"/>
                  <a:pt x="4483036" y="298023"/>
                </a:cubicBezTo>
                <a:cubicBezTo>
                  <a:pt x="4348459" y="274092"/>
                  <a:pt x="4104742" y="285864"/>
                  <a:pt x="4007183" y="298023"/>
                </a:cubicBezTo>
                <a:cubicBezTo>
                  <a:pt x="3909624" y="310182"/>
                  <a:pt x="3514217" y="269469"/>
                  <a:pt x="3330971" y="298023"/>
                </a:cubicBezTo>
                <a:cubicBezTo>
                  <a:pt x="3147725" y="326577"/>
                  <a:pt x="2928745" y="283799"/>
                  <a:pt x="2805028" y="298023"/>
                </a:cubicBezTo>
                <a:cubicBezTo>
                  <a:pt x="2681311" y="312247"/>
                  <a:pt x="2322128" y="280499"/>
                  <a:pt x="2128816" y="298023"/>
                </a:cubicBezTo>
                <a:cubicBezTo>
                  <a:pt x="1935504" y="315547"/>
                  <a:pt x="1679522" y="263665"/>
                  <a:pt x="1402514" y="298023"/>
                </a:cubicBezTo>
                <a:cubicBezTo>
                  <a:pt x="1125506" y="332381"/>
                  <a:pt x="1064701" y="301590"/>
                  <a:pt x="826482" y="298023"/>
                </a:cubicBezTo>
                <a:cubicBezTo>
                  <a:pt x="588263" y="294456"/>
                  <a:pt x="349027" y="311091"/>
                  <a:pt x="0" y="298023"/>
                </a:cubicBezTo>
                <a:cubicBezTo>
                  <a:pt x="-11893" y="186777"/>
                  <a:pt x="9213" y="113826"/>
                  <a:pt x="0" y="0"/>
                </a:cubicBezTo>
                <a:close/>
              </a:path>
              <a:path w="5008979" h="298023" stroke="0" extrusionOk="0">
                <a:moveTo>
                  <a:pt x="0" y="0"/>
                </a:moveTo>
                <a:cubicBezTo>
                  <a:pt x="169154" y="-9136"/>
                  <a:pt x="432761" y="-15275"/>
                  <a:pt x="576033" y="0"/>
                </a:cubicBezTo>
                <a:cubicBezTo>
                  <a:pt x="719305" y="15275"/>
                  <a:pt x="925048" y="6985"/>
                  <a:pt x="1051886" y="0"/>
                </a:cubicBezTo>
                <a:cubicBezTo>
                  <a:pt x="1178724" y="-6985"/>
                  <a:pt x="1441947" y="-29333"/>
                  <a:pt x="1778188" y="0"/>
                </a:cubicBezTo>
                <a:cubicBezTo>
                  <a:pt x="2114429" y="29333"/>
                  <a:pt x="2211551" y="4419"/>
                  <a:pt x="2354220" y="0"/>
                </a:cubicBezTo>
                <a:cubicBezTo>
                  <a:pt x="2496889" y="-4419"/>
                  <a:pt x="2707338" y="-24435"/>
                  <a:pt x="2930253" y="0"/>
                </a:cubicBezTo>
                <a:cubicBezTo>
                  <a:pt x="3153168" y="24435"/>
                  <a:pt x="3488522" y="13405"/>
                  <a:pt x="3656555" y="0"/>
                </a:cubicBezTo>
                <a:cubicBezTo>
                  <a:pt x="3824588" y="-13405"/>
                  <a:pt x="3965468" y="26103"/>
                  <a:pt x="4182497" y="0"/>
                </a:cubicBezTo>
                <a:cubicBezTo>
                  <a:pt x="4399526" y="-26103"/>
                  <a:pt x="4705153" y="-37431"/>
                  <a:pt x="5008979" y="0"/>
                </a:cubicBezTo>
                <a:cubicBezTo>
                  <a:pt x="4994205" y="146717"/>
                  <a:pt x="4997231" y="150758"/>
                  <a:pt x="5008979" y="298023"/>
                </a:cubicBezTo>
                <a:cubicBezTo>
                  <a:pt x="4869509" y="293969"/>
                  <a:pt x="4610991" y="319583"/>
                  <a:pt x="4483036" y="298023"/>
                </a:cubicBezTo>
                <a:cubicBezTo>
                  <a:pt x="4355081" y="276463"/>
                  <a:pt x="4001821" y="290658"/>
                  <a:pt x="3856914" y="298023"/>
                </a:cubicBezTo>
                <a:cubicBezTo>
                  <a:pt x="3712007" y="305388"/>
                  <a:pt x="3556519" y="326045"/>
                  <a:pt x="3280881" y="298023"/>
                </a:cubicBezTo>
                <a:cubicBezTo>
                  <a:pt x="3005243" y="270001"/>
                  <a:pt x="2877277" y="330809"/>
                  <a:pt x="2554579" y="298023"/>
                </a:cubicBezTo>
                <a:cubicBezTo>
                  <a:pt x="2231881" y="265237"/>
                  <a:pt x="2043832" y="284473"/>
                  <a:pt x="1828277" y="298023"/>
                </a:cubicBezTo>
                <a:cubicBezTo>
                  <a:pt x="1612722" y="311573"/>
                  <a:pt x="1473646" y="321858"/>
                  <a:pt x="1302335" y="298023"/>
                </a:cubicBezTo>
                <a:cubicBezTo>
                  <a:pt x="1131024" y="274188"/>
                  <a:pt x="903853" y="323097"/>
                  <a:pt x="676212" y="298023"/>
                </a:cubicBezTo>
                <a:cubicBezTo>
                  <a:pt x="448571" y="272949"/>
                  <a:pt x="200129" y="295896"/>
                  <a:pt x="0" y="298023"/>
                </a:cubicBezTo>
                <a:cubicBezTo>
                  <a:pt x="12618" y="186394"/>
                  <a:pt x="11748" y="93226"/>
                  <a:pt x="0" y="0"/>
                </a:cubicBezTo>
                <a:close/>
              </a:path>
            </a:pathLst>
          </a:custGeom>
          <a:solidFill>
            <a:schemeClr val="accent2">
              <a:lumMod val="75000"/>
            </a:schemeClr>
          </a:solidFill>
          <a:ln w="31750">
            <a:solidFill>
              <a:schemeClr val="bg1">
                <a:lumMod val="50000"/>
              </a:schemeClr>
            </a:solidFill>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Segoe UI Semibold" panose="020B0702040204020203" pitchFamily="34" charset="0"/>
                <a:cs typeface="Segoe UI Semibold" panose="020B0702040204020203" pitchFamily="34" charset="0"/>
              </a:rPr>
              <a:t>Did you know?</a:t>
            </a:r>
            <a:endParaRPr lang="en-US" dirty="0">
              <a:latin typeface="Segoe UI Semibold" panose="020B0702040204020203" pitchFamily="34" charset="0"/>
              <a:cs typeface="Segoe UI Semibold" panose="020B0702040204020203" pitchFamily="34" charset="0"/>
            </a:endParaRPr>
          </a:p>
        </p:txBody>
      </p:sp>
      <p:sp>
        <p:nvSpPr>
          <p:cNvPr id="14" name="TextBox 13">
            <a:extLst>
              <a:ext uri="{FF2B5EF4-FFF2-40B4-BE49-F238E27FC236}">
                <a16:creationId xmlns:a16="http://schemas.microsoft.com/office/drawing/2014/main" id="{67DC1811-59F3-BF63-F73A-39A8C947FEF0}"/>
              </a:ext>
            </a:extLst>
          </p:cNvPr>
          <p:cNvSpPr txBox="1"/>
          <p:nvPr/>
        </p:nvSpPr>
        <p:spPr>
          <a:xfrm>
            <a:off x="322516" y="1807034"/>
            <a:ext cx="2315909" cy="923330"/>
          </a:xfrm>
          <a:prstGeom prst="rect">
            <a:avLst/>
          </a:prstGeom>
          <a:noFill/>
        </p:spPr>
        <p:txBody>
          <a:bodyPr wrap="square">
            <a:spAutoFit/>
          </a:bodyPr>
          <a:lstStyle/>
          <a:p>
            <a:pPr algn="ctr">
              <a:lnSpc>
                <a:spcPct val="90000"/>
              </a:lnSpc>
            </a:pPr>
            <a:r>
              <a:rPr lang="en-GB" altLang="en-US" sz="2000" b="1" dirty="0"/>
              <a:t>What happens when you fall out with a best friend?</a:t>
            </a:r>
          </a:p>
        </p:txBody>
      </p:sp>
      <p:sp>
        <p:nvSpPr>
          <p:cNvPr id="16" name="TextBox 15">
            <a:extLst>
              <a:ext uri="{FF2B5EF4-FFF2-40B4-BE49-F238E27FC236}">
                <a16:creationId xmlns:a16="http://schemas.microsoft.com/office/drawing/2014/main" id="{A827C856-D380-E348-E7D2-BB1962EF3033}"/>
              </a:ext>
            </a:extLst>
          </p:cNvPr>
          <p:cNvSpPr txBox="1"/>
          <p:nvPr/>
        </p:nvSpPr>
        <p:spPr>
          <a:xfrm>
            <a:off x="3428999" y="1647680"/>
            <a:ext cx="2276475" cy="1477328"/>
          </a:xfrm>
          <a:prstGeom prst="rect">
            <a:avLst/>
          </a:prstGeom>
          <a:noFill/>
        </p:spPr>
        <p:txBody>
          <a:bodyPr wrap="square">
            <a:spAutoFit/>
          </a:bodyPr>
          <a:lstStyle/>
          <a:p>
            <a:pPr algn="ctr">
              <a:lnSpc>
                <a:spcPct val="90000"/>
              </a:lnSpc>
            </a:pPr>
            <a:r>
              <a:rPr lang="en-GB" altLang="en-US" sz="2000" b="1" dirty="0"/>
              <a:t>What is your responsibility when you end a friendship with someone?</a:t>
            </a:r>
          </a:p>
        </p:txBody>
      </p:sp>
      <p:sp>
        <p:nvSpPr>
          <p:cNvPr id="22" name="TextBox 21">
            <a:extLst>
              <a:ext uri="{FF2B5EF4-FFF2-40B4-BE49-F238E27FC236}">
                <a16:creationId xmlns:a16="http://schemas.microsoft.com/office/drawing/2014/main" id="{690AEFDB-C87F-45A9-7157-D37509C36ECA}"/>
              </a:ext>
            </a:extLst>
          </p:cNvPr>
          <p:cNvSpPr txBox="1"/>
          <p:nvPr/>
        </p:nvSpPr>
        <p:spPr>
          <a:xfrm>
            <a:off x="6467475" y="1807034"/>
            <a:ext cx="2266950" cy="923330"/>
          </a:xfrm>
          <a:prstGeom prst="rect">
            <a:avLst/>
          </a:prstGeom>
          <a:noFill/>
        </p:spPr>
        <p:txBody>
          <a:bodyPr wrap="square">
            <a:spAutoFit/>
          </a:bodyPr>
          <a:lstStyle/>
          <a:p>
            <a:pPr algn="ctr">
              <a:lnSpc>
                <a:spcPct val="90000"/>
              </a:lnSpc>
            </a:pPr>
            <a:r>
              <a:rPr lang="en-GB" altLang="en-US" sz="2000" b="1" dirty="0"/>
              <a:t>What could be the cause of conflict in the pictures below?</a:t>
            </a:r>
          </a:p>
        </p:txBody>
      </p:sp>
      <p:pic>
        <p:nvPicPr>
          <p:cNvPr id="23" name="Picture 22">
            <a:extLst>
              <a:ext uri="{FF2B5EF4-FFF2-40B4-BE49-F238E27FC236}">
                <a16:creationId xmlns:a16="http://schemas.microsoft.com/office/drawing/2014/main" id="{3F9B5884-3377-B64E-FA44-9C6A3B449FF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6791" y="3363338"/>
            <a:ext cx="2821603" cy="2717700"/>
          </a:xfrm>
          <a:prstGeom prst="rect">
            <a:avLst/>
          </a:prstGeom>
        </p:spPr>
      </p:pic>
      <p:pic>
        <p:nvPicPr>
          <p:cNvPr id="25" name="Picture 24">
            <a:extLst>
              <a:ext uri="{FF2B5EF4-FFF2-40B4-BE49-F238E27FC236}">
                <a16:creationId xmlns:a16="http://schemas.microsoft.com/office/drawing/2014/main" id="{B5A07F2A-70FB-5EB2-41E2-729B2F2BF57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314673" y="3363338"/>
            <a:ext cx="2821603" cy="2717700"/>
          </a:xfrm>
          <a:prstGeom prst="rect">
            <a:avLst/>
          </a:prstGeom>
        </p:spPr>
      </p:pic>
      <p:sp>
        <p:nvSpPr>
          <p:cNvPr id="20" name="TextBox 19">
            <a:extLst>
              <a:ext uri="{FF2B5EF4-FFF2-40B4-BE49-F238E27FC236}">
                <a16:creationId xmlns:a16="http://schemas.microsoft.com/office/drawing/2014/main" id="{172976D5-A5DA-02C8-78D3-0C6D40CEF093}"/>
              </a:ext>
            </a:extLst>
          </p:cNvPr>
          <p:cNvSpPr txBox="1"/>
          <p:nvPr/>
        </p:nvSpPr>
        <p:spPr>
          <a:xfrm>
            <a:off x="341566" y="3845025"/>
            <a:ext cx="2249234" cy="1754326"/>
          </a:xfrm>
          <a:prstGeom prst="rect">
            <a:avLst/>
          </a:prstGeom>
          <a:noFill/>
        </p:spPr>
        <p:txBody>
          <a:bodyPr wrap="square">
            <a:spAutoFit/>
          </a:bodyPr>
          <a:lstStyle/>
          <a:p>
            <a:pPr algn="ctr">
              <a:lnSpc>
                <a:spcPct val="90000"/>
              </a:lnSpc>
            </a:pPr>
            <a:r>
              <a:rPr lang="en-GB" altLang="en-US" sz="2000" b="1" dirty="0"/>
              <a:t>If someone tells you something that you know they are sensitive about, what should you do?</a:t>
            </a:r>
          </a:p>
        </p:txBody>
      </p:sp>
      <p:sp>
        <p:nvSpPr>
          <p:cNvPr id="18" name="TextBox 17">
            <a:extLst>
              <a:ext uri="{FF2B5EF4-FFF2-40B4-BE49-F238E27FC236}">
                <a16:creationId xmlns:a16="http://schemas.microsoft.com/office/drawing/2014/main" id="{B8250503-A833-22BE-ADA6-CEF49A376EB2}"/>
              </a:ext>
            </a:extLst>
          </p:cNvPr>
          <p:cNvSpPr txBox="1"/>
          <p:nvPr/>
        </p:nvSpPr>
        <p:spPr>
          <a:xfrm>
            <a:off x="3428999" y="4122024"/>
            <a:ext cx="2276475" cy="1200329"/>
          </a:xfrm>
          <a:prstGeom prst="rect">
            <a:avLst/>
          </a:prstGeom>
          <a:noFill/>
        </p:spPr>
        <p:txBody>
          <a:bodyPr wrap="square">
            <a:spAutoFit/>
          </a:bodyPr>
          <a:lstStyle/>
          <a:p>
            <a:pPr algn="ctr">
              <a:lnSpc>
                <a:spcPct val="90000"/>
              </a:lnSpc>
            </a:pPr>
            <a:r>
              <a:rPr lang="en-GB" altLang="en-US" sz="2000" b="1" dirty="0"/>
              <a:t>Can you be friends with someone you can’t trust with a secret?</a:t>
            </a:r>
          </a:p>
        </p:txBody>
      </p:sp>
      <p:pic>
        <p:nvPicPr>
          <p:cNvPr id="26" name="Picture 25">
            <a:extLst>
              <a:ext uri="{FF2B5EF4-FFF2-40B4-BE49-F238E27FC236}">
                <a16:creationId xmlns:a16="http://schemas.microsoft.com/office/drawing/2014/main" id="{EB9F4CC2-7E41-5784-0B63-6755B62723E4}"/>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419849" y="5158377"/>
            <a:ext cx="2456279" cy="1458826"/>
          </a:xfrm>
          <a:prstGeom prst="rect">
            <a:avLst/>
          </a:prstGeom>
          <a:ln>
            <a:noFill/>
          </a:ln>
          <a:effectLst>
            <a:outerShdw blurRad="292100" dist="139700" dir="2700000" algn="tl" rotWithShape="0">
              <a:srgbClr val="333333">
                <a:alpha val="65000"/>
              </a:srgbClr>
            </a:outerShdw>
          </a:effectLst>
        </p:spPr>
      </p:pic>
      <p:pic>
        <p:nvPicPr>
          <p:cNvPr id="27" name="Picture 26">
            <a:extLst>
              <a:ext uri="{FF2B5EF4-FFF2-40B4-BE49-F238E27FC236}">
                <a16:creationId xmlns:a16="http://schemas.microsoft.com/office/drawing/2014/main" id="{D25B20CF-D19D-48DD-3019-EC6A93083F5D}"/>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419849" y="3492394"/>
            <a:ext cx="2456279" cy="15000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23333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9">
            <a:extLst>
              <a:ext uri="{FF2B5EF4-FFF2-40B4-BE49-F238E27FC236}">
                <a16:creationId xmlns:a16="http://schemas.microsoft.com/office/drawing/2014/main" id="{18BF561A-29F4-2696-3A94-B6BC55BDC37C}"/>
              </a:ext>
            </a:extLst>
          </p:cNvPr>
          <p:cNvSpPr/>
          <p:nvPr/>
        </p:nvSpPr>
        <p:spPr>
          <a:xfrm>
            <a:off x="2939869" y="217945"/>
            <a:ext cx="3380271" cy="1275710"/>
          </a:xfrm>
          <a:prstGeom prst="roundRect">
            <a:avLst/>
          </a:prstGeom>
          <a:solidFill>
            <a:schemeClr val="bg1">
              <a:alpha val="95000"/>
            </a:schemeClr>
          </a:solidFill>
          <a:ln w="38100">
            <a:solidFill>
              <a:srgbClr val="FFC000"/>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r>
              <a:rPr lang="en-GB" sz="1600" dirty="0">
                <a:solidFill>
                  <a:schemeClr val="tx1"/>
                </a:solidFill>
              </a:rPr>
              <a:t>If I disagree with a friend, I can say so. They can ask why, but ultimately should respect my opinion</a:t>
            </a:r>
          </a:p>
        </p:txBody>
      </p:sp>
      <p:sp>
        <p:nvSpPr>
          <p:cNvPr id="3" name="Arrow: Pentagon 2">
            <a:extLst>
              <a:ext uri="{FF2B5EF4-FFF2-40B4-BE49-F238E27FC236}">
                <a16:creationId xmlns:a16="http://schemas.microsoft.com/office/drawing/2014/main" id="{32ED31A4-925F-54C6-F181-253DBD2C0141}"/>
              </a:ext>
            </a:extLst>
          </p:cNvPr>
          <p:cNvSpPr/>
          <p:nvPr/>
        </p:nvSpPr>
        <p:spPr>
          <a:xfrm>
            <a:off x="117843" y="253268"/>
            <a:ext cx="2739657" cy="574644"/>
          </a:xfrm>
          <a:prstGeom prst="homePlate">
            <a:avLst/>
          </a:prstGeom>
          <a:gradFill>
            <a:gsLst>
              <a:gs pos="0">
                <a:srgbClr val="FFBE86"/>
              </a:gs>
              <a:gs pos="35001">
                <a:srgbClr val="FFD0AA"/>
              </a:gs>
              <a:gs pos="100000">
                <a:srgbClr val="FFEBDB"/>
              </a:gs>
            </a:gsLst>
            <a:lin ang="16200000" scaled="1"/>
          </a:gradFill>
          <a:ln>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omic Sans MS" panose="030F0702030302020204" pitchFamily="66" charset="0"/>
                <a:cs typeface="Segoe UI Semibold" panose="020B0702040204020203" pitchFamily="34" charset="0"/>
              </a:rPr>
              <a:t>FRIENDSHIPS</a:t>
            </a:r>
          </a:p>
        </p:txBody>
      </p:sp>
      <p:sp>
        <p:nvSpPr>
          <p:cNvPr id="4" name="Rounded Rectangle 11">
            <a:extLst>
              <a:ext uri="{FF2B5EF4-FFF2-40B4-BE49-F238E27FC236}">
                <a16:creationId xmlns:a16="http://schemas.microsoft.com/office/drawing/2014/main" id="{75CC45B4-5FA7-63D0-14F1-1843949E3245}"/>
              </a:ext>
            </a:extLst>
          </p:cNvPr>
          <p:cNvSpPr/>
          <p:nvPr/>
        </p:nvSpPr>
        <p:spPr>
          <a:xfrm>
            <a:off x="7103384" y="2683666"/>
            <a:ext cx="1844585" cy="1275710"/>
          </a:xfrm>
          <a:prstGeom prst="roundRect">
            <a:avLst/>
          </a:prstGeom>
          <a:solidFill>
            <a:schemeClr val="bg1">
              <a:alpha val="95000"/>
            </a:schemeClr>
          </a:solidFill>
          <a:ln w="38100">
            <a:solidFill>
              <a:srgbClr val="FFC000"/>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r>
              <a:rPr lang="en-GB" sz="1600" dirty="0">
                <a:solidFill>
                  <a:schemeClr val="tx1"/>
                </a:solidFill>
              </a:rPr>
              <a:t>If my friend is being annoying to me or others, I quietly let them know </a:t>
            </a:r>
          </a:p>
        </p:txBody>
      </p:sp>
      <p:sp>
        <p:nvSpPr>
          <p:cNvPr id="5" name="Rounded Rectangle 12">
            <a:extLst>
              <a:ext uri="{FF2B5EF4-FFF2-40B4-BE49-F238E27FC236}">
                <a16:creationId xmlns:a16="http://schemas.microsoft.com/office/drawing/2014/main" id="{87E594A6-B7F9-7CB4-AE53-405E0E8141CA}"/>
              </a:ext>
            </a:extLst>
          </p:cNvPr>
          <p:cNvSpPr/>
          <p:nvPr/>
        </p:nvSpPr>
        <p:spPr>
          <a:xfrm>
            <a:off x="7164101" y="4259648"/>
            <a:ext cx="1763829" cy="2256626"/>
          </a:xfrm>
          <a:prstGeom prst="roundRect">
            <a:avLst/>
          </a:prstGeom>
          <a:solidFill>
            <a:schemeClr val="bg1">
              <a:alpha val="95000"/>
            </a:schemeClr>
          </a:solidFill>
          <a:ln w="38100">
            <a:solidFill>
              <a:srgbClr val="C1EBBA"/>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r>
              <a:rPr lang="en-US" sz="1600" b="1" dirty="0">
                <a:solidFill>
                  <a:schemeClr val="tx1"/>
                </a:solidFill>
              </a:rPr>
              <a:t>I am able to be who I want to be around my friends </a:t>
            </a:r>
          </a:p>
        </p:txBody>
      </p:sp>
      <p:sp>
        <p:nvSpPr>
          <p:cNvPr id="10" name="Rounded Rectangle 14">
            <a:extLst>
              <a:ext uri="{FF2B5EF4-FFF2-40B4-BE49-F238E27FC236}">
                <a16:creationId xmlns:a16="http://schemas.microsoft.com/office/drawing/2014/main" id="{F82C2AF6-BACA-F8C2-E24F-5317DC0A5A86}"/>
              </a:ext>
            </a:extLst>
          </p:cNvPr>
          <p:cNvSpPr/>
          <p:nvPr/>
        </p:nvSpPr>
        <p:spPr>
          <a:xfrm>
            <a:off x="6461109" y="219018"/>
            <a:ext cx="2486860" cy="2236913"/>
          </a:xfrm>
          <a:prstGeom prst="roundRect">
            <a:avLst/>
          </a:prstGeom>
          <a:solidFill>
            <a:schemeClr val="bg1">
              <a:alpha val="95000"/>
            </a:schemeClr>
          </a:solidFill>
          <a:ln w="38100">
            <a:solidFill>
              <a:srgbClr val="C1EBBA"/>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r>
              <a:rPr lang="en-GB" sz="1600" b="1" dirty="0">
                <a:solidFill>
                  <a:schemeClr val="tx1"/>
                </a:solidFill>
              </a:rPr>
              <a:t>A shoulder to cry on, or a helping hand when I feel down</a:t>
            </a:r>
          </a:p>
          <a:p>
            <a:endParaRPr lang="en-GB" sz="1600" b="1" dirty="0">
              <a:solidFill>
                <a:schemeClr val="tx1"/>
              </a:solidFill>
            </a:endParaRPr>
          </a:p>
          <a:p>
            <a:r>
              <a:rPr lang="en-GB" sz="1600" b="1" dirty="0">
                <a:solidFill>
                  <a:schemeClr val="tx1"/>
                </a:solidFill>
              </a:rPr>
              <a:t>Someone to rely on in a time of crisis</a:t>
            </a:r>
          </a:p>
        </p:txBody>
      </p:sp>
      <p:sp>
        <p:nvSpPr>
          <p:cNvPr id="12" name="Rounded Rectangle 15">
            <a:extLst>
              <a:ext uri="{FF2B5EF4-FFF2-40B4-BE49-F238E27FC236}">
                <a16:creationId xmlns:a16="http://schemas.microsoft.com/office/drawing/2014/main" id="{EB2DF6B6-B3FD-07B0-7A8B-A027446BCAE8}"/>
              </a:ext>
            </a:extLst>
          </p:cNvPr>
          <p:cNvSpPr/>
          <p:nvPr/>
        </p:nvSpPr>
        <p:spPr>
          <a:xfrm>
            <a:off x="3255360" y="5364344"/>
            <a:ext cx="3205750" cy="1275710"/>
          </a:xfrm>
          <a:prstGeom prst="roundRect">
            <a:avLst/>
          </a:prstGeom>
          <a:solidFill>
            <a:schemeClr val="bg1">
              <a:alpha val="95000"/>
            </a:schemeClr>
          </a:solidFill>
          <a:ln w="38100">
            <a:solidFill>
              <a:srgbClr val="FFC000"/>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r>
              <a:rPr lang="en-US" sz="1600" dirty="0">
                <a:solidFill>
                  <a:schemeClr val="tx1"/>
                </a:solidFill>
              </a:rPr>
              <a:t>I always try to help my friends If I can </a:t>
            </a:r>
          </a:p>
        </p:txBody>
      </p:sp>
      <p:sp>
        <p:nvSpPr>
          <p:cNvPr id="13" name="Rounded Rectangle 16">
            <a:extLst>
              <a:ext uri="{FF2B5EF4-FFF2-40B4-BE49-F238E27FC236}">
                <a16:creationId xmlns:a16="http://schemas.microsoft.com/office/drawing/2014/main" id="{85E5BC73-9580-BE48-E69C-56DF61DB8193}"/>
              </a:ext>
            </a:extLst>
          </p:cNvPr>
          <p:cNvSpPr/>
          <p:nvPr/>
        </p:nvSpPr>
        <p:spPr>
          <a:xfrm>
            <a:off x="299314" y="5504330"/>
            <a:ext cx="2388431" cy="1033763"/>
          </a:xfrm>
          <a:prstGeom prst="roundRect">
            <a:avLst/>
          </a:prstGeom>
          <a:solidFill>
            <a:schemeClr val="bg1">
              <a:alpha val="95000"/>
            </a:schemeClr>
          </a:solidFill>
          <a:ln w="38100">
            <a:solidFill>
              <a:srgbClr val="C1EBBA"/>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r>
              <a:rPr lang="en-US" sz="1600" b="1" dirty="0">
                <a:solidFill>
                  <a:schemeClr val="tx1"/>
                </a:solidFill>
              </a:rPr>
              <a:t>I encourage my friends to pay any money back they owe </a:t>
            </a:r>
          </a:p>
        </p:txBody>
      </p:sp>
      <p:sp>
        <p:nvSpPr>
          <p:cNvPr id="17" name="Rounded Rectangle 17">
            <a:extLst>
              <a:ext uri="{FF2B5EF4-FFF2-40B4-BE49-F238E27FC236}">
                <a16:creationId xmlns:a16="http://schemas.microsoft.com/office/drawing/2014/main" id="{624D6035-609C-3406-CECA-27D67AD43A58}"/>
              </a:ext>
            </a:extLst>
          </p:cNvPr>
          <p:cNvSpPr/>
          <p:nvPr/>
        </p:nvSpPr>
        <p:spPr>
          <a:xfrm>
            <a:off x="210501" y="3397405"/>
            <a:ext cx="1546791" cy="1858535"/>
          </a:xfrm>
          <a:prstGeom prst="roundRect">
            <a:avLst/>
          </a:prstGeom>
          <a:solidFill>
            <a:schemeClr val="bg1">
              <a:alpha val="95000"/>
            </a:schemeClr>
          </a:solidFill>
          <a:ln w="38100">
            <a:solidFill>
              <a:srgbClr val="FFC000"/>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pPr algn="ctr"/>
            <a:r>
              <a:rPr lang="en-GB" sz="1600" dirty="0">
                <a:solidFill>
                  <a:schemeClr val="tx1"/>
                </a:solidFill>
              </a:rPr>
              <a:t>I ask for help from my friends when I’m feeling upset </a:t>
            </a:r>
          </a:p>
        </p:txBody>
      </p:sp>
      <p:sp>
        <p:nvSpPr>
          <p:cNvPr id="19" name="Rounded Rectangle 19">
            <a:extLst>
              <a:ext uri="{FF2B5EF4-FFF2-40B4-BE49-F238E27FC236}">
                <a16:creationId xmlns:a16="http://schemas.microsoft.com/office/drawing/2014/main" id="{F2704E69-AEB1-E50C-9149-F59F4AEAC813}"/>
              </a:ext>
            </a:extLst>
          </p:cNvPr>
          <p:cNvSpPr/>
          <p:nvPr/>
        </p:nvSpPr>
        <p:spPr>
          <a:xfrm>
            <a:off x="216262" y="979213"/>
            <a:ext cx="2270177" cy="2171491"/>
          </a:xfrm>
          <a:prstGeom prst="roundRect">
            <a:avLst/>
          </a:prstGeom>
          <a:solidFill>
            <a:schemeClr val="bg1">
              <a:alpha val="95000"/>
            </a:schemeClr>
          </a:solidFill>
          <a:ln w="38100">
            <a:solidFill>
              <a:srgbClr val="C1EBBA"/>
            </a:solidFill>
          </a:ln>
        </p:spPr>
        <p:style>
          <a:lnRef idx="1">
            <a:schemeClr val="accent1"/>
          </a:lnRef>
          <a:fillRef idx="3">
            <a:schemeClr val="accent1"/>
          </a:fillRef>
          <a:effectRef idx="2">
            <a:schemeClr val="accent1"/>
          </a:effectRef>
          <a:fontRef idx="minor">
            <a:schemeClr val="lt1"/>
          </a:fontRef>
        </p:style>
        <p:txBody>
          <a:bodyPr lIns="18000" rIns="18000" rtlCol="0" anchor="ctr"/>
          <a:lstStyle/>
          <a:p>
            <a:r>
              <a:rPr lang="en-GB" sz="1600" b="1" dirty="0">
                <a:solidFill>
                  <a:schemeClr val="tx1"/>
                </a:solidFill>
              </a:rPr>
              <a:t>I let a friend know when I feel disappointed by something they have done in a respectful way</a:t>
            </a:r>
          </a:p>
        </p:txBody>
      </p:sp>
      <p:sp>
        <p:nvSpPr>
          <p:cNvPr id="28" name="Rectangle 27">
            <a:extLst>
              <a:ext uri="{FF2B5EF4-FFF2-40B4-BE49-F238E27FC236}">
                <a16:creationId xmlns:a16="http://schemas.microsoft.com/office/drawing/2014/main" id="{C3D4BD56-E6DB-177A-A1B5-C7AB619881F1}"/>
              </a:ext>
            </a:extLst>
          </p:cNvPr>
          <p:cNvSpPr>
            <a:spLocks noChangeArrowheads="1"/>
          </p:cNvSpPr>
          <p:nvPr/>
        </p:nvSpPr>
        <p:spPr bwMode="auto">
          <a:xfrm>
            <a:off x="3030119" y="2542479"/>
            <a:ext cx="2880027" cy="2157714"/>
          </a:xfrm>
          <a:prstGeom prst="rect">
            <a:avLst/>
          </a:prstGeom>
          <a:ln>
            <a:headEnd/>
            <a:tailEnd/>
          </a:ln>
        </p:spPr>
        <p:style>
          <a:lnRef idx="2">
            <a:schemeClr val="dk1"/>
          </a:lnRef>
          <a:fillRef idx="1">
            <a:schemeClr val="lt1"/>
          </a:fillRef>
          <a:effectRef idx="0">
            <a:schemeClr val="dk1"/>
          </a:effectRef>
          <a:fontRef idx="minor">
            <a:schemeClr val="dk1"/>
          </a:fontRef>
        </p:style>
        <p:txBody>
          <a:bodyPr anchor="ctr"/>
          <a:lstStyle/>
          <a:p>
            <a:pPr algn="ctr">
              <a:defRPr/>
            </a:pPr>
            <a:r>
              <a:rPr lang="en-GB" sz="3200" b="1" dirty="0">
                <a:latin typeface="+mj-lt"/>
              </a:rPr>
              <a:t>Friendships What are they really about?</a:t>
            </a:r>
          </a:p>
        </p:txBody>
      </p:sp>
      <p:pic>
        <p:nvPicPr>
          <p:cNvPr id="30" name="Picture 29" descr="Shape, arrow&#10;&#10;Description automatically generated">
            <a:extLst>
              <a:ext uri="{FF2B5EF4-FFF2-40B4-BE49-F238E27FC236}">
                <a16:creationId xmlns:a16="http://schemas.microsoft.com/office/drawing/2014/main" id="{5CD2FDBB-6DE4-C553-070C-F465A39F6D1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1800000">
            <a:off x="5049899" y="4713444"/>
            <a:ext cx="1456266" cy="760338"/>
          </a:xfrm>
          <a:prstGeom prst="rect">
            <a:avLst/>
          </a:prstGeom>
          <a:effectLst>
            <a:outerShdw blurRad="50800" dist="38100" dir="5400000" algn="t" rotWithShape="0">
              <a:prstClr val="black">
                <a:alpha val="40000"/>
              </a:prstClr>
            </a:outerShdw>
          </a:effectLst>
        </p:spPr>
      </p:pic>
      <p:pic>
        <p:nvPicPr>
          <p:cNvPr id="31" name="Picture 30" descr="Shape, arrow&#10;&#10;Description automatically generated">
            <a:extLst>
              <a:ext uri="{FF2B5EF4-FFF2-40B4-BE49-F238E27FC236}">
                <a16:creationId xmlns:a16="http://schemas.microsoft.com/office/drawing/2014/main" id="{9E4D30CF-1555-9140-1108-8662E0412518}"/>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rot="7029920">
            <a:off x="2472626" y="1657693"/>
            <a:ext cx="1308274" cy="836538"/>
          </a:xfrm>
          <a:prstGeom prst="rect">
            <a:avLst/>
          </a:prstGeom>
          <a:effectLst>
            <a:outerShdw blurRad="50800" dist="38100" dir="5400000" algn="t" rotWithShape="0">
              <a:prstClr val="black">
                <a:alpha val="40000"/>
              </a:prstClr>
            </a:outerShdw>
          </a:effectLst>
        </p:spPr>
      </p:pic>
      <p:pic>
        <p:nvPicPr>
          <p:cNvPr id="32" name="Picture 31" descr="Shape, arrow&#10;&#10;Description automatically generated">
            <a:extLst>
              <a:ext uri="{FF2B5EF4-FFF2-40B4-BE49-F238E27FC236}">
                <a16:creationId xmlns:a16="http://schemas.microsoft.com/office/drawing/2014/main" id="{BAC3893F-E391-07A1-C431-10FEEB082F71}"/>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rot="10282545">
            <a:off x="5803657" y="3202953"/>
            <a:ext cx="1456266" cy="643467"/>
          </a:xfrm>
          <a:prstGeom prst="rect">
            <a:avLst/>
          </a:prstGeom>
          <a:effectLst>
            <a:outerShdw blurRad="50800" dist="38100" dir="5400000" algn="t" rotWithShape="0">
              <a:prstClr val="black">
                <a:alpha val="40000"/>
              </a:prstClr>
            </a:outerShdw>
          </a:effectLst>
        </p:spPr>
      </p:pic>
      <p:pic>
        <p:nvPicPr>
          <p:cNvPr id="33" name="Picture 32" descr="Shape, arrow&#10;&#10;Description automatically generated">
            <a:extLst>
              <a:ext uri="{FF2B5EF4-FFF2-40B4-BE49-F238E27FC236}">
                <a16:creationId xmlns:a16="http://schemas.microsoft.com/office/drawing/2014/main" id="{D073C317-6627-16D9-EC4F-D8245979F2C1}"/>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8750" b="97813" l="1349" r="97451">
                        <a14:foregroundMark x1="7046" y1="51250" x2="11544" y2="52500"/>
                        <a14:foregroundMark x1="1649" y1="50625" x2="6297" y2="52500"/>
                        <a14:foregroundMark x1="29235" y1="97813" x2="26387" y2="85000"/>
                        <a14:foregroundMark x1="29535" y1="9375" x2="32684" y2="11250"/>
                        <a14:foregroundMark x1="89205" y1="52500" x2="97601" y2="55000"/>
                      </a14:backgroundRemoval>
                    </a14:imgEffect>
                  </a14:imgLayer>
                </a14:imgProps>
              </a:ext>
              <a:ext uri="{28A0092B-C50C-407E-A947-70E740481C1C}">
                <a14:useLocalDpi xmlns:a14="http://schemas.microsoft.com/office/drawing/2010/main"/>
              </a:ext>
            </a:extLst>
          </a:blip>
          <a:srcRect/>
          <a:stretch/>
        </p:blipFill>
        <p:spPr>
          <a:xfrm rot="10282545">
            <a:off x="1674077" y="3920980"/>
            <a:ext cx="1409873" cy="677334"/>
          </a:xfrm>
          <a:prstGeom prst="rect">
            <a:avLst/>
          </a:prstGeom>
          <a:effectLst>
            <a:outerShdw blurRad="50800" dist="38100" dir="5400000" algn="t" rotWithShape="0">
              <a:prstClr val="black">
                <a:alpha val="40000"/>
              </a:prstClr>
            </a:outerShdw>
          </a:effectLst>
        </p:spPr>
      </p:pic>
      <p:pic>
        <p:nvPicPr>
          <p:cNvPr id="34" name="Picture 33" descr="Shape, arrow&#10;&#10;Description automatically generated">
            <a:extLst>
              <a:ext uri="{FF2B5EF4-FFF2-40B4-BE49-F238E27FC236}">
                <a16:creationId xmlns:a16="http://schemas.microsoft.com/office/drawing/2014/main" id="{18B4C1D9-F595-287F-6EE7-D585889BF00A}"/>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r="-2" b="-11925"/>
          <a:stretch/>
        </p:blipFill>
        <p:spPr>
          <a:xfrm rot="19538244">
            <a:off x="5433629" y="2177583"/>
            <a:ext cx="1498600" cy="726441"/>
          </a:xfrm>
          <a:prstGeom prst="rect">
            <a:avLst/>
          </a:prstGeom>
          <a:effectLst>
            <a:outerShdw blurRad="50800" dist="38100" dir="5400000" algn="t" rotWithShape="0">
              <a:prstClr val="black">
                <a:alpha val="40000"/>
              </a:prstClr>
            </a:outerShdw>
          </a:effectLst>
        </p:spPr>
      </p:pic>
      <p:pic>
        <p:nvPicPr>
          <p:cNvPr id="35" name="Picture 34" descr="Shape, arrow&#10;&#10;Description automatically generated">
            <a:extLst>
              <a:ext uri="{FF2B5EF4-FFF2-40B4-BE49-F238E27FC236}">
                <a16:creationId xmlns:a16="http://schemas.microsoft.com/office/drawing/2014/main" id="{47BE7E60-8676-7D1C-DB19-A1BCD76E2D87}"/>
              </a:ext>
            </a:extLst>
          </p:cNvPr>
          <p:cNvPicPr>
            <a:picLocks noChangeAspect="1"/>
          </p:cNvPicPr>
          <p:nvPr/>
        </p:nvPicPr>
        <p:blipFill rotWithShape="1">
          <a:blip r:embed="rId9" cstate="print">
            <a:extLst>
              <a:ext uri="{BEBA8EAE-BF5A-486C-A8C5-ECC9F3942E4B}">
                <a14:imgProps xmlns:a14="http://schemas.microsoft.com/office/drawing/2010/main">
                  <a14:imgLayer r:embed="rId10">
                    <a14:imgEffect>
                      <a14:backgroundRemoval t="9366" b="96979" l="5008" r="97577">
                        <a14:foregroundMark x1="5493" y1="58308" x2="5170" y2="59819"/>
                        <a14:foregroundMark x1="59774" y1="96677" x2="70275" y2="96979"/>
                        <a14:foregroundMark x1="64620" y1="78852" x2="43296" y2="61027"/>
                        <a14:foregroundMark x1="88207" y1="47432" x2="96123" y2="62840"/>
                        <a14:foregroundMark x1="62682" y1="10876" x2="66074" y2="13897"/>
                        <a14:foregroundMark x1="91761" y1="38066" x2="97577" y2="56495"/>
                      </a14:backgroundRemoval>
                    </a14:imgEffect>
                  </a14:imgLayer>
                </a14:imgProps>
              </a:ext>
              <a:ext uri="{28A0092B-C50C-407E-A947-70E740481C1C}">
                <a14:useLocalDpi xmlns:a14="http://schemas.microsoft.com/office/drawing/2010/main"/>
              </a:ext>
            </a:extLst>
          </a:blip>
          <a:srcRect b="-19527"/>
          <a:stretch/>
        </p:blipFill>
        <p:spPr>
          <a:xfrm rot="19218952">
            <a:off x="2285732" y="4721633"/>
            <a:ext cx="1308274" cy="836538"/>
          </a:xfrm>
          <a:prstGeom prst="rect">
            <a:avLst/>
          </a:prstGeom>
          <a:effectLst>
            <a:outerShdw blurRad="50800" dist="38100" dir="5400000" algn="t" rotWithShape="0">
              <a:prstClr val="black">
                <a:alpha val="40000"/>
              </a:prstClr>
            </a:outerShdw>
          </a:effectLst>
        </p:spPr>
      </p:pic>
      <p:pic>
        <p:nvPicPr>
          <p:cNvPr id="36" name="Picture 35" descr="Shape, arrow&#10;&#10;Description automatically generated">
            <a:extLst>
              <a:ext uri="{FF2B5EF4-FFF2-40B4-BE49-F238E27FC236}">
                <a16:creationId xmlns:a16="http://schemas.microsoft.com/office/drawing/2014/main" id="{EA89C65E-1F71-8292-6BD0-B8AD6ABE7CE4}"/>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8750" b="97813" l="1349" r="97451">
                        <a14:foregroundMark x1="7046" y1="51250" x2="11544" y2="52500"/>
                        <a14:foregroundMark x1="1649" y1="50625" x2="6297" y2="52500"/>
                        <a14:foregroundMark x1="29235" y1="97813" x2="26387" y2="85000"/>
                        <a14:foregroundMark x1="29535" y1="9375" x2="32684" y2="11250"/>
                        <a14:foregroundMark x1="89205" y1="52500" x2="97601" y2="55000"/>
                      </a14:backgroundRemoval>
                    </a14:imgEffect>
                  </a14:imgLayer>
                </a14:imgProps>
              </a:ext>
              <a:ext uri="{28A0092B-C50C-407E-A947-70E740481C1C}">
                <a14:useLocalDpi xmlns:a14="http://schemas.microsoft.com/office/drawing/2010/main"/>
              </a:ext>
            </a:extLst>
          </a:blip>
          <a:srcRect/>
          <a:stretch/>
        </p:blipFill>
        <p:spPr>
          <a:xfrm rot="900000">
            <a:off x="5900456" y="4044083"/>
            <a:ext cx="1409873" cy="677334"/>
          </a:xfrm>
          <a:prstGeom prst="rect">
            <a:avLst/>
          </a:prstGeom>
          <a:effectLst>
            <a:outerShdw blurRad="50800" dist="38100" dir="5400000" algn="t" rotWithShape="0">
              <a:prstClr val="black">
                <a:alpha val="40000"/>
              </a:prstClr>
            </a:outerShdw>
          </a:effectLst>
        </p:spPr>
      </p:pic>
      <p:pic>
        <p:nvPicPr>
          <p:cNvPr id="37" name="Picture 36" descr="Shape, arrow&#10;&#10;Description automatically generated">
            <a:extLst>
              <a:ext uri="{FF2B5EF4-FFF2-40B4-BE49-F238E27FC236}">
                <a16:creationId xmlns:a16="http://schemas.microsoft.com/office/drawing/2014/main" id="{AFBBDB26-1075-DC8A-352D-F4588CA960BE}"/>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12600000">
            <a:off x="1959612" y="2953340"/>
            <a:ext cx="1456266" cy="760338"/>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061958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31"/>
                                        </p:tgtEl>
                                        <p:attrNameLst>
                                          <p:attrName>style.visibility</p:attrName>
                                        </p:attrNameLst>
                                      </p:cBhvr>
                                      <p:to>
                                        <p:strVal val="visible"/>
                                      </p:to>
                                    </p:set>
                                    <p:animEffect transition="in" filter="fade">
                                      <p:cBhvr>
                                        <p:cTn id="9" dur="500"/>
                                        <p:tgtEl>
                                          <p:spTgt spid="31"/>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childTnLst>
                                </p:cTn>
                              </p:par>
                              <p:par>
                                <p:cTn id="14" presetID="10" presetClass="entr" presetSubtype="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par>
                                <p:cTn id="21" presetID="10" presetClass="entr" presetSubtype="0"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childTnLst>
                                </p:cTn>
                              </p:par>
                              <p:par>
                                <p:cTn id="28" presetID="10" presetClass="entr" presetSubtype="0"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par>
                                <p:cTn id="35" presetID="10" presetClass="entr" presetSubtype="0"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par>
                                <p:cTn id="42" presetID="10" presetClass="entr" presetSubtype="0" fill="hold" nodeType="with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500"/>
                                        <p:tgtEl>
                                          <p:spTgt spid="35"/>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childTnLst>
                                </p:cTn>
                              </p:par>
                              <p:par>
                                <p:cTn id="49" presetID="10" presetClass="entr" presetSubtype="0" fill="hold" nodeType="with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500"/>
                                        <p:tgtEl>
                                          <p:spTgt spid="33"/>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par>
                                <p:cTn id="56" presetID="10" presetClass="entr" presetSubtype="0" fill="hold" nodeType="with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fade">
                                      <p:cBhvr>
                                        <p:cTn id="5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10" grpId="0" animBg="1"/>
      <p:bldP spid="12" grpId="0" animBg="1"/>
      <p:bldP spid="13" grpId="0" animBg="1"/>
      <p:bldP spid="17" grpId="0"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C:\Users\Optic Group111\Desktop\Self Assessment.png">
            <a:extLst>
              <a:ext uri="{FF2B5EF4-FFF2-40B4-BE49-F238E27FC236}">
                <a16:creationId xmlns:a16="http://schemas.microsoft.com/office/drawing/2014/main" id="{97D3D810-4A36-3849-B7C9-01DA5620E09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3229" y="165915"/>
            <a:ext cx="846215" cy="84621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Table 9">
            <a:extLst>
              <a:ext uri="{FF2B5EF4-FFF2-40B4-BE49-F238E27FC236}">
                <a16:creationId xmlns:a16="http://schemas.microsoft.com/office/drawing/2014/main" id="{0EE07D46-7E71-A342-A3C1-7A0ABA7C93DA}"/>
              </a:ext>
            </a:extLst>
          </p:cNvPr>
          <p:cNvGraphicFramePr>
            <a:graphicFrameLocks noGrp="1"/>
          </p:cNvGraphicFramePr>
          <p:nvPr>
            <p:extLst>
              <p:ext uri="{D42A27DB-BD31-4B8C-83A1-F6EECF244321}">
                <p14:modId xmlns:p14="http://schemas.microsoft.com/office/powerpoint/2010/main" val="3329540365"/>
              </p:ext>
            </p:extLst>
          </p:nvPr>
        </p:nvGraphicFramePr>
        <p:xfrm>
          <a:off x="322596" y="1193740"/>
          <a:ext cx="8543806" cy="3328640"/>
        </p:xfrm>
        <a:graphic>
          <a:graphicData uri="http://schemas.openxmlformats.org/drawingml/2006/table">
            <a:tbl>
              <a:tblPr firstRow="1" bandRow="1">
                <a:tableStyleId>{5C22544A-7EE6-4342-B048-85BDC9FD1C3A}</a:tableStyleId>
              </a:tblPr>
              <a:tblGrid>
                <a:gridCol w="2783805">
                  <a:extLst>
                    <a:ext uri="{9D8B030D-6E8A-4147-A177-3AD203B41FA5}">
                      <a16:colId xmlns:a16="http://schemas.microsoft.com/office/drawing/2014/main" val="2469962901"/>
                    </a:ext>
                  </a:extLst>
                </a:gridCol>
                <a:gridCol w="576000">
                  <a:extLst>
                    <a:ext uri="{9D8B030D-6E8A-4147-A177-3AD203B41FA5}">
                      <a16:colId xmlns:a16="http://schemas.microsoft.com/office/drawing/2014/main" val="302987413"/>
                    </a:ext>
                  </a:extLst>
                </a:gridCol>
                <a:gridCol w="576000">
                  <a:extLst>
                    <a:ext uri="{9D8B030D-6E8A-4147-A177-3AD203B41FA5}">
                      <a16:colId xmlns:a16="http://schemas.microsoft.com/office/drawing/2014/main" val="3629241431"/>
                    </a:ext>
                  </a:extLst>
                </a:gridCol>
                <a:gridCol w="576001">
                  <a:extLst>
                    <a:ext uri="{9D8B030D-6E8A-4147-A177-3AD203B41FA5}">
                      <a16:colId xmlns:a16="http://schemas.microsoft.com/office/drawing/2014/main" val="2725264235"/>
                    </a:ext>
                  </a:extLst>
                </a:gridCol>
                <a:gridCol w="576000">
                  <a:extLst>
                    <a:ext uri="{9D8B030D-6E8A-4147-A177-3AD203B41FA5}">
                      <a16:colId xmlns:a16="http://schemas.microsoft.com/office/drawing/2014/main" val="3690037511"/>
                    </a:ext>
                  </a:extLst>
                </a:gridCol>
                <a:gridCol w="576000">
                  <a:extLst>
                    <a:ext uri="{9D8B030D-6E8A-4147-A177-3AD203B41FA5}">
                      <a16:colId xmlns:a16="http://schemas.microsoft.com/office/drawing/2014/main" val="2101932133"/>
                    </a:ext>
                  </a:extLst>
                </a:gridCol>
                <a:gridCol w="576000">
                  <a:extLst>
                    <a:ext uri="{9D8B030D-6E8A-4147-A177-3AD203B41FA5}">
                      <a16:colId xmlns:a16="http://schemas.microsoft.com/office/drawing/2014/main" val="1982562568"/>
                    </a:ext>
                  </a:extLst>
                </a:gridCol>
                <a:gridCol w="576000">
                  <a:extLst>
                    <a:ext uri="{9D8B030D-6E8A-4147-A177-3AD203B41FA5}">
                      <a16:colId xmlns:a16="http://schemas.microsoft.com/office/drawing/2014/main" val="722453729"/>
                    </a:ext>
                  </a:extLst>
                </a:gridCol>
                <a:gridCol w="576000">
                  <a:extLst>
                    <a:ext uri="{9D8B030D-6E8A-4147-A177-3AD203B41FA5}">
                      <a16:colId xmlns:a16="http://schemas.microsoft.com/office/drawing/2014/main" val="2933027247"/>
                    </a:ext>
                  </a:extLst>
                </a:gridCol>
                <a:gridCol w="576000">
                  <a:extLst>
                    <a:ext uri="{9D8B030D-6E8A-4147-A177-3AD203B41FA5}">
                      <a16:colId xmlns:a16="http://schemas.microsoft.com/office/drawing/2014/main" val="1512976713"/>
                    </a:ext>
                  </a:extLst>
                </a:gridCol>
                <a:gridCol w="576000">
                  <a:extLst>
                    <a:ext uri="{9D8B030D-6E8A-4147-A177-3AD203B41FA5}">
                      <a16:colId xmlns:a16="http://schemas.microsoft.com/office/drawing/2014/main" val="2900132583"/>
                    </a:ext>
                  </a:extLst>
                </a:gridCol>
              </a:tblGrid>
              <a:tr h="442889">
                <a:tc gridSpan="11">
                  <a:txBody>
                    <a:bodyPr/>
                    <a:lstStyle/>
                    <a:p>
                      <a:pPr algn="ctr"/>
                      <a:r>
                        <a:rPr lang="en-US" sz="2000" b="1" cap="none" spc="0" dirty="0">
                          <a:ln w="0"/>
                          <a:solidFill>
                            <a:schemeClr val="tx1"/>
                          </a:solidFill>
                          <a:effectLst>
                            <a:outerShdw blurRad="38100" dist="19050" dir="2700000" algn="tl" rotWithShape="0">
                              <a:schemeClr val="dk1">
                                <a:alpha val="40000"/>
                              </a:schemeClr>
                            </a:outerShdw>
                          </a:effectLst>
                        </a:rPr>
                        <a:t>CONFIDENCE CHECKER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89970905"/>
                  </a:ext>
                </a:extLst>
              </a:tr>
              <a:tr h="30052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b="1" dirty="0">
                          <a:solidFill>
                            <a:schemeClr val="tx1"/>
                          </a:solidFill>
                        </a:rPr>
                        <a:t>AFTER THE LESSON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10">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70236117"/>
                  </a:ext>
                </a:extLst>
              </a:tr>
              <a:tr h="336951">
                <a:tc>
                  <a:txBody>
                    <a:bodyPr/>
                    <a:lstStyle/>
                    <a:p>
                      <a:pPr marL="0" marR="0" lvl="0" indent="0" algn="l" defTabSz="639965" rtl="0" eaLnBrk="1" fontAlgn="auto" latinLnBrk="0" hangingPunct="1">
                        <a:lnSpc>
                          <a:spcPct val="100000"/>
                        </a:lnSpc>
                        <a:spcBef>
                          <a:spcPts val="0"/>
                        </a:spcBef>
                        <a:spcAft>
                          <a:spcPts val="0"/>
                        </a:spcAft>
                        <a:buClrTx/>
                        <a:buSzTx/>
                        <a:buFontTx/>
                        <a:buNone/>
                        <a:tabLst/>
                        <a:defRPr/>
                      </a:pPr>
                      <a:r>
                        <a:rPr lang="en-GB" sz="1600" b="1" u="none" kern="1200" dirty="0">
                          <a:solidFill>
                            <a:schemeClr val="tx1"/>
                          </a:solidFill>
                          <a:latin typeface="+mn-lt"/>
                          <a:ea typeface="MS PGothic" charset="0"/>
                          <a:cs typeface="Arial" charset="0"/>
                        </a:rPr>
                        <a:t>Knowledge, Skills &amp; Actions</a:t>
                      </a:r>
                      <a:endParaRPr lang="en-GB" sz="1800" b="1" u="none" kern="1200" dirty="0">
                        <a:solidFill>
                          <a:schemeClr val="tx1"/>
                        </a:solidFill>
                        <a:latin typeface="+mn-lt"/>
                        <a:ea typeface="MS PGothic" charset="0"/>
                        <a:cs typeface="Arial"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1136491"/>
                  </a:ext>
                </a:extLst>
              </a:tr>
              <a:tr h="720000">
                <a:tc>
                  <a:txBody>
                    <a:bodyPr/>
                    <a:lstStyle/>
                    <a:p>
                      <a:pPr>
                        <a:buFontTx/>
                        <a:buNone/>
                      </a:pPr>
                      <a:r>
                        <a:rPr lang="en-US" sz="1400" dirty="0">
                          <a:solidFill>
                            <a:schemeClr val="tx1"/>
                          </a:solidFill>
                        </a:rPr>
                        <a:t>I can recognise if I have unhealthy friendships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189329"/>
                  </a:ext>
                </a:extLst>
              </a:tr>
              <a:tr h="720000">
                <a:tc>
                  <a:txBody>
                    <a:bodyPr/>
                    <a:lstStyle/>
                    <a:p>
                      <a:r>
                        <a:rPr lang="en-US" sz="1400" dirty="0">
                          <a:solidFill>
                            <a:schemeClr val="tx1"/>
                          </a:solidFill>
                        </a:rPr>
                        <a:t>I understand the importance of not giving too much information to online friends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6292860"/>
                  </a:ext>
                </a:extLst>
              </a:tr>
              <a:tr h="720000">
                <a:tc>
                  <a:txBody>
                    <a:bodyPr/>
                    <a:lstStyle/>
                    <a:p>
                      <a:r>
                        <a:rPr lang="en-US" sz="1400" dirty="0">
                          <a:solidFill>
                            <a:schemeClr val="tx1"/>
                          </a:solidFill>
                        </a:rPr>
                        <a:t>I can give good advice to others on what a friendship should and shouldn’t be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0484043"/>
                  </a:ext>
                </a:extLst>
              </a:tr>
            </a:tbl>
          </a:graphicData>
        </a:graphic>
      </p:graphicFrame>
      <p:pic>
        <p:nvPicPr>
          <p:cNvPr id="11" name="Picture 10">
            <a:extLst>
              <a:ext uri="{FF2B5EF4-FFF2-40B4-BE49-F238E27FC236}">
                <a16:creationId xmlns:a16="http://schemas.microsoft.com/office/drawing/2014/main" id="{C4FB3A6B-BEC0-9342-BDB1-8DD0CB83C92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02575" y="1645722"/>
            <a:ext cx="1153720" cy="35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1">
            <a:extLst>
              <a:ext uri="{FF2B5EF4-FFF2-40B4-BE49-F238E27FC236}">
                <a16:creationId xmlns:a16="http://schemas.microsoft.com/office/drawing/2014/main" id="{7D606B43-6184-B349-84BE-61A49EF9135D}"/>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05437" y="1644510"/>
            <a:ext cx="1153720" cy="352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a:extLst>
              <a:ext uri="{FF2B5EF4-FFF2-40B4-BE49-F238E27FC236}">
                <a16:creationId xmlns:a16="http://schemas.microsoft.com/office/drawing/2014/main" id="{0A8FB010-DEA7-134A-9FFC-61758DD4B31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407189" y="1647793"/>
            <a:ext cx="1153720" cy="350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a:extLst>
              <a:ext uri="{FF2B5EF4-FFF2-40B4-BE49-F238E27FC236}">
                <a16:creationId xmlns:a16="http://schemas.microsoft.com/office/drawing/2014/main" id="{3D8F703C-D391-2047-B92E-0B5BCD8F5FA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20252" y="1193740"/>
            <a:ext cx="1470944" cy="444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a:extLst>
              <a:ext uri="{FF2B5EF4-FFF2-40B4-BE49-F238E27FC236}">
                <a16:creationId xmlns:a16="http://schemas.microsoft.com/office/drawing/2014/main" id="{98EB3FF5-0CAE-604B-AC78-A317FCAA4679}"/>
              </a:ext>
            </a:extLst>
          </p:cNvPr>
          <p:cNvPicPr>
            <a:picLocks noChangeAspect="1" noChangeArrowheads="1"/>
          </p:cNvPicPr>
          <p:nvPr/>
        </p:nvPicPr>
        <p:blipFill rotWithShape="1">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8382000" y="1268276"/>
            <a:ext cx="442412" cy="325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ounded Rectangle 21">
            <a:extLst>
              <a:ext uri="{FF2B5EF4-FFF2-40B4-BE49-F238E27FC236}">
                <a16:creationId xmlns:a16="http://schemas.microsoft.com/office/drawing/2014/main" id="{E7E00ACE-9738-D34B-9295-86F026AEE263}"/>
              </a:ext>
            </a:extLst>
          </p:cNvPr>
          <p:cNvSpPr/>
          <p:nvPr/>
        </p:nvSpPr>
        <p:spPr>
          <a:xfrm>
            <a:off x="1207406" y="4532477"/>
            <a:ext cx="4633189" cy="1044608"/>
          </a:xfrm>
          <a:prstGeom prst="roundRect">
            <a:avLst/>
          </a:prstGeom>
          <a:gradFill>
            <a:gsLst>
              <a:gs pos="0">
                <a:schemeClr val="accent3">
                  <a:lumMod val="5000"/>
                  <a:lumOff val="95000"/>
                </a:schemeClr>
              </a:gs>
              <a:gs pos="74000">
                <a:srgbClr val="FFFF00"/>
              </a:gs>
            </a:gsLst>
            <a:lin ang="5400000" scaled="1"/>
          </a:gradFill>
          <a:ln w="38100">
            <a:solidFill>
              <a:srgbClr val="4FD1FF"/>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tx1"/>
                </a:solidFill>
              </a:rPr>
              <a:t>Complete the confidence checker of where you think you are at for this lesson</a:t>
            </a:r>
          </a:p>
          <a:p>
            <a:pPr algn="ctr"/>
            <a:r>
              <a:rPr lang="en-US" dirty="0">
                <a:solidFill>
                  <a:schemeClr val="tx1"/>
                </a:solidFill>
              </a:rPr>
              <a:t> </a:t>
            </a:r>
            <a:r>
              <a:rPr lang="en-US" sz="1200" dirty="0">
                <a:solidFill>
                  <a:schemeClr val="tx1"/>
                </a:solidFill>
              </a:rPr>
              <a:t>(Discussion or complete sheet)</a:t>
            </a:r>
            <a:endParaRPr lang="en-US" dirty="0">
              <a:solidFill>
                <a:schemeClr val="tx1"/>
              </a:solidFill>
            </a:endParaRPr>
          </a:p>
        </p:txBody>
      </p:sp>
      <p:pic>
        <p:nvPicPr>
          <p:cNvPr id="23" name="Picture 18" descr="C:\Users\Optic Group111\Desktop\Task.png">
            <a:extLst>
              <a:ext uri="{FF2B5EF4-FFF2-40B4-BE49-F238E27FC236}">
                <a16:creationId xmlns:a16="http://schemas.microsoft.com/office/drawing/2014/main" id="{221F2B09-2D9E-3A4E-B9B6-11037A2D0996}"/>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73229" y="4570363"/>
            <a:ext cx="920595" cy="920595"/>
          </a:xfrm>
          <a:prstGeom prst="rect">
            <a:avLst/>
          </a:prstGeom>
          <a:noFill/>
          <a:extLst>
            <a:ext uri="{909E8E84-426E-40DD-AFC4-6F175D3DCCD1}">
              <a14:hiddenFill xmlns:a14="http://schemas.microsoft.com/office/drawing/2010/main">
                <a:solidFill>
                  <a:srgbClr val="FFFFFF"/>
                </a:solidFill>
              </a14:hiddenFill>
            </a:ext>
          </a:extLst>
        </p:spPr>
      </p:pic>
      <p:sp>
        <p:nvSpPr>
          <p:cNvPr id="51" name="Rectangle 3">
            <a:extLst>
              <a:ext uri="{FF2B5EF4-FFF2-40B4-BE49-F238E27FC236}">
                <a16:creationId xmlns:a16="http://schemas.microsoft.com/office/drawing/2014/main" id="{071D94F2-5F6C-C84B-8E4F-115B1C231D63}"/>
              </a:ext>
            </a:extLst>
          </p:cNvPr>
          <p:cNvSpPr txBox="1">
            <a:spLocks noChangeArrowheads="1"/>
          </p:cNvSpPr>
          <p:nvPr/>
        </p:nvSpPr>
        <p:spPr bwMode="auto">
          <a:xfrm>
            <a:off x="7704449" y="5966460"/>
            <a:ext cx="1296000" cy="733229"/>
          </a:xfrm>
          <a:prstGeom prst="rect">
            <a:avLst/>
          </a:prstGeom>
          <a:gradFill flip="none" rotWithShape="1">
            <a:gsLst>
              <a:gs pos="0">
                <a:schemeClr val="accent3">
                  <a:lumMod val="60000"/>
                  <a:lumOff val="40000"/>
                </a:schemeClr>
              </a:gs>
              <a:gs pos="100000">
                <a:schemeClr val="accent3">
                  <a:lumMod val="75000"/>
                </a:schemeClr>
              </a:gs>
            </a:gsLst>
            <a:lin ang="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defRPr/>
            </a:pPr>
            <a:r>
              <a:rPr lang="en-GB" sz="1200" dirty="0">
                <a:latin typeface="Comic Sans MS"/>
                <a:cs typeface="Comic Sans MS"/>
              </a:rPr>
              <a:t>I am super</a:t>
            </a:r>
          </a:p>
          <a:p>
            <a:pPr algn="ctr">
              <a:defRPr/>
            </a:pPr>
            <a:r>
              <a:rPr lang="en-GB" sz="1200" dirty="0">
                <a:latin typeface="Comic Sans MS"/>
                <a:cs typeface="Comic Sans MS"/>
              </a:rPr>
              <a:t>confident on this topic</a:t>
            </a:r>
          </a:p>
        </p:txBody>
      </p:sp>
      <p:sp>
        <p:nvSpPr>
          <p:cNvPr id="52" name="Rectangle 3">
            <a:extLst>
              <a:ext uri="{FF2B5EF4-FFF2-40B4-BE49-F238E27FC236}">
                <a16:creationId xmlns:a16="http://schemas.microsoft.com/office/drawing/2014/main" id="{A672EFBC-34F6-A84E-9B97-73BBCA29F211}"/>
              </a:ext>
            </a:extLst>
          </p:cNvPr>
          <p:cNvSpPr txBox="1">
            <a:spLocks noChangeArrowheads="1"/>
          </p:cNvSpPr>
          <p:nvPr/>
        </p:nvSpPr>
        <p:spPr bwMode="auto">
          <a:xfrm>
            <a:off x="5821644" y="5966460"/>
            <a:ext cx="1296000" cy="733229"/>
          </a:xfrm>
          <a:prstGeom prst="rect">
            <a:avLst/>
          </a:prstGeom>
          <a:gradFill flip="none" rotWithShape="1">
            <a:gsLst>
              <a:gs pos="0">
                <a:schemeClr val="accent3">
                  <a:lumMod val="60000"/>
                  <a:lumOff val="40000"/>
                </a:schemeClr>
              </a:gs>
              <a:gs pos="100000">
                <a:schemeClr val="accent3">
                  <a:lumMod val="40000"/>
                  <a:lumOff val="60000"/>
                </a:schemeClr>
              </a:gs>
            </a:gsLst>
            <a:lin ang="1080000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defRPr/>
            </a:pPr>
            <a:r>
              <a:rPr lang="en-GB" sz="1200" dirty="0">
                <a:latin typeface="Comic Sans MS"/>
                <a:cs typeface="Comic Sans MS"/>
              </a:rPr>
              <a:t>Very </a:t>
            </a:r>
          </a:p>
          <a:p>
            <a:pPr algn="ctr">
              <a:defRPr/>
            </a:pPr>
            <a:r>
              <a:rPr lang="en-GB" sz="1200" dirty="0">
                <a:latin typeface="Comic Sans MS"/>
                <a:cs typeface="Comic Sans MS"/>
              </a:rPr>
              <a:t>confident</a:t>
            </a:r>
          </a:p>
        </p:txBody>
      </p:sp>
      <p:sp>
        <p:nvSpPr>
          <p:cNvPr id="53" name="Rectangle 4">
            <a:extLst>
              <a:ext uri="{FF2B5EF4-FFF2-40B4-BE49-F238E27FC236}">
                <a16:creationId xmlns:a16="http://schemas.microsoft.com/office/drawing/2014/main" id="{3FF01156-0B0B-E14F-9379-28409C654FDA}"/>
              </a:ext>
            </a:extLst>
          </p:cNvPr>
          <p:cNvSpPr txBox="1">
            <a:spLocks noChangeArrowheads="1"/>
          </p:cNvSpPr>
          <p:nvPr/>
        </p:nvSpPr>
        <p:spPr bwMode="auto">
          <a:xfrm>
            <a:off x="3938839" y="5966460"/>
            <a:ext cx="1296000" cy="733229"/>
          </a:xfrm>
          <a:prstGeom prst="rect">
            <a:avLst/>
          </a:prstGeom>
          <a:gradFill flip="none" rotWithShape="1">
            <a:gsLst>
              <a:gs pos="0">
                <a:schemeClr val="accent6">
                  <a:lumMod val="40000"/>
                  <a:lumOff val="60000"/>
                </a:schemeClr>
              </a:gs>
              <a:gs pos="100000">
                <a:schemeClr val="accent3">
                  <a:lumMod val="40000"/>
                  <a:lumOff val="60000"/>
                </a:schemeClr>
              </a:gs>
            </a:gsLst>
            <a:lin ang="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ctr">
              <a:lnSpc>
                <a:spcPct val="120000"/>
              </a:lnSpc>
              <a:spcBef>
                <a:spcPts val="0"/>
              </a:spcBef>
              <a:defRPr/>
            </a:pPr>
            <a:r>
              <a:rPr lang="en-GB" altLang="en-US" sz="1200" dirty="0">
                <a:solidFill>
                  <a:schemeClr val="tx1"/>
                </a:solidFill>
                <a:latin typeface="Comic Sans MS"/>
                <a:cs typeface="Comic Sans MS"/>
              </a:rPr>
              <a:t>Confident</a:t>
            </a:r>
          </a:p>
        </p:txBody>
      </p:sp>
      <p:sp>
        <p:nvSpPr>
          <p:cNvPr id="54" name="TextBox 3">
            <a:extLst>
              <a:ext uri="{FF2B5EF4-FFF2-40B4-BE49-F238E27FC236}">
                <a16:creationId xmlns:a16="http://schemas.microsoft.com/office/drawing/2014/main" id="{E0556C79-9AD3-9E4A-9297-23469AEBD22A}"/>
              </a:ext>
            </a:extLst>
          </p:cNvPr>
          <p:cNvSpPr>
            <a:spLocks noChangeArrowheads="1"/>
          </p:cNvSpPr>
          <p:nvPr/>
        </p:nvSpPr>
        <p:spPr bwMode="auto">
          <a:xfrm>
            <a:off x="2056034" y="5966460"/>
            <a:ext cx="1296000" cy="733229"/>
          </a:xfrm>
          <a:prstGeom prst="roundRect">
            <a:avLst>
              <a:gd name="adj" fmla="val 0"/>
            </a:avLst>
          </a:prstGeom>
          <a:gradFill flip="none" rotWithShape="1">
            <a:gsLst>
              <a:gs pos="0">
                <a:schemeClr val="accent6">
                  <a:lumMod val="40000"/>
                  <a:lumOff val="60000"/>
                </a:schemeClr>
              </a:gs>
              <a:gs pos="100000">
                <a:schemeClr val="accent2">
                  <a:lumMod val="40000"/>
                  <a:lumOff val="60000"/>
                </a:schemeClr>
              </a:gs>
            </a:gsLst>
            <a:lin ang="10800000" scaled="1"/>
            <a:tileRect/>
          </a:gradFill>
          <a:ln w="28575">
            <a:solidFill>
              <a:srgbClr val="002060"/>
            </a:solidFill>
            <a:round/>
            <a:headEnd/>
            <a:tailEnd/>
          </a:ln>
          <a:effectLst>
            <a:outerShdw blurRad="40000" dist="20000" dir="5400000" rotWithShape="0">
              <a:srgbClr val="000000">
                <a:alpha val="37999"/>
              </a:srgbClr>
            </a:outerShdw>
          </a:effectLst>
        </p:spPr>
        <p:txBody>
          <a:bodyPr wrap="square" anchor="ctr">
            <a:noAutofit/>
          </a:bodyPr>
          <a:lstStyle/>
          <a:p>
            <a:pPr algn="ctr">
              <a:defRPr/>
            </a:pPr>
            <a:r>
              <a:rPr lang="en-GB" sz="1200" dirty="0">
                <a:solidFill>
                  <a:schemeClr val="dk1"/>
                </a:solidFill>
                <a:latin typeface="Comic Sans MS"/>
                <a:cs typeface="Comic Sans MS"/>
              </a:rPr>
              <a:t>A little confident</a:t>
            </a:r>
          </a:p>
        </p:txBody>
      </p:sp>
      <p:sp>
        <p:nvSpPr>
          <p:cNvPr id="55" name="Rectangle 4">
            <a:extLst>
              <a:ext uri="{FF2B5EF4-FFF2-40B4-BE49-F238E27FC236}">
                <a16:creationId xmlns:a16="http://schemas.microsoft.com/office/drawing/2014/main" id="{00B6E2FE-8269-A64F-9ADD-EFC72E6698DD}"/>
              </a:ext>
            </a:extLst>
          </p:cNvPr>
          <p:cNvSpPr txBox="1">
            <a:spLocks noChangeArrowheads="1"/>
          </p:cNvSpPr>
          <p:nvPr/>
        </p:nvSpPr>
        <p:spPr bwMode="auto">
          <a:xfrm>
            <a:off x="173229" y="5966460"/>
            <a:ext cx="1296000" cy="733229"/>
          </a:xfrm>
          <a:prstGeom prst="rect">
            <a:avLst/>
          </a:prstGeom>
          <a:gradFill flip="none" rotWithShape="1">
            <a:gsLst>
              <a:gs pos="0">
                <a:schemeClr val="accent2">
                  <a:lumMod val="40000"/>
                  <a:lumOff val="60000"/>
                </a:schemeClr>
              </a:gs>
              <a:gs pos="100000">
                <a:schemeClr val="accent2">
                  <a:lumMod val="60000"/>
                  <a:lumOff val="40000"/>
                </a:schemeClr>
              </a:gs>
            </a:gsLst>
            <a:lin ang="10800000" scaled="1"/>
            <a:tileRect/>
          </a:gradFill>
          <a:ln w="28575">
            <a:solidFill>
              <a:srgbClr val="002060"/>
            </a:solidFill>
            <a:miter lim="800000"/>
            <a:headEnd/>
            <a:tailEnd/>
          </a:ln>
          <a:effectLst>
            <a:outerShdw blurRad="50800" dist="38100" dir="5400000" algn="t" rotWithShape="0">
              <a:srgbClr val="000000">
                <a:alpha val="39999"/>
              </a:srgbClr>
            </a:outerShdw>
          </a:effectLst>
        </p:spPr>
        <p:txBody>
          <a:bodyPr anchor="ctr">
            <a:noAutofit/>
          </a:bodyPr>
          <a:lstStyle>
            <a:lvl1pPr defTabSz="457200"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defTabSz="45720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defTabSz="4572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defTabSz="4572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defTabSz="4572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a:buFont typeface="Arial" charset="0"/>
              <a:buNone/>
              <a:defRPr/>
            </a:pPr>
            <a:r>
              <a:rPr lang="en-GB" sz="1200" dirty="0">
                <a:latin typeface="Comic Sans MS"/>
                <a:cs typeface="Comic Sans MS"/>
              </a:rPr>
              <a:t>I’m not confident at all on this topic</a:t>
            </a:r>
          </a:p>
        </p:txBody>
      </p:sp>
      <p:sp>
        <p:nvSpPr>
          <p:cNvPr id="60" name="Rounded Rectangle 59">
            <a:extLst>
              <a:ext uri="{FF2B5EF4-FFF2-40B4-BE49-F238E27FC236}">
                <a16:creationId xmlns:a16="http://schemas.microsoft.com/office/drawing/2014/main" id="{E606F270-8237-9B44-B6E7-ABD7DFF2F5F8}"/>
              </a:ext>
            </a:extLst>
          </p:cNvPr>
          <p:cNvSpPr/>
          <p:nvPr/>
        </p:nvSpPr>
        <p:spPr>
          <a:xfrm>
            <a:off x="7720820" y="5237642"/>
            <a:ext cx="1307119" cy="364990"/>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3 Minutes</a:t>
            </a:r>
          </a:p>
        </p:txBody>
      </p:sp>
      <p:pic>
        <p:nvPicPr>
          <p:cNvPr id="31" name="Picture 30">
            <a:extLst>
              <a:ext uri="{FF2B5EF4-FFF2-40B4-BE49-F238E27FC236}">
                <a16:creationId xmlns:a16="http://schemas.microsoft.com/office/drawing/2014/main" id="{894E8087-75AC-7444-AE18-D9DA4DB99BC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rot="16200000">
            <a:off x="3498727" y="1984622"/>
            <a:ext cx="360003" cy="275941"/>
          </a:xfrm>
          <a:prstGeom prst="rect">
            <a:avLst/>
          </a:prstGeom>
        </p:spPr>
      </p:pic>
      <p:pic>
        <p:nvPicPr>
          <p:cNvPr id="32" name="Picture 31">
            <a:extLst>
              <a:ext uri="{FF2B5EF4-FFF2-40B4-BE49-F238E27FC236}">
                <a16:creationId xmlns:a16="http://schemas.microsoft.com/office/drawing/2014/main" id="{B09BC9BD-52BC-804B-BD5F-FAB4A6ACF80C}"/>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6987897" y="1962861"/>
            <a:ext cx="290724" cy="266920"/>
          </a:xfrm>
          <a:prstGeom prst="rect">
            <a:avLst/>
          </a:prstGeom>
        </p:spPr>
      </p:pic>
      <p:pic>
        <p:nvPicPr>
          <p:cNvPr id="33" name="Picture 32">
            <a:extLst>
              <a:ext uri="{FF2B5EF4-FFF2-40B4-BE49-F238E27FC236}">
                <a16:creationId xmlns:a16="http://schemas.microsoft.com/office/drawing/2014/main" id="{D0C045B7-C54F-9249-81D0-76B435A21310}"/>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5825814" y="1969887"/>
            <a:ext cx="257930" cy="266920"/>
          </a:xfrm>
          <a:prstGeom prst="rect">
            <a:avLst/>
          </a:prstGeom>
        </p:spPr>
      </p:pic>
      <p:pic>
        <p:nvPicPr>
          <p:cNvPr id="34" name="Picture 33">
            <a:extLst>
              <a:ext uri="{FF2B5EF4-FFF2-40B4-BE49-F238E27FC236}">
                <a16:creationId xmlns:a16="http://schemas.microsoft.com/office/drawing/2014/main" id="{2C670A67-8C01-E14C-8C06-139C17615196}"/>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710689" y="1998802"/>
            <a:ext cx="263732" cy="262446"/>
          </a:xfrm>
          <a:prstGeom prst="rect">
            <a:avLst/>
          </a:prstGeom>
        </p:spPr>
      </p:pic>
      <p:pic>
        <p:nvPicPr>
          <p:cNvPr id="35" name="Picture 34">
            <a:extLst>
              <a:ext uri="{FF2B5EF4-FFF2-40B4-BE49-F238E27FC236}">
                <a16:creationId xmlns:a16="http://schemas.microsoft.com/office/drawing/2014/main" id="{34172E40-4FC8-E44F-95C2-FC2186B6B098}"/>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166721" y="1997265"/>
            <a:ext cx="255652" cy="225883"/>
          </a:xfrm>
          <a:prstGeom prst="rect">
            <a:avLst/>
          </a:prstGeom>
        </p:spPr>
      </p:pic>
      <p:sp>
        <p:nvSpPr>
          <p:cNvPr id="2" name="Title 1">
            <a:extLst>
              <a:ext uri="{FF2B5EF4-FFF2-40B4-BE49-F238E27FC236}">
                <a16:creationId xmlns:a16="http://schemas.microsoft.com/office/drawing/2014/main" id="{D020A849-4ED8-16A2-9FDD-32EC10F39F9D}"/>
              </a:ext>
            </a:extLst>
          </p:cNvPr>
          <p:cNvSpPr txBox="1">
            <a:spLocks/>
          </p:cNvSpPr>
          <p:nvPr/>
        </p:nvSpPr>
        <p:spPr>
          <a:xfrm>
            <a:off x="1154680" y="179231"/>
            <a:ext cx="7742201" cy="808803"/>
          </a:xfrm>
          <a:prstGeom prst="rect">
            <a:avLst/>
          </a:prstGeom>
          <a:gradFill>
            <a:gsLst>
              <a:gs pos="0">
                <a:schemeClr val="bg1">
                  <a:lumMod val="95000"/>
                </a:schemeClr>
              </a:gs>
              <a:gs pos="64999">
                <a:schemeClr val="bg1"/>
              </a:gs>
              <a:gs pos="100000">
                <a:schemeClr val="bg1">
                  <a:lumMod val="65000"/>
                </a:schemeClr>
              </a:gs>
            </a:gsLst>
            <a:lin ang="5400000" scaled="0"/>
          </a:gradFill>
          <a:ln w="12700">
            <a:solidFill>
              <a:srgbClr val="FFB0A3"/>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u="sng" kern="120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a typeface="MS PGothic" charset="0"/>
                <a:cs typeface="Arial" panose="020B0604020202020204" pitchFamily="34" charset="0"/>
              </a:rPr>
              <a:t>REVIEW YOUR LEARNING OUTCOMES </a:t>
            </a:r>
          </a:p>
        </p:txBody>
      </p:sp>
      <p:pic>
        <p:nvPicPr>
          <p:cNvPr id="7" name="Picture 6" descr="A picture containing text, device, gauge&#10;&#10;Description automatically generated">
            <a:extLst>
              <a:ext uri="{FF2B5EF4-FFF2-40B4-BE49-F238E27FC236}">
                <a16:creationId xmlns:a16="http://schemas.microsoft.com/office/drawing/2014/main" id="{EE10AE07-578B-F7B5-BE37-4E8B1B256B50}"/>
              </a:ext>
            </a:extLst>
          </p:cNvPr>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7521483" y="4140718"/>
            <a:ext cx="1501826" cy="1077120"/>
          </a:xfrm>
          <a:prstGeom prst="rect">
            <a:avLst/>
          </a:prstGeom>
          <a:effectLst>
            <a:outerShdw blurRad="63500" sx="102000" sy="102000" algn="ctr" rotWithShape="0">
              <a:prstClr val="black">
                <a:alpha val="40000"/>
              </a:prstClr>
            </a:outerShdw>
          </a:effectLst>
        </p:spPr>
      </p:pic>
      <p:pic>
        <p:nvPicPr>
          <p:cNvPr id="8" name="Picture 7">
            <a:extLst>
              <a:ext uri="{FF2B5EF4-FFF2-40B4-BE49-F238E27FC236}">
                <a16:creationId xmlns:a16="http://schemas.microsoft.com/office/drawing/2014/main" id="{223D00D7-9B1F-844E-6F13-CDB3BF25B63A}"/>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rot="16200000">
            <a:off x="-83248" y="5657009"/>
            <a:ext cx="713043" cy="546545"/>
          </a:xfrm>
          <a:prstGeom prst="rect">
            <a:avLst/>
          </a:prstGeom>
        </p:spPr>
      </p:pic>
      <p:pic>
        <p:nvPicPr>
          <p:cNvPr id="9" name="Picture 8">
            <a:extLst>
              <a:ext uri="{FF2B5EF4-FFF2-40B4-BE49-F238E27FC236}">
                <a16:creationId xmlns:a16="http://schemas.microsoft.com/office/drawing/2014/main" id="{7CDEE340-CD4E-9216-9CAB-71C99B648183}"/>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5631740" y="5644870"/>
            <a:ext cx="683940" cy="627940"/>
          </a:xfrm>
          <a:prstGeom prst="rect">
            <a:avLst/>
          </a:prstGeom>
        </p:spPr>
      </p:pic>
      <p:pic>
        <p:nvPicPr>
          <p:cNvPr id="16" name="Picture 15">
            <a:extLst>
              <a:ext uri="{FF2B5EF4-FFF2-40B4-BE49-F238E27FC236}">
                <a16:creationId xmlns:a16="http://schemas.microsoft.com/office/drawing/2014/main" id="{844EE2B4-9E3A-B94D-45E8-525DA4DCBDFB}"/>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3816699" y="5644870"/>
            <a:ext cx="606791" cy="627940"/>
          </a:xfrm>
          <a:prstGeom prst="rect">
            <a:avLst/>
          </a:prstGeom>
        </p:spPr>
      </p:pic>
      <p:pic>
        <p:nvPicPr>
          <p:cNvPr id="17" name="Picture 16">
            <a:extLst>
              <a:ext uri="{FF2B5EF4-FFF2-40B4-BE49-F238E27FC236}">
                <a16:creationId xmlns:a16="http://schemas.microsoft.com/office/drawing/2014/main" id="{F8316FD3-5477-505C-6A1D-89389C405269}"/>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950859" y="5663014"/>
            <a:ext cx="620441" cy="617416"/>
          </a:xfrm>
          <a:prstGeom prst="rect">
            <a:avLst/>
          </a:prstGeom>
        </p:spPr>
      </p:pic>
      <p:pic>
        <p:nvPicPr>
          <p:cNvPr id="19" name="Picture 18">
            <a:extLst>
              <a:ext uri="{FF2B5EF4-FFF2-40B4-BE49-F238E27FC236}">
                <a16:creationId xmlns:a16="http://schemas.microsoft.com/office/drawing/2014/main" id="{417A6841-29A5-94F6-0657-126D9E8B3136}"/>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7459432" y="5755404"/>
            <a:ext cx="601432" cy="531399"/>
          </a:xfrm>
          <a:prstGeom prst="rect">
            <a:avLst/>
          </a:prstGeom>
        </p:spPr>
      </p:pic>
      <p:grpSp>
        <p:nvGrpSpPr>
          <p:cNvPr id="3" name="Group 2">
            <a:extLst>
              <a:ext uri="{FF2B5EF4-FFF2-40B4-BE49-F238E27FC236}">
                <a16:creationId xmlns:a16="http://schemas.microsoft.com/office/drawing/2014/main" id="{BE940792-C701-D8B0-DF34-5D8A7C9B7B4C}"/>
              </a:ext>
            </a:extLst>
          </p:cNvPr>
          <p:cNvGrpSpPr/>
          <p:nvPr/>
        </p:nvGrpSpPr>
        <p:grpSpPr>
          <a:xfrm rot="900000">
            <a:off x="6126171" y="3230681"/>
            <a:ext cx="1429367" cy="1900941"/>
            <a:chOff x="1964404" y="-47413"/>
            <a:chExt cx="5235649" cy="6962986"/>
          </a:xfrm>
        </p:grpSpPr>
        <p:sp>
          <p:nvSpPr>
            <p:cNvPr id="5" name="Rectangle 4">
              <a:extLst>
                <a:ext uri="{FF2B5EF4-FFF2-40B4-BE49-F238E27FC236}">
                  <a16:creationId xmlns:a16="http://schemas.microsoft.com/office/drawing/2014/main" id="{18349F18-C193-818F-ED3F-62587637BFF3}"/>
                </a:ext>
              </a:extLst>
            </p:cNvPr>
            <p:cNvSpPr/>
            <p:nvPr/>
          </p:nvSpPr>
          <p:spPr>
            <a:xfrm>
              <a:off x="1964404" y="-47413"/>
              <a:ext cx="5235649" cy="6962986"/>
            </a:xfrm>
            <a:prstGeom prst="rect">
              <a:avLst/>
            </a:prstGeom>
            <a:solidFill>
              <a:srgbClr val="FFF200"/>
            </a:solidFill>
            <a:ln w="28575">
              <a:solidFill>
                <a:srgbClr val="1737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CAF26DD6-32DC-F974-254B-B3BCE9690844}"/>
                </a:ext>
              </a:extLst>
            </p:cNvPr>
            <p:cNvPicPr>
              <a:picLocks noChangeAspect="1"/>
            </p:cNvPicPr>
            <p:nvPr/>
          </p:nvPicPr>
          <p:blipFill>
            <a:blip r:embed="rId16" cstate="print">
              <a:extLst>
                <a:ext uri="{28A0092B-C50C-407E-A947-70E740481C1C}">
                  <a14:useLocalDpi xmlns:a14="http://schemas.microsoft.com/office/drawing/2010/main"/>
                </a:ext>
              </a:extLst>
            </a:blip>
            <a:stretch>
              <a:fillRect/>
            </a:stretch>
          </p:blipFill>
          <p:spPr>
            <a:xfrm>
              <a:off x="2022458" y="0"/>
              <a:ext cx="5099083" cy="6858000"/>
            </a:xfrm>
            <a:prstGeom prst="rect">
              <a:avLst/>
            </a:prstGeom>
          </p:spPr>
        </p:pic>
      </p:grpSp>
    </p:spTree>
    <p:extLst>
      <p:ext uri="{BB962C8B-B14F-4D97-AF65-F5344CB8AC3E}">
        <p14:creationId xmlns:p14="http://schemas.microsoft.com/office/powerpoint/2010/main" val="10393784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2A4B41F-2467-A821-9795-2B4DEB2F78D9}"/>
              </a:ext>
            </a:extLst>
          </p:cNvPr>
          <p:cNvSpPr/>
          <p:nvPr/>
        </p:nvSpPr>
        <p:spPr>
          <a:xfrm>
            <a:off x="179713" y="190085"/>
            <a:ext cx="8599396" cy="747966"/>
          </a:xfrm>
          <a:prstGeom prst="rect">
            <a:avLst/>
          </a:prstGeom>
          <a:gradFill flip="none" rotWithShape="1">
            <a:gsLst>
              <a:gs pos="100000">
                <a:schemeClr val="bg1">
                  <a:alpha val="0"/>
                </a:schemeClr>
              </a:gs>
              <a:gs pos="52000">
                <a:schemeClr val="accent6">
                  <a:lumMod val="40000"/>
                  <a:lumOff val="60000"/>
                </a:schemeClr>
              </a:gs>
              <a:gs pos="0">
                <a:schemeClr val="accent6">
                  <a:lumMod val="7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2400" b="1" dirty="0">
              <a:solidFill>
                <a:schemeClr val="lt1"/>
              </a:solidFill>
              <a:latin typeface="Arial" pitchFamily="34" charset="0"/>
              <a:cs typeface="Arial" pitchFamily="34" charset="0"/>
            </a:endParaRPr>
          </a:p>
        </p:txBody>
      </p:sp>
      <p:pic>
        <p:nvPicPr>
          <p:cNvPr id="9" name="Picture 8" descr="WORD DOC IMAGES.jpg">
            <a:extLst>
              <a:ext uri="{FF2B5EF4-FFF2-40B4-BE49-F238E27FC236}">
                <a16:creationId xmlns:a16="http://schemas.microsoft.com/office/drawing/2014/main" id="{EE060E2E-C1C5-DB64-2545-565AAF31CCF1}"/>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61790" y="4875529"/>
            <a:ext cx="1816355" cy="1741299"/>
          </a:xfrm>
          <a:prstGeom prst="rect">
            <a:avLst/>
          </a:prstGeom>
        </p:spPr>
      </p:pic>
      <p:grpSp>
        <p:nvGrpSpPr>
          <p:cNvPr id="10" name="Group 9">
            <a:extLst>
              <a:ext uri="{FF2B5EF4-FFF2-40B4-BE49-F238E27FC236}">
                <a16:creationId xmlns:a16="http://schemas.microsoft.com/office/drawing/2014/main" id="{0AFBE512-6731-1F3B-D52F-257F43B79C5F}"/>
              </a:ext>
            </a:extLst>
          </p:cNvPr>
          <p:cNvGrpSpPr/>
          <p:nvPr/>
        </p:nvGrpSpPr>
        <p:grpSpPr>
          <a:xfrm>
            <a:off x="217813" y="2948758"/>
            <a:ext cx="1985062" cy="1855893"/>
            <a:chOff x="4977114" y="962130"/>
            <a:chExt cx="1661583" cy="2078341"/>
          </a:xfrm>
        </p:grpSpPr>
        <p:sp>
          <p:nvSpPr>
            <p:cNvPr id="11" name="Rectangle 10">
              <a:extLst>
                <a:ext uri="{FF2B5EF4-FFF2-40B4-BE49-F238E27FC236}">
                  <a16:creationId xmlns:a16="http://schemas.microsoft.com/office/drawing/2014/main" id="{FC908977-0C18-3C10-BCE1-2E245102F6D5}"/>
                </a:ext>
              </a:extLst>
            </p:cNvPr>
            <p:cNvSpPr/>
            <p:nvPr/>
          </p:nvSpPr>
          <p:spPr>
            <a:xfrm>
              <a:off x="4977114" y="1360234"/>
              <a:ext cx="1661583" cy="1680237"/>
            </a:xfrm>
            <a:prstGeom prst="rect">
              <a:avLst/>
            </a:prstGeom>
            <a:gradFill>
              <a:gsLst>
                <a:gs pos="100000">
                  <a:schemeClr val="bg1">
                    <a:lumMod val="75000"/>
                  </a:schemeClr>
                </a:gs>
                <a:gs pos="0">
                  <a:schemeClr val="bg1">
                    <a:lumMod val="95000"/>
                  </a:schemeClr>
                </a:gs>
              </a:gsLst>
              <a:lin ang="5400000" scaled="0"/>
            </a:grad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t"/>
            <a:lstStyle/>
            <a:p>
              <a:r>
                <a:rPr lang="en-US" sz="1400" dirty="0">
                  <a:solidFill>
                    <a:schemeClr val="tx1">
                      <a:lumMod val="85000"/>
                      <a:lumOff val="15000"/>
                    </a:schemeClr>
                  </a:solidFill>
                </a:rPr>
                <a:t>It must be submitted by..</a:t>
              </a:r>
            </a:p>
            <a:p>
              <a:endParaRPr lang="en-US" sz="1400" dirty="0">
                <a:solidFill>
                  <a:schemeClr val="tx1">
                    <a:lumMod val="85000"/>
                    <a:lumOff val="15000"/>
                  </a:schemeClr>
                </a:solidFill>
              </a:endParaRPr>
            </a:p>
            <a:p>
              <a:endParaRPr lang="en-US" sz="1400" dirty="0">
                <a:solidFill>
                  <a:schemeClr val="tx1">
                    <a:lumMod val="85000"/>
                    <a:lumOff val="15000"/>
                  </a:schemeClr>
                </a:solidFill>
              </a:endParaRPr>
            </a:p>
            <a:p>
              <a:r>
                <a:rPr lang="en-US" sz="1400" dirty="0">
                  <a:solidFill>
                    <a:schemeClr val="tx1">
                      <a:lumMod val="85000"/>
                      <a:lumOff val="15000"/>
                    </a:schemeClr>
                  </a:solidFill>
                </a:rPr>
                <a:t>Hand  / Google Classroom</a:t>
              </a:r>
            </a:p>
            <a:p>
              <a:endParaRPr lang="en-US" sz="1400" dirty="0">
                <a:solidFill>
                  <a:schemeClr val="tx1">
                    <a:lumMod val="85000"/>
                    <a:lumOff val="15000"/>
                  </a:schemeClr>
                </a:solidFill>
              </a:endParaRPr>
            </a:p>
            <a:p>
              <a:r>
                <a:rPr lang="en-US" sz="1400" dirty="0">
                  <a:solidFill>
                    <a:schemeClr val="tx1">
                      <a:lumMod val="85000"/>
                      <a:lumOff val="15000"/>
                    </a:schemeClr>
                  </a:solidFill>
                </a:rPr>
                <a:t> </a:t>
              </a:r>
            </a:p>
          </p:txBody>
        </p:sp>
        <p:sp>
          <p:nvSpPr>
            <p:cNvPr id="12" name="Rectangle 11">
              <a:extLst>
                <a:ext uri="{FF2B5EF4-FFF2-40B4-BE49-F238E27FC236}">
                  <a16:creationId xmlns:a16="http://schemas.microsoft.com/office/drawing/2014/main" id="{CB9EF315-D5E7-5D1C-D57B-06C7D46FBF49}"/>
                </a:ext>
              </a:extLst>
            </p:cNvPr>
            <p:cNvSpPr/>
            <p:nvPr/>
          </p:nvSpPr>
          <p:spPr>
            <a:xfrm>
              <a:off x="4977114" y="962130"/>
              <a:ext cx="1661583" cy="409600"/>
            </a:xfrm>
            <a:prstGeom prst="rect">
              <a:avLst/>
            </a:prstGeom>
            <a:solidFill>
              <a:srgbClr val="EE4848"/>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t>DUE DATE </a:t>
              </a:r>
            </a:p>
          </p:txBody>
        </p:sp>
      </p:grpSp>
      <p:pic>
        <p:nvPicPr>
          <p:cNvPr id="13" name="Picture 4" descr="C:\Users\Optic Group111\Desktop\Homework.png">
            <a:extLst>
              <a:ext uri="{FF2B5EF4-FFF2-40B4-BE49-F238E27FC236}">
                <a16:creationId xmlns:a16="http://schemas.microsoft.com/office/drawing/2014/main" id="{1390AC09-6715-E9DB-9128-0D813040A637}"/>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7321184" y="5087524"/>
            <a:ext cx="1440000" cy="1440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a:extLst>
              <a:ext uri="{FF2B5EF4-FFF2-40B4-BE49-F238E27FC236}">
                <a16:creationId xmlns:a16="http://schemas.microsoft.com/office/drawing/2014/main" id="{6A543CC5-09F8-B89A-22A0-5801D69BC40F}"/>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7435278" y="6057821"/>
            <a:ext cx="1211812" cy="36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a:extLst>
              <a:ext uri="{FF2B5EF4-FFF2-40B4-BE49-F238E27FC236}">
                <a16:creationId xmlns:a16="http://schemas.microsoft.com/office/drawing/2014/main" id="{FC24DD7F-4C0C-394E-7E6D-A87C07F7D796}"/>
              </a:ext>
            </a:extLst>
          </p:cNvPr>
          <p:cNvSpPr/>
          <p:nvPr/>
        </p:nvSpPr>
        <p:spPr>
          <a:xfrm>
            <a:off x="2473963" y="1640087"/>
            <a:ext cx="6287221" cy="3164564"/>
          </a:xfrm>
          <a:prstGeom prst="rect">
            <a:avLst/>
          </a:prstGeom>
          <a:gradFill>
            <a:gsLst>
              <a:gs pos="100000">
                <a:schemeClr val="bg1">
                  <a:lumMod val="75000"/>
                </a:schemeClr>
              </a:gs>
              <a:gs pos="0">
                <a:schemeClr val="bg1">
                  <a:lumMod val="95000"/>
                </a:schemeClr>
              </a:gs>
            </a:gsLst>
            <a:lin ang="5400000" scaled="0"/>
          </a:grad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t"/>
          <a:lstStyle/>
          <a:p>
            <a:r>
              <a:rPr lang="en-GB" dirty="0">
                <a:solidFill>
                  <a:schemeClr val="tx1">
                    <a:lumMod val="85000"/>
                    <a:lumOff val="15000"/>
                  </a:schemeClr>
                </a:solidFill>
              </a:rPr>
              <a:t>Create an acrostic poem for FRIENDSHIP</a:t>
            </a:r>
          </a:p>
          <a:p>
            <a:r>
              <a:rPr lang="en-GB" dirty="0">
                <a:solidFill>
                  <a:schemeClr val="tx1">
                    <a:lumMod val="85000"/>
                    <a:lumOff val="15000"/>
                  </a:schemeClr>
                </a:solidFill>
              </a:rPr>
              <a:t>F</a:t>
            </a:r>
            <a:r>
              <a:rPr lang="en-GB" i="1" dirty="0">
                <a:solidFill>
                  <a:schemeClr val="tx1">
                    <a:lumMod val="85000"/>
                    <a:lumOff val="15000"/>
                  </a:schemeClr>
                </a:solidFill>
              </a:rPr>
              <a:t>riendly</a:t>
            </a:r>
            <a:endParaRPr lang="en-GB" dirty="0">
              <a:solidFill>
                <a:schemeClr val="tx1">
                  <a:lumMod val="85000"/>
                  <a:lumOff val="15000"/>
                </a:schemeClr>
              </a:solidFill>
            </a:endParaRPr>
          </a:p>
          <a:p>
            <a:r>
              <a:rPr lang="en-GB" dirty="0">
                <a:solidFill>
                  <a:schemeClr val="tx1">
                    <a:lumMod val="85000"/>
                    <a:lumOff val="15000"/>
                  </a:schemeClr>
                </a:solidFill>
              </a:rPr>
              <a:t>R</a:t>
            </a:r>
            <a:r>
              <a:rPr lang="en-GB" i="1" dirty="0">
                <a:solidFill>
                  <a:schemeClr val="tx1">
                    <a:lumMod val="85000"/>
                    <a:lumOff val="15000"/>
                  </a:schemeClr>
                </a:solidFill>
              </a:rPr>
              <a:t>eliable</a:t>
            </a:r>
          </a:p>
          <a:p>
            <a:r>
              <a:rPr lang="en-GB" dirty="0">
                <a:solidFill>
                  <a:schemeClr val="tx1">
                    <a:lumMod val="85000"/>
                    <a:lumOff val="15000"/>
                  </a:schemeClr>
                </a:solidFill>
              </a:rPr>
              <a:t>I</a:t>
            </a:r>
          </a:p>
          <a:p>
            <a:r>
              <a:rPr lang="en-GB" dirty="0">
                <a:solidFill>
                  <a:schemeClr val="tx1">
                    <a:lumMod val="85000"/>
                    <a:lumOff val="15000"/>
                  </a:schemeClr>
                </a:solidFill>
              </a:rPr>
              <a:t>E</a:t>
            </a:r>
          </a:p>
          <a:p>
            <a:r>
              <a:rPr lang="en-GB" dirty="0">
                <a:solidFill>
                  <a:schemeClr val="tx1">
                    <a:lumMod val="85000"/>
                    <a:lumOff val="15000"/>
                  </a:schemeClr>
                </a:solidFill>
              </a:rPr>
              <a:t>N</a:t>
            </a:r>
          </a:p>
          <a:p>
            <a:r>
              <a:rPr lang="en-GB" dirty="0">
                <a:solidFill>
                  <a:schemeClr val="tx1">
                    <a:lumMod val="85000"/>
                    <a:lumOff val="15000"/>
                  </a:schemeClr>
                </a:solidFill>
              </a:rPr>
              <a:t>D</a:t>
            </a:r>
          </a:p>
          <a:p>
            <a:r>
              <a:rPr lang="en-GB" dirty="0">
                <a:solidFill>
                  <a:schemeClr val="tx1">
                    <a:lumMod val="85000"/>
                    <a:lumOff val="15000"/>
                  </a:schemeClr>
                </a:solidFill>
              </a:rPr>
              <a:t>S</a:t>
            </a:r>
          </a:p>
          <a:p>
            <a:r>
              <a:rPr lang="en-GB" dirty="0">
                <a:solidFill>
                  <a:schemeClr val="tx1">
                    <a:lumMod val="85000"/>
                    <a:lumOff val="15000"/>
                  </a:schemeClr>
                </a:solidFill>
              </a:rPr>
              <a:t>H</a:t>
            </a:r>
          </a:p>
          <a:p>
            <a:r>
              <a:rPr lang="en-GB" dirty="0">
                <a:solidFill>
                  <a:schemeClr val="tx1">
                    <a:lumMod val="85000"/>
                    <a:lumOff val="15000"/>
                  </a:schemeClr>
                </a:solidFill>
              </a:rPr>
              <a:t>I</a:t>
            </a:r>
          </a:p>
          <a:p>
            <a:r>
              <a:rPr lang="en-GB" dirty="0">
                <a:solidFill>
                  <a:schemeClr val="tx1">
                    <a:lumMod val="85000"/>
                    <a:lumOff val="15000"/>
                  </a:schemeClr>
                </a:solidFill>
              </a:rPr>
              <a:t>P</a:t>
            </a:r>
          </a:p>
        </p:txBody>
      </p:sp>
      <p:sp>
        <p:nvSpPr>
          <p:cNvPr id="18" name="Rectangle 17">
            <a:extLst>
              <a:ext uri="{FF2B5EF4-FFF2-40B4-BE49-F238E27FC236}">
                <a16:creationId xmlns:a16="http://schemas.microsoft.com/office/drawing/2014/main" id="{B3F7D069-A404-65C0-6FA2-518A6090CF87}"/>
              </a:ext>
            </a:extLst>
          </p:cNvPr>
          <p:cNvSpPr/>
          <p:nvPr/>
        </p:nvSpPr>
        <p:spPr>
          <a:xfrm>
            <a:off x="2473963" y="1085369"/>
            <a:ext cx="6287223" cy="554718"/>
          </a:xfrm>
          <a:prstGeom prst="rect">
            <a:avLst/>
          </a:prstGeom>
          <a:gradFill>
            <a:gsLst>
              <a:gs pos="0">
                <a:srgbClr val="FFBE86"/>
              </a:gs>
              <a:gs pos="35001">
                <a:srgbClr val="FFD0AA"/>
              </a:gs>
              <a:gs pos="100000">
                <a:srgbClr val="FFEBDB"/>
              </a:gs>
            </a:gsLst>
            <a:lin ang="16200000" scaled="1"/>
          </a:gra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Homework Explained </a:t>
            </a:r>
          </a:p>
        </p:txBody>
      </p:sp>
      <p:pic>
        <p:nvPicPr>
          <p:cNvPr id="20" name="Picture 19" descr="Text&#10;&#10;Description automatically generated">
            <a:extLst>
              <a:ext uri="{FF2B5EF4-FFF2-40B4-BE49-F238E27FC236}">
                <a16:creationId xmlns:a16="http://schemas.microsoft.com/office/drawing/2014/main" id="{EB9D9DD1-83A1-4AA7-D4FB-A04E59A86E23}"/>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380113" y="247235"/>
            <a:ext cx="3314700" cy="600489"/>
          </a:xfrm>
          <a:prstGeom prst="rect">
            <a:avLst/>
          </a:prstGeom>
          <a:effectLst>
            <a:glow rad="152400">
              <a:schemeClr val="bg1">
                <a:alpha val="80000"/>
              </a:schemeClr>
            </a:glow>
          </a:effectLst>
        </p:spPr>
      </p:pic>
      <p:pic>
        <p:nvPicPr>
          <p:cNvPr id="21" name="Picture 20" descr="Text&#10;&#10;Description automatically generated">
            <a:extLst>
              <a:ext uri="{FF2B5EF4-FFF2-40B4-BE49-F238E27FC236}">
                <a16:creationId xmlns:a16="http://schemas.microsoft.com/office/drawing/2014/main" id="{710EBA55-C917-F99D-80DF-AEE6E6CD69AC}"/>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179713" y="228185"/>
            <a:ext cx="3314700" cy="600489"/>
          </a:xfrm>
          <a:prstGeom prst="rect">
            <a:avLst/>
          </a:prstGeom>
          <a:effectLst>
            <a:glow rad="152400">
              <a:schemeClr val="bg1">
                <a:alpha val="80000"/>
              </a:schemeClr>
            </a:glow>
          </a:effectLst>
        </p:spPr>
      </p:pic>
      <p:pic>
        <p:nvPicPr>
          <p:cNvPr id="24" name="Picture 23" descr="Logo&#10;&#10;Description automatically generated">
            <a:extLst>
              <a:ext uri="{FF2B5EF4-FFF2-40B4-BE49-F238E27FC236}">
                <a16:creationId xmlns:a16="http://schemas.microsoft.com/office/drawing/2014/main" id="{87DA7373-EA2F-39FD-0C20-4C9AE992BB80}"/>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926622" y="19050"/>
            <a:ext cx="1207853" cy="1207853"/>
          </a:xfrm>
          <a:prstGeom prst="rect">
            <a:avLst/>
          </a:prstGeom>
        </p:spPr>
      </p:pic>
      <p:pic>
        <p:nvPicPr>
          <p:cNvPr id="26" name="Picture 25" descr="A picture containing graphical user interface&#10;&#10;Description automatically generated">
            <a:extLst>
              <a:ext uri="{FF2B5EF4-FFF2-40B4-BE49-F238E27FC236}">
                <a16:creationId xmlns:a16="http://schemas.microsoft.com/office/drawing/2014/main" id="{50BAD4B9-D4AE-FFA9-193E-FD371D8648F4}"/>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217812" y="1536525"/>
            <a:ext cx="2080537" cy="1194369"/>
          </a:xfrm>
          <a:prstGeom prst="rect">
            <a:avLst/>
          </a:prstGeom>
        </p:spPr>
      </p:pic>
      <p:pic>
        <p:nvPicPr>
          <p:cNvPr id="8194" name="Picture 2" descr="Free vector hand drawn quill isolated on white background">
            <a:extLst>
              <a:ext uri="{FF2B5EF4-FFF2-40B4-BE49-F238E27FC236}">
                <a16:creationId xmlns:a16="http://schemas.microsoft.com/office/drawing/2014/main" id="{97579E85-FFED-35D7-DB8E-842B5ABD3448}"/>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3768266" y="3799848"/>
            <a:ext cx="2644154" cy="2644154"/>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45919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15">
            <a:extLst>
              <a:ext uri="{FF2B5EF4-FFF2-40B4-BE49-F238E27FC236}">
                <a16:creationId xmlns:a16="http://schemas.microsoft.com/office/drawing/2014/main" id="{9B93D170-5CDE-1745-415C-373B1161E474}"/>
              </a:ext>
            </a:extLst>
          </p:cNvPr>
          <p:cNvSpPr/>
          <p:nvPr/>
        </p:nvSpPr>
        <p:spPr>
          <a:xfrm>
            <a:off x="186520" y="3904482"/>
            <a:ext cx="8719355" cy="1447800"/>
          </a:xfrm>
          <a:prstGeom prst="roundRect">
            <a:avLst/>
          </a:prstGeom>
          <a:solidFill>
            <a:schemeClr val="bg1"/>
          </a:solidFill>
          <a:ln w="38100">
            <a:solidFill>
              <a:srgbClr val="FFB0A3"/>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050" b="1" dirty="0">
                <a:solidFill>
                  <a:schemeClr val="tx1"/>
                </a:solidFill>
                <a:latin typeface="Comic Sans MS" panose="030F0902030302020204" pitchFamily="66" charset="0"/>
              </a:rPr>
              <a:t>SPECIFIC FURTHER INFORMATION ON THIS TOPIC CAN BE FOUND HERE:</a:t>
            </a:r>
          </a:p>
          <a:p>
            <a:pPr marL="171450" indent="-171450">
              <a:buFont typeface="Wingdings" pitchFamily="2" charset="2"/>
              <a:buChar char="q"/>
            </a:pPr>
            <a:r>
              <a:rPr lang="en-US" sz="1050" b="1" dirty="0">
                <a:solidFill>
                  <a:schemeClr val="tx1"/>
                </a:solidFill>
                <a:latin typeface="Comic Sans MS" panose="030F0902030302020204" pitchFamily="66" charset="0"/>
              </a:rPr>
              <a:t> </a:t>
            </a:r>
            <a:r>
              <a:rPr lang="en-US" sz="1050" b="1" dirty="0">
                <a:solidFill>
                  <a:schemeClr val="tx1"/>
                </a:solidFill>
                <a:latin typeface="Comic Sans MS" panose="030F0902030302020204" pitchFamily="66" charset="0"/>
                <a:hlinkClick r:id="rId3"/>
              </a:rPr>
              <a:t>https://www.gottman.com/</a:t>
            </a:r>
            <a:r>
              <a:rPr lang="en-GB" sz="1050" b="1" dirty="0">
                <a:solidFill>
                  <a:schemeClr val="tx1"/>
                </a:solidFill>
                <a:latin typeface="Comic Sans MS" panose="030F0902030302020204" pitchFamily="66" charset="0"/>
              </a:rPr>
              <a:t> - provide a research-based approach to relationships</a:t>
            </a:r>
          </a:p>
          <a:p>
            <a:pPr marL="171450" indent="-171450">
              <a:buFont typeface="Wingdings" pitchFamily="2" charset="2"/>
              <a:buChar char="q"/>
            </a:pPr>
            <a:r>
              <a:rPr lang="en-US" sz="1050" b="1" dirty="0">
                <a:solidFill>
                  <a:schemeClr val="tx1"/>
                </a:solidFill>
                <a:latin typeface="Comic Sans MS" panose="030F0902030302020204" pitchFamily="66" charset="0"/>
              </a:rPr>
              <a:t> </a:t>
            </a:r>
            <a:r>
              <a:rPr lang="en-US" sz="1050" b="1" dirty="0">
                <a:solidFill>
                  <a:schemeClr val="tx1"/>
                </a:solidFill>
                <a:latin typeface="Comic Sans MS" panose="030F0902030302020204" pitchFamily="66" charset="0"/>
                <a:hlinkClick r:id="rId4"/>
              </a:rPr>
              <a:t>https://www.childline.org.uk/</a:t>
            </a:r>
            <a:r>
              <a:rPr lang="en-US" sz="1050" b="1" dirty="0">
                <a:solidFill>
                  <a:schemeClr val="tx1"/>
                </a:solidFill>
                <a:latin typeface="Comic Sans MS" panose="030F0902030302020204" pitchFamily="66" charset="0"/>
              </a:rPr>
              <a:t> - support on all sorts of topics</a:t>
            </a:r>
          </a:p>
          <a:p>
            <a:pPr marL="171450" indent="-171450">
              <a:buFont typeface="Wingdings" pitchFamily="2" charset="2"/>
              <a:buChar char="q"/>
            </a:pPr>
            <a:r>
              <a:rPr lang="en-US" sz="1050" b="1" dirty="0">
                <a:solidFill>
                  <a:schemeClr val="tx1"/>
                </a:solidFill>
                <a:latin typeface="Comic Sans MS" panose="030F0902030302020204" pitchFamily="66" charset="0"/>
              </a:rPr>
              <a:t> </a:t>
            </a:r>
            <a:r>
              <a:rPr lang="en-US" sz="1050" b="1" dirty="0">
                <a:solidFill>
                  <a:schemeClr val="tx1"/>
                </a:solidFill>
                <a:latin typeface="Comic Sans MS" panose="030F0902030302020204" pitchFamily="66" charset="0"/>
                <a:hlinkClick r:id="rId5"/>
              </a:rPr>
              <a:t>https://www.youngminds.org.uk/young-person/coping-with-life/friends/</a:t>
            </a:r>
            <a:r>
              <a:rPr lang="en-US" sz="1050" b="1" dirty="0">
                <a:solidFill>
                  <a:schemeClr val="tx1"/>
                </a:solidFill>
                <a:latin typeface="Comic Sans MS" panose="030F0902030302020204" pitchFamily="66" charset="0"/>
              </a:rPr>
              <a:t> - a guide to friends for young people</a:t>
            </a:r>
          </a:p>
          <a:p>
            <a:pPr marL="171450" indent="-171450">
              <a:buFont typeface="Wingdings" pitchFamily="2" charset="2"/>
              <a:buChar char="q"/>
            </a:pPr>
            <a:r>
              <a:rPr lang="en-US" sz="1050" b="1" dirty="0">
                <a:solidFill>
                  <a:schemeClr val="tx1"/>
                </a:solidFill>
                <a:latin typeface="Comic Sans MS" panose="030F0902030302020204" pitchFamily="66" charset="0"/>
              </a:rPr>
              <a:t> </a:t>
            </a:r>
            <a:r>
              <a:rPr lang="en-US" sz="1050" b="1" dirty="0">
                <a:solidFill>
                  <a:schemeClr val="tx1"/>
                </a:solidFill>
                <a:latin typeface="Comic Sans MS" panose="030F0902030302020204" pitchFamily="66" charset="0"/>
                <a:hlinkClick r:id="rId6"/>
              </a:rPr>
              <a:t>https://www.healthline.com/health/benefits-of-friendship</a:t>
            </a:r>
            <a:r>
              <a:rPr lang="en-US" sz="1050" b="1" dirty="0">
                <a:solidFill>
                  <a:schemeClr val="tx1"/>
                </a:solidFill>
                <a:latin typeface="Comic Sans MS" panose="030F0902030302020204" pitchFamily="66" charset="0"/>
              </a:rPr>
              <a:t> </a:t>
            </a:r>
          </a:p>
        </p:txBody>
      </p:sp>
      <p:sp>
        <p:nvSpPr>
          <p:cNvPr id="18" name="Rounded Rectangle 17">
            <a:extLst>
              <a:ext uri="{FF2B5EF4-FFF2-40B4-BE49-F238E27FC236}">
                <a16:creationId xmlns:a16="http://schemas.microsoft.com/office/drawing/2014/main" id="{6E2443F5-3BB8-4B4A-8A67-FC5512E6BB1E}"/>
              </a:ext>
            </a:extLst>
          </p:cNvPr>
          <p:cNvSpPr/>
          <p:nvPr/>
        </p:nvSpPr>
        <p:spPr>
          <a:xfrm>
            <a:off x="5874590" y="200961"/>
            <a:ext cx="1307119" cy="364990"/>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2 Minutes</a:t>
            </a:r>
          </a:p>
        </p:txBody>
      </p:sp>
      <p:pic>
        <p:nvPicPr>
          <p:cNvPr id="3" name="Picture 2" descr="A black background with white text&#10;&#10;Description automatically generated with medium confidence">
            <a:extLst>
              <a:ext uri="{FF2B5EF4-FFF2-40B4-BE49-F238E27FC236}">
                <a16:creationId xmlns:a16="http://schemas.microsoft.com/office/drawing/2014/main" id="{EF677ACD-C398-58C2-E57C-F925DC1A3160}"/>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3261235" y="5352282"/>
            <a:ext cx="2682923" cy="1487089"/>
          </a:xfrm>
          <a:prstGeom prst="rect">
            <a:avLst/>
          </a:prstGeom>
          <a:effectLst>
            <a:glow rad="127000">
              <a:schemeClr val="bg1"/>
            </a:glow>
          </a:effectLst>
        </p:spPr>
      </p:pic>
      <p:pic>
        <p:nvPicPr>
          <p:cNvPr id="11" name="Picture 10" descr="A picture containing text, device, gauge&#10;&#10;Description automatically generated">
            <a:extLst>
              <a:ext uri="{FF2B5EF4-FFF2-40B4-BE49-F238E27FC236}">
                <a16:creationId xmlns:a16="http://schemas.microsoft.com/office/drawing/2014/main" id="{6BCC74B5-B41D-0651-5B89-77E95F8BF4A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181709" y="200961"/>
            <a:ext cx="1842149" cy="1321202"/>
          </a:xfrm>
          <a:prstGeom prst="rect">
            <a:avLst/>
          </a:prstGeom>
          <a:effectLst>
            <a:outerShdw blurRad="63500" sx="102000" sy="102000" algn="ctr" rotWithShape="0">
              <a:prstClr val="black">
                <a:alpha val="40000"/>
              </a:prstClr>
            </a:outerShdw>
          </a:effectLst>
        </p:spPr>
      </p:pic>
      <p:pic>
        <p:nvPicPr>
          <p:cNvPr id="23" name="Picture 22" descr="Text&#10;&#10;Description automatically generated">
            <a:extLst>
              <a:ext uri="{FF2B5EF4-FFF2-40B4-BE49-F238E27FC236}">
                <a16:creationId xmlns:a16="http://schemas.microsoft.com/office/drawing/2014/main" id="{49A07D05-409C-D8B7-3124-04694E50EADD}"/>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1218083" y="200961"/>
            <a:ext cx="3655023" cy="1202356"/>
          </a:xfrm>
          <a:prstGeom prst="rect">
            <a:avLst/>
          </a:prstGeom>
        </p:spPr>
      </p:pic>
      <p:pic>
        <p:nvPicPr>
          <p:cNvPr id="24" name="Picture 23">
            <a:extLst>
              <a:ext uri="{FF2B5EF4-FFF2-40B4-BE49-F238E27FC236}">
                <a16:creationId xmlns:a16="http://schemas.microsoft.com/office/drawing/2014/main" id="{84C1A0AD-846E-76B9-DA8A-1BBF7983C2BC}"/>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r="-3520"/>
          <a:stretch/>
        </p:blipFill>
        <p:spPr>
          <a:xfrm>
            <a:off x="186520" y="358021"/>
            <a:ext cx="1001484" cy="861647"/>
          </a:xfrm>
          <a:prstGeom prst="rect">
            <a:avLst/>
          </a:prstGeom>
        </p:spPr>
      </p:pic>
      <p:pic>
        <p:nvPicPr>
          <p:cNvPr id="25" name="Picture 24">
            <a:extLst>
              <a:ext uri="{FF2B5EF4-FFF2-40B4-BE49-F238E27FC236}">
                <a16:creationId xmlns:a16="http://schemas.microsoft.com/office/drawing/2014/main" id="{3C8D3428-8D41-AA3A-6380-062559119D62}"/>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r="-3520"/>
          <a:stretch/>
        </p:blipFill>
        <p:spPr>
          <a:xfrm>
            <a:off x="4873106" y="358021"/>
            <a:ext cx="1001484" cy="861647"/>
          </a:xfrm>
          <a:prstGeom prst="rect">
            <a:avLst/>
          </a:prstGeom>
        </p:spPr>
      </p:pic>
      <p:sp>
        <p:nvSpPr>
          <p:cNvPr id="26" name="AutoShape 4">
            <a:extLst>
              <a:ext uri="{FF2B5EF4-FFF2-40B4-BE49-F238E27FC236}">
                <a16:creationId xmlns:a16="http://schemas.microsoft.com/office/drawing/2014/main" id="{AA72E05A-5061-5447-9CFB-A178949F0EF1}"/>
              </a:ext>
            </a:extLst>
          </p:cNvPr>
          <p:cNvSpPr>
            <a:spLocks noChangeArrowheads="1"/>
          </p:cNvSpPr>
          <p:nvPr/>
        </p:nvSpPr>
        <p:spPr bwMode="auto">
          <a:xfrm>
            <a:off x="186521" y="1522163"/>
            <a:ext cx="8719354" cy="2259261"/>
          </a:xfrm>
          <a:prstGeom prst="roundRect">
            <a:avLst>
              <a:gd name="adj" fmla="val 16667"/>
            </a:avLst>
          </a:prstGeom>
          <a:noFill/>
          <a:ln w="25400">
            <a:solidFill>
              <a:schemeClr val="tx1"/>
            </a:solidFill>
            <a:prstDash val="dash"/>
            <a:round/>
            <a:headEnd/>
            <a:tailEnd/>
          </a:ln>
        </p:spPr>
        <p:txBody>
          <a:bodyPr wrap="none" anchor="ctr"/>
          <a:lstStyle/>
          <a:p>
            <a:pPr algn="ctr" eaLnBrk="1" hangingPunct="1"/>
            <a:r>
              <a:rPr lang="en-US" sz="1600" b="1" dirty="0">
                <a:latin typeface="Comic Sans MS" panose="030F0902030302020204" pitchFamily="66" charset="0"/>
              </a:rPr>
              <a:t>FOR MORE INFORMATION ABOUT THE TOPICS COVERED IN THIS UNIT </a:t>
            </a:r>
            <a:br>
              <a:rPr lang="en-US" sz="1600" b="1" dirty="0">
                <a:latin typeface="Comic Sans MS" panose="030F0902030302020204" pitchFamily="66" charset="0"/>
              </a:rPr>
            </a:br>
            <a:r>
              <a:rPr lang="en-US" sz="1600" b="1" dirty="0">
                <a:latin typeface="Comic Sans MS" panose="030F0902030302020204" pitchFamily="66" charset="0"/>
              </a:rPr>
              <a:t>WE WOULD ADVISE ONE OF THE BELOW:</a:t>
            </a:r>
            <a:br>
              <a:rPr lang="en-US" sz="1600" b="1" dirty="0">
                <a:latin typeface="Comic Sans MS" panose="030F0902030302020204" pitchFamily="66" charset="0"/>
              </a:rPr>
            </a:br>
            <a:endParaRPr lang="en-US" sz="1600" b="1" dirty="0">
              <a:latin typeface="Comic Sans MS" panose="030F0902030302020204" pitchFamily="66" charset="0"/>
            </a:endParaRPr>
          </a:p>
          <a:p>
            <a:pPr algn="ctr" eaLnBrk="1" hangingPunct="1"/>
            <a:r>
              <a:rPr lang="en-US" sz="1600" b="1" dirty="0">
                <a:latin typeface="Comic Sans MS" panose="030F0902030302020204" pitchFamily="66" charset="0"/>
              </a:rPr>
              <a:t>SPEAK TO YOUR PARENTS/GUARDIANS, HEAD OF YEAR, </a:t>
            </a:r>
          </a:p>
          <a:p>
            <a:pPr algn="ctr" eaLnBrk="1" hangingPunct="1"/>
            <a:r>
              <a:rPr lang="en-US" sz="1600" b="1" dirty="0">
                <a:latin typeface="Comic Sans MS" panose="030F0902030302020204" pitchFamily="66" charset="0"/>
              </a:rPr>
              <a:t>A TRUSTED ADULT OR FRIEND.</a:t>
            </a:r>
          </a:p>
          <a:p>
            <a:pPr algn="ctr" eaLnBrk="1" hangingPunct="1"/>
            <a:endParaRPr lang="en-US" sz="1600" b="1" dirty="0">
              <a:latin typeface="Comic Sans MS" panose="030F0902030302020204" pitchFamily="66" charset="0"/>
            </a:endParaRPr>
          </a:p>
          <a:p>
            <a:pPr algn="ctr" eaLnBrk="1" hangingPunct="1"/>
            <a:r>
              <a:rPr lang="en-US" sz="1600" b="1" dirty="0">
                <a:latin typeface="Comic Sans MS" panose="030F0902030302020204" pitchFamily="66" charset="0"/>
              </a:rPr>
              <a:t>IF YOU HAVE ANY CONCERNS ABOUT YOURSELF OR SOMEONE YOU KNOW. </a:t>
            </a:r>
          </a:p>
          <a:p>
            <a:pPr algn="ctr" eaLnBrk="1" hangingPunct="1"/>
            <a:r>
              <a:rPr lang="en-US" sz="1600" b="1" dirty="0">
                <a:latin typeface="Comic Sans MS" panose="030F0902030302020204" pitchFamily="66" charset="0"/>
              </a:rPr>
              <a:t>IT IS IMPORTANT TO SPEAK UP AND TELL SOMEONE!</a:t>
            </a:r>
            <a:endParaRPr lang="en-GB" sz="1600" dirty="0">
              <a:solidFill>
                <a:srgbClr val="0070C0"/>
              </a:solidFill>
              <a:cs typeface="Arial" charset="0"/>
            </a:endParaRPr>
          </a:p>
        </p:txBody>
      </p:sp>
      <p:pic>
        <p:nvPicPr>
          <p:cNvPr id="4" name="Picture 2">
            <a:extLst>
              <a:ext uri="{FF2B5EF4-FFF2-40B4-BE49-F238E27FC236}">
                <a16:creationId xmlns:a16="http://schemas.microsoft.com/office/drawing/2014/main" id="{7613E609-A9A4-4146-77D7-73E1675477CD}"/>
              </a:ext>
            </a:extLst>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6504969" y="4940301"/>
            <a:ext cx="1703377" cy="51476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04144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a:extLst>
              <a:ext uri="{FF2B5EF4-FFF2-40B4-BE49-F238E27FC236}">
                <a16:creationId xmlns:a16="http://schemas.microsoft.com/office/drawing/2014/main" id="{30F3AAC7-2CC6-784E-A9D3-72C86E93E7FC}"/>
              </a:ext>
            </a:extLst>
          </p:cNvPr>
          <p:cNvSpPr/>
          <p:nvPr/>
        </p:nvSpPr>
        <p:spPr>
          <a:xfrm>
            <a:off x="5757085" y="6033575"/>
            <a:ext cx="1307119" cy="649287"/>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2 Minutes</a:t>
            </a:r>
          </a:p>
        </p:txBody>
      </p:sp>
      <p:pic>
        <p:nvPicPr>
          <p:cNvPr id="3" name="Picture 2" descr="A black background with white text&#10;&#10;Description automatically generated with medium confidence">
            <a:extLst>
              <a:ext uri="{FF2B5EF4-FFF2-40B4-BE49-F238E27FC236}">
                <a16:creationId xmlns:a16="http://schemas.microsoft.com/office/drawing/2014/main" id="{2B7F683B-3DE5-9BE5-9996-D47DE65F79F4}"/>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28002" y="173581"/>
            <a:ext cx="2471168" cy="420445"/>
          </a:xfrm>
          <a:prstGeom prst="rect">
            <a:avLst/>
          </a:prstGeom>
          <a:effectLst>
            <a:glow rad="101600">
              <a:schemeClr val="bg1">
                <a:alpha val="60000"/>
              </a:schemeClr>
            </a:glow>
            <a:reflection blurRad="6350" stA="52000" endA="300" endPos="35000" dir="5400000" sy="-100000" algn="bl" rotWithShape="0"/>
          </a:effectLst>
        </p:spPr>
      </p:pic>
      <p:pic>
        <p:nvPicPr>
          <p:cNvPr id="4" name="Picture 3" descr="A black background with white text&#10;&#10;Description automatically generated with medium confidence">
            <a:extLst>
              <a:ext uri="{FF2B5EF4-FFF2-40B4-BE49-F238E27FC236}">
                <a16:creationId xmlns:a16="http://schemas.microsoft.com/office/drawing/2014/main" id="{B3C51B27-A2A7-6DC3-67AC-8DBDBEE5A79B}"/>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328002" y="727559"/>
            <a:ext cx="2471168" cy="367050"/>
          </a:xfrm>
          <a:prstGeom prst="rect">
            <a:avLst/>
          </a:prstGeom>
          <a:effectLst>
            <a:glow rad="101600">
              <a:schemeClr val="bg1">
                <a:alpha val="60000"/>
              </a:schemeClr>
            </a:glow>
            <a:reflection blurRad="6350" stA="52000" endA="300" endPos="35000" dir="5400000" sy="-100000" algn="bl" rotWithShape="0"/>
          </a:effectLst>
        </p:spPr>
      </p:pic>
      <p:sp>
        <p:nvSpPr>
          <p:cNvPr id="32" name="Rectangle: Single Corner Snipped 31">
            <a:extLst>
              <a:ext uri="{FF2B5EF4-FFF2-40B4-BE49-F238E27FC236}">
                <a16:creationId xmlns:a16="http://schemas.microsoft.com/office/drawing/2014/main" id="{C2B5DA6B-6763-1A52-C701-BC30509AF779}"/>
              </a:ext>
            </a:extLst>
          </p:cNvPr>
          <p:cNvSpPr/>
          <p:nvPr/>
        </p:nvSpPr>
        <p:spPr>
          <a:xfrm>
            <a:off x="328001" y="1230609"/>
            <a:ext cx="3929673" cy="5369502"/>
          </a:xfrm>
          <a:prstGeom prst="snip1Rect">
            <a:avLst/>
          </a:prstGeom>
          <a:gradFill flip="none" rotWithShape="1">
            <a:gsLst>
              <a:gs pos="0">
                <a:schemeClr val="bg1">
                  <a:shade val="30000"/>
                  <a:satMod val="115000"/>
                  <a:lumMod val="50000"/>
                  <a:lumOff val="50000"/>
                </a:schemeClr>
              </a:gs>
              <a:gs pos="100000">
                <a:schemeClr val="bg1">
                  <a:shade val="100000"/>
                  <a:satMod val="115000"/>
                </a:schemeClr>
              </a:gs>
            </a:gsLst>
            <a:path path="circle">
              <a:fillToRect t="100000" r="100000"/>
            </a:path>
            <a:tileRect l="-100000" b="-100000"/>
          </a:gradFill>
          <a:effectLst>
            <a:outerShdw blurRad="50800" dist="38100" dir="2700000" algn="tl" rotWithShape="0">
              <a:prstClr val="black">
                <a:alpha val="40000"/>
              </a:prstClr>
            </a:outerShdw>
            <a:reflection blurRad="6350" stA="52000" endA="300" endPos="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eaLnBrk="1" hangingPunct="1"/>
            <a:r>
              <a:rPr lang="en-GB" b="1" dirty="0">
                <a:solidFill>
                  <a:srgbClr val="FF0000"/>
                </a:solidFill>
                <a:cs typeface="Arial" charset="0"/>
              </a:rPr>
              <a:t>A problem I overcame today was…</a:t>
            </a:r>
          </a:p>
          <a:p>
            <a:pPr algn="ctr" eaLnBrk="1" hangingPunct="1"/>
            <a:endParaRPr lang="en-GB" b="1" dirty="0">
              <a:solidFill>
                <a:srgbClr val="CC9900"/>
              </a:solidFill>
              <a:cs typeface="Arial" charset="0"/>
            </a:endParaRPr>
          </a:p>
          <a:p>
            <a:pPr algn="ctr"/>
            <a:r>
              <a:rPr lang="en-GB" b="1" dirty="0">
                <a:solidFill>
                  <a:srgbClr val="CC9900"/>
                </a:solidFill>
                <a:cs typeface="Arial" charset="0"/>
              </a:rPr>
              <a:t>Before I only knew... </a:t>
            </a:r>
          </a:p>
          <a:p>
            <a:pPr algn="ctr"/>
            <a:r>
              <a:rPr lang="en-GB" b="1" dirty="0">
                <a:solidFill>
                  <a:srgbClr val="CC9900"/>
                </a:solidFill>
                <a:cs typeface="Arial" charset="0"/>
              </a:rPr>
              <a:t>now I also know...</a:t>
            </a:r>
          </a:p>
          <a:p>
            <a:pPr algn="ctr"/>
            <a:endParaRPr lang="en-GB" b="1" dirty="0">
              <a:solidFill>
                <a:srgbClr val="FF0000"/>
              </a:solidFill>
              <a:cs typeface="Arial" charset="0"/>
            </a:endParaRPr>
          </a:p>
          <a:p>
            <a:pPr algn="ctr" eaLnBrk="1" hangingPunct="1"/>
            <a:r>
              <a:rPr lang="en-GB" b="1" dirty="0">
                <a:solidFill>
                  <a:srgbClr val="0070C0"/>
                </a:solidFill>
                <a:cs typeface="Arial" charset="0"/>
              </a:rPr>
              <a:t>The key words for this lesson were…</a:t>
            </a:r>
          </a:p>
          <a:p>
            <a:pPr algn="ctr" eaLnBrk="1" hangingPunct="1"/>
            <a:endParaRPr lang="en-GB" b="1" dirty="0">
              <a:solidFill>
                <a:srgbClr val="FF0000"/>
              </a:solidFill>
              <a:cs typeface="Arial" charset="0"/>
            </a:endParaRPr>
          </a:p>
          <a:p>
            <a:pPr algn="ctr" eaLnBrk="1" hangingPunct="1"/>
            <a:r>
              <a:rPr lang="en-GB" b="1" dirty="0">
                <a:solidFill>
                  <a:srgbClr val="00B050"/>
                </a:solidFill>
                <a:cs typeface="Arial" charset="0"/>
              </a:rPr>
              <a:t> I’m really proud of the way I have…</a:t>
            </a:r>
          </a:p>
          <a:p>
            <a:pPr algn="ctr" eaLnBrk="1" hangingPunct="1"/>
            <a:endParaRPr lang="en-GB" b="1" dirty="0">
              <a:solidFill>
                <a:srgbClr val="FF0000"/>
              </a:solidFill>
              <a:cs typeface="Arial" charset="0"/>
            </a:endParaRPr>
          </a:p>
          <a:p>
            <a:pPr algn="ctr"/>
            <a:r>
              <a:rPr lang="en-GB" b="1" dirty="0">
                <a:solidFill>
                  <a:srgbClr val="7030A0"/>
                </a:solidFill>
                <a:cs typeface="Arial" charset="0"/>
              </a:rPr>
              <a:t>Today I have tried to…</a:t>
            </a:r>
          </a:p>
          <a:p>
            <a:pPr algn="ctr"/>
            <a:endParaRPr lang="en-GB" b="1" dirty="0">
              <a:solidFill>
                <a:srgbClr val="FF0000"/>
              </a:solidFill>
              <a:cs typeface="Arial" charset="0"/>
            </a:endParaRPr>
          </a:p>
          <a:p>
            <a:pPr algn="ctr" eaLnBrk="1" hangingPunct="1"/>
            <a:r>
              <a:rPr lang="en-GB" b="1" dirty="0">
                <a:solidFill>
                  <a:srgbClr val="FF00FF"/>
                </a:solidFill>
                <a:cs typeface="Arial" charset="0"/>
              </a:rPr>
              <a:t>The most important thing I have learnt today is…</a:t>
            </a:r>
          </a:p>
          <a:p>
            <a:pPr algn="ctr" eaLnBrk="1" hangingPunct="1"/>
            <a:endParaRPr lang="en-GB" b="1" dirty="0">
              <a:solidFill>
                <a:srgbClr val="FF0000"/>
              </a:solidFill>
              <a:cs typeface="Arial" charset="0"/>
            </a:endParaRPr>
          </a:p>
          <a:p>
            <a:pPr algn="ctr"/>
            <a:r>
              <a:rPr lang="en-GB" b="1" dirty="0">
                <a:solidFill>
                  <a:srgbClr val="002060"/>
                </a:solidFill>
                <a:cs typeface="Arial" charset="0"/>
              </a:rPr>
              <a:t>I used to feel ... but I now feel …</a:t>
            </a:r>
          </a:p>
          <a:p>
            <a:pPr algn="ctr"/>
            <a:endParaRPr lang="en-GB" b="1" dirty="0">
              <a:solidFill>
                <a:srgbClr val="FF0000"/>
              </a:solidFill>
              <a:cs typeface="Arial" charset="0"/>
            </a:endParaRPr>
          </a:p>
          <a:p>
            <a:pPr algn="ctr" eaLnBrk="1" hangingPunct="1"/>
            <a:r>
              <a:rPr lang="en-GB" b="1" dirty="0">
                <a:solidFill>
                  <a:schemeClr val="tx1"/>
                </a:solidFill>
                <a:cs typeface="Arial" charset="0"/>
              </a:rPr>
              <a:t>Before I would have done…</a:t>
            </a:r>
          </a:p>
          <a:p>
            <a:pPr algn="ctr" eaLnBrk="1" hangingPunct="1"/>
            <a:r>
              <a:rPr lang="en-GB" b="1" dirty="0">
                <a:solidFill>
                  <a:schemeClr val="tx1"/>
                </a:solidFill>
                <a:cs typeface="Arial" charset="0"/>
              </a:rPr>
              <a:t>Now I will …</a:t>
            </a:r>
          </a:p>
          <a:p>
            <a:pPr algn="ctr"/>
            <a:endParaRPr lang="en-GB" dirty="0">
              <a:solidFill>
                <a:srgbClr val="FF0000"/>
              </a:solidFill>
              <a:cs typeface="Arial" charset="0"/>
            </a:endParaRPr>
          </a:p>
        </p:txBody>
      </p:sp>
      <p:sp>
        <p:nvSpPr>
          <p:cNvPr id="34" name="Rectangle: Single Corner Snipped 33">
            <a:extLst>
              <a:ext uri="{FF2B5EF4-FFF2-40B4-BE49-F238E27FC236}">
                <a16:creationId xmlns:a16="http://schemas.microsoft.com/office/drawing/2014/main" id="{F918570D-01AD-F50B-F795-DF93746D6666}"/>
              </a:ext>
            </a:extLst>
          </p:cNvPr>
          <p:cNvSpPr/>
          <p:nvPr/>
        </p:nvSpPr>
        <p:spPr>
          <a:xfrm>
            <a:off x="4845758" y="260350"/>
            <a:ext cx="3574341" cy="5158579"/>
          </a:xfrm>
          <a:prstGeom prst="snip1Rect">
            <a:avLst/>
          </a:prstGeom>
          <a:gradFill flip="none" rotWithShape="1">
            <a:gsLst>
              <a:gs pos="0">
                <a:schemeClr val="bg1">
                  <a:shade val="30000"/>
                  <a:satMod val="115000"/>
                  <a:lumMod val="50000"/>
                  <a:lumOff val="50000"/>
                </a:schemeClr>
              </a:gs>
              <a:gs pos="100000">
                <a:schemeClr val="bg1">
                  <a:shade val="100000"/>
                  <a:satMod val="115000"/>
                </a:schemeClr>
              </a:gs>
            </a:gsLst>
            <a:path path="circle">
              <a:fillToRect t="100000" r="100000"/>
            </a:path>
            <a:tileRect l="-100000" b="-100000"/>
          </a:gradFill>
          <a:effectLst>
            <a:outerShdw blurRad="50800" dist="38100" dir="2700000" algn="tl" rotWithShape="0">
              <a:prstClr val="black">
                <a:alpha val="40000"/>
              </a:prstClr>
            </a:outerShdw>
            <a:reflection blurRad="6350" stA="52000" endA="300" endPos="7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rgbClr val="FF00FF"/>
                </a:solidFill>
                <a:cs typeface="Arial" charset="0"/>
              </a:rPr>
              <a:t>Next lesson I would like to...</a:t>
            </a:r>
          </a:p>
          <a:p>
            <a:pPr algn="ctr"/>
            <a:endParaRPr lang="en-GB" b="1" dirty="0">
              <a:solidFill>
                <a:srgbClr val="FF00FF"/>
              </a:solidFill>
              <a:cs typeface="Arial" charset="0"/>
            </a:endParaRPr>
          </a:p>
          <a:p>
            <a:pPr algn="ctr"/>
            <a:r>
              <a:rPr lang="en-GB" b="1" dirty="0">
                <a:solidFill>
                  <a:srgbClr val="7030A0"/>
                </a:solidFill>
                <a:cs typeface="Arial" charset="0"/>
              </a:rPr>
              <a:t>A question I would like to ask is…</a:t>
            </a:r>
          </a:p>
          <a:p>
            <a:pPr algn="ctr"/>
            <a:endParaRPr lang="en-GB" b="1" dirty="0">
              <a:solidFill>
                <a:srgbClr val="FF0000"/>
              </a:solidFill>
              <a:cs typeface="Arial" charset="0"/>
            </a:endParaRPr>
          </a:p>
          <a:p>
            <a:pPr algn="ctr" eaLnBrk="1" hangingPunct="1"/>
            <a:r>
              <a:rPr lang="en-GB" b="1" dirty="0">
                <a:solidFill>
                  <a:srgbClr val="002060"/>
                </a:solidFill>
                <a:cs typeface="Arial" charset="0"/>
              </a:rPr>
              <a:t>I would like to learn more about…</a:t>
            </a:r>
          </a:p>
          <a:p>
            <a:pPr algn="ctr" eaLnBrk="1" hangingPunct="1"/>
            <a:endParaRPr lang="en-GB" b="1" dirty="0">
              <a:solidFill>
                <a:srgbClr val="FF0000"/>
              </a:solidFill>
              <a:cs typeface="Arial" charset="0"/>
            </a:endParaRPr>
          </a:p>
          <a:p>
            <a:pPr algn="ctr" eaLnBrk="1" hangingPunct="1"/>
            <a:r>
              <a:rPr lang="en-GB" b="1" dirty="0">
                <a:solidFill>
                  <a:schemeClr val="tx1"/>
                </a:solidFill>
                <a:cs typeface="Arial" charset="0"/>
              </a:rPr>
              <a:t>I know if I need further support or help I could speak to…. or contact…</a:t>
            </a:r>
          </a:p>
          <a:p>
            <a:pPr algn="ctr" eaLnBrk="1" hangingPunct="1"/>
            <a:endParaRPr lang="en-GB" b="1" dirty="0">
              <a:solidFill>
                <a:srgbClr val="FF0000"/>
              </a:solidFill>
              <a:cs typeface="Arial" charset="0"/>
            </a:endParaRPr>
          </a:p>
          <a:p>
            <a:pPr algn="ctr"/>
            <a:r>
              <a:rPr lang="en-GB" b="1" dirty="0">
                <a:solidFill>
                  <a:srgbClr val="00B050"/>
                </a:solidFill>
                <a:cs typeface="Arial" charset="0"/>
              </a:rPr>
              <a:t>I now know I can supported others by…</a:t>
            </a:r>
          </a:p>
          <a:p>
            <a:pPr algn="ctr"/>
            <a:endParaRPr lang="en-GB" b="1" dirty="0">
              <a:solidFill>
                <a:srgbClr val="FF0000"/>
              </a:solidFill>
              <a:cs typeface="Arial" charset="0"/>
            </a:endParaRPr>
          </a:p>
          <a:p>
            <a:pPr algn="ctr"/>
            <a:r>
              <a:rPr lang="en-GB" b="1" dirty="0">
                <a:solidFill>
                  <a:srgbClr val="FF0000"/>
                </a:solidFill>
                <a:cs typeface="Arial" charset="0"/>
              </a:rPr>
              <a:t>One thing I didn’t realise was… this will help me to…</a:t>
            </a:r>
          </a:p>
        </p:txBody>
      </p:sp>
      <p:pic>
        <p:nvPicPr>
          <p:cNvPr id="2" name="Picture 1" descr="A picture containing text, device, gauge&#10;&#10;Description automatically generated">
            <a:extLst>
              <a:ext uri="{FF2B5EF4-FFF2-40B4-BE49-F238E27FC236}">
                <a16:creationId xmlns:a16="http://schemas.microsoft.com/office/drawing/2014/main" id="{D879490F-76EF-8149-29C7-8B91C704A873}"/>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181709" y="5361660"/>
            <a:ext cx="1842149" cy="1321202"/>
          </a:xfrm>
          <a:prstGeom prst="rect">
            <a:avLst/>
          </a:prstGeom>
          <a:effectLst>
            <a:outerShdw blurRad="63500" sx="102000" sy="102000" algn="ctr" rotWithShape="0">
              <a:prstClr val="black">
                <a:alpha val="40000"/>
              </a:prstClr>
            </a:outerShdw>
          </a:effectLst>
        </p:spPr>
      </p:pic>
      <p:pic>
        <p:nvPicPr>
          <p:cNvPr id="35" name="Picture 34" descr="Logo&#10;&#10;Description automatically generated">
            <a:extLst>
              <a:ext uri="{FF2B5EF4-FFF2-40B4-BE49-F238E27FC236}">
                <a16:creationId xmlns:a16="http://schemas.microsoft.com/office/drawing/2014/main" id="{7E12D6D9-88E4-583D-FFE6-50AD07D2ABDE}"/>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450698" y="260350"/>
            <a:ext cx="1195583" cy="1160559"/>
          </a:xfrm>
          <a:prstGeom prst="rect">
            <a:avLst/>
          </a:prstGeom>
        </p:spPr>
      </p:pic>
      <p:sp>
        <p:nvSpPr>
          <p:cNvPr id="37" name="AutoShape 4">
            <a:extLst>
              <a:ext uri="{FF2B5EF4-FFF2-40B4-BE49-F238E27FC236}">
                <a16:creationId xmlns:a16="http://schemas.microsoft.com/office/drawing/2014/main" id="{F59E60A5-97C2-ADB9-A75D-971719D099E8}"/>
              </a:ext>
            </a:extLst>
          </p:cNvPr>
          <p:cNvSpPr>
            <a:spLocks noChangeArrowheads="1"/>
          </p:cNvSpPr>
          <p:nvPr/>
        </p:nvSpPr>
        <p:spPr bwMode="auto">
          <a:xfrm>
            <a:off x="422681" y="4540251"/>
            <a:ext cx="3577819" cy="720725"/>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38" name="AutoShape 4">
            <a:extLst>
              <a:ext uri="{FF2B5EF4-FFF2-40B4-BE49-F238E27FC236}">
                <a16:creationId xmlns:a16="http://schemas.microsoft.com/office/drawing/2014/main" id="{8A9ED247-FC4D-ACB8-AB3D-39B8F8D101B1}"/>
              </a:ext>
            </a:extLst>
          </p:cNvPr>
          <p:cNvSpPr>
            <a:spLocks noChangeArrowheads="1"/>
          </p:cNvSpPr>
          <p:nvPr/>
        </p:nvSpPr>
        <p:spPr bwMode="auto">
          <a:xfrm>
            <a:off x="422681" y="5866687"/>
            <a:ext cx="3577819" cy="720725"/>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39" name="AutoShape 4">
            <a:extLst>
              <a:ext uri="{FF2B5EF4-FFF2-40B4-BE49-F238E27FC236}">
                <a16:creationId xmlns:a16="http://schemas.microsoft.com/office/drawing/2014/main" id="{FE002401-9D0F-BE7D-2AF8-6870CC18BAC0}"/>
              </a:ext>
            </a:extLst>
          </p:cNvPr>
          <p:cNvSpPr>
            <a:spLocks noChangeArrowheads="1"/>
          </p:cNvSpPr>
          <p:nvPr/>
        </p:nvSpPr>
        <p:spPr bwMode="auto">
          <a:xfrm>
            <a:off x="422681" y="1797051"/>
            <a:ext cx="3577819" cy="720725"/>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40" name="AutoShape 4">
            <a:extLst>
              <a:ext uri="{FF2B5EF4-FFF2-40B4-BE49-F238E27FC236}">
                <a16:creationId xmlns:a16="http://schemas.microsoft.com/office/drawing/2014/main" id="{28C03116-AD93-D05D-09B4-79BE7D4E57F3}"/>
              </a:ext>
            </a:extLst>
          </p:cNvPr>
          <p:cNvSpPr>
            <a:spLocks noChangeArrowheads="1"/>
          </p:cNvSpPr>
          <p:nvPr/>
        </p:nvSpPr>
        <p:spPr bwMode="auto">
          <a:xfrm>
            <a:off x="422681" y="3405349"/>
            <a:ext cx="3577819" cy="518952"/>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41" name="AutoShape 4">
            <a:extLst>
              <a:ext uri="{FF2B5EF4-FFF2-40B4-BE49-F238E27FC236}">
                <a16:creationId xmlns:a16="http://schemas.microsoft.com/office/drawing/2014/main" id="{8A286B4A-6545-D357-02C4-4A0748204E1F}"/>
              </a:ext>
            </a:extLst>
          </p:cNvPr>
          <p:cNvSpPr>
            <a:spLocks noChangeArrowheads="1"/>
          </p:cNvSpPr>
          <p:nvPr/>
        </p:nvSpPr>
        <p:spPr bwMode="auto">
          <a:xfrm>
            <a:off x="4928006" y="1958976"/>
            <a:ext cx="3101569" cy="720725"/>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42" name="AutoShape 4">
            <a:extLst>
              <a:ext uri="{FF2B5EF4-FFF2-40B4-BE49-F238E27FC236}">
                <a16:creationId xmlns:a16="http://schemas.microsoft.com/office/drawing/2014/main" id="{11406F0F-30B0-A812-F331-AA4DE832073B}"/>
              </a:ext>
            </a:extLst>
          </p:cNvPr>
          <p:cNvSpPr>
            <a:spLocks noChangeArrowheads="1"/>
          </p:cNvSpPr>
          <p:nvPr/>
        </p:nvSpPr>
        <p:spPr bwMode="auto">
          <a:xfrm>
            <a:off x="4928006" y="3875962"/>
            <a:ext cx="3101569" cy="720725"/>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44" name="AutoShape 4">
            <a:extLst>
              <a:ext uri="{FF2B5EF4-FFF2-40B4-BE49-F238E27FC236}">
                <a16:creationId xmlns:a16="http://schemas.microsoft.com/office/drawing/2014/main" id="{320E2834-44B5-011D-DE94-517EA9BE6D99}"/>
              </a:ext>
            </a:extLst>
          </p:cNvPr>
          <p:cNvSpPr>
            <a:spLocks noChangeArrowheads="1"/>
          </p:cNvSpPr>
          <p:nvPr/>
        </p:nvSpPr>
        <p:spPr bwMode="auto">
          <a:xfrm>
            <a:off x="4928006" y="528799"/>
            <a:ext cx="3101569" cy="518952"/>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Tree>
    <p:extLst>
      <p:ext uri="{BB962C8B-B14F-4D97-AF65-F5344CB8AC3E}">
        <p14:creationId xmlns:p14="http://schemas.microsoft.com/office/powerpoint/2010/main" val="33695479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1">
            <a:extLst>
              <a:ext uri="{FF2B5EF4-FFF2-40B4-BE49-F238E27FC236}">
                <a16:creationId xmlns:a16="http://schemas.microsoft.com/office/drawing/2014/main" id="{8E13A4F7-0742-C0BC-62EB-EB9431A7313D}"/>
              </a:ext>
            </a:extLst>
          </p:cNvPr>
          <p:cNvSpPr txBox="1">
            <a:spLocks/>
          </p:cNvSpPr>
          <p:nvPr/>
        </p:nvSpPr>
        <p:spPr>
          <a:xfrm>
            <a:off x="4031369" y="203732"/>
            <a:ext cx="4929750" cy="2272707"/>
          </a:xfrm>
          <a:prstGeom prst="rect">
            <a:avLst/>
          </a:prstGeom>
          <a:gradFill>
            <a:gsLst>
              <a:gs pos="0">
                <a:schemeClr val="bg1">
                  <a:lumMod val="95000"/>
                </a:schemeClr>
              </a:gs>
              <a:gs pos="64999">
                <a:schemeClr val="bg1"/>
              </a:gs>
              <a:gs pos="100000">
                <a:schemeClr val="bg1">
                  <a:lumMod val="65000"/>
                </a:schemeClr>
              </a:gs>
            </a:gsLst>
            <a:lin ang="5400000" scaled="0"/>
          </a:gradFill>
          <a:ln w="12700"/>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3600" b="1" dirty="0">
                <a:ln w="10541" cmpd="sng">
                  <a:solidFill>
                    <a:schemeClr val="tx1"/>
                  </a:solidFill>
                  <a:prstDash val="solid"/>
                </a:ln>
                <a:solidFill>
                  <a:srgbClr val="7030A0"/>
                </a:solidFill>
                <a:latin typeface="Comic Sans MS" panose="030F0702030302020204" pitchFamily="66" charset="0"/>
              </a:rPr>
              <a:t> REFER TO MINDFULNESS POWERPOINT </a:t>
            </a:r>
            <a:endParaRPr lang="en-GB" sz="3600" b="1"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ea typeface="MS PGothic" charset="0"/>
            </a:endParaRPr>
          </a:p>
        </p:txBody>
      </p:sp>
      <p:pic>
        <p:nvPicPr>
          <p:cNvPr id="9" name="Picture 8">
            <a:extLst>
              <a:ext uri="{FF2B5EF4-FFF2-40B4-BE49-F238E27FC236}">
                <a16:creationId xmlns:a16="http://schemas.microsoft.com/office/drawing/2014/main" id="{E6E9A0D1-713A-8D4C-BA86-B256E6A78BB8}"/>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t="-1" b="-2091"/>
          <a:stretch/>
        </p:blipFill>
        <p:spPr>
          <a:xfrm rot="1587779">
            <a:off x="196720" y="-41378"/>
            <a:ext cx="1726401" cy="3525037"/>
          </a:xfrm>
          <a:prstGeom prst="rect">
            <a:avLst/>
          </a:prstGeom>
        </p:spPr>
      </p:pic>
      <p:sp>
        <p:nvSpPr>
          <p:cNvPr id="7" name="Rounded Rectangle 6">
            <a:extLst>
              <a:ext uri="{FF2B5EF4-FFF2-40B4-BE49-F238E27FC236}">
                <a16:creationId xmlns:a16="http://schemas.microsoft.com/office/drawing/2014/main" id="{100E0FA9-A376-8242-ACCB-97C1D8AB204C}"/>
              </a:ext>
            </a:extLst>
          </p:cNvPr>
          <p:cNvSpPr/>
          <p:nvPr/>
        </p:nvSpPr>
        <p:spPr>
          <a:xfrm>
            <a:off x="5300808" y="5984695"/>
            <a:ext cx="1626072" cy="539353"/>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 Minutes</a:t>
            </a:r>
          </a:p>
        </p:txBody>
      </p:sp>
      <p:sp>
        <p:nvSpPr>
          <p:cNvPr id="12" name="Rounded Rectangle 11">
            <a:extLst>
              <a:ext uri="{FF2B5EF4-FFF2-40B4-BE49-F238E27FC236}">
                <a16:creationId xmlns:a16="http://schemas.microsoft.com/office/drawing/2014/main" id="{631023C9-7125-814E-844E-E339ADC8218D}"/>
              </a:ext>
            </a:extLst>
          </p:cNvPr>
          <p:cNvSpPr/>
          <p:nvPr/>
        </p:nvSpPr>
        <p:spPr>
          <a:xfrm>
            <a:off x="2395961" y="5855481"/>
            <a:ext cx="2304097" cy="798513"/>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Time for a little something extra?</a:t>
            </a:r>
          </a:p>
        </p:txBody>
      </p:sp>
      <p:sp>
        <p:nvSpPr>
          <p:cNvPr id="13" name="Chevron 12">
            <a:extLst>
              <a:ext uri="{FF2B5EF4-FFF2-40B4-BE49-F238E27FC236}">
                <a16:creationId xmlns:a16="http://schemas.microsoft.com/office/drawing/2014/main" id="{16F52108-BA60-CE41-8B01-33F9BAC8164A}"/>
              </a:ext>
            </a:extLst>
          </p:cNvPr>
          <p:cNvSpPr/>
          <p:nvPr/>
        </p:nvSpPr>
        <p:spPr>
          <a:xfrm>
            <a:off x="4593895" y="581178"/>
            <a:ext cx="382796" cy="325250"/>
          </a:xfrm>
          <a:prstGeom prst="chevron">
            <a:avLst/>
          </a:prstGeom>
          <a:solidFill>
            <a:srgbClr val="7030A0"/>
          </a:solidFill>
          <a:ln w="28575">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14" name="Chevron 13">
            <a:extLst>
              <a:ext uri="{FF2B5EF4-FFF2-40B4-BE49-F238E27FC236}">
                <a16:creationId xmlns:a16="http://schemas.microsoft.com/office/drawing/2014/main" id="{6D6DEFA4-E142-F242-9697-9A4858780F34}"/>
              </a:ext>
            </a:extLst>
          </p:cNvPr>
          <p:cNvSpPr/>
          <p:nvPr/>
        </p:nvSpPr>
        <p:spPr>
          <a:xfrm>
            <a:off x="4970472" y="623928"/>
            <a:ext cx="230396" cy="251815"/>
          </a:xfrm>
          <a:prstGeom prst="chevron">
            <a:avLst/>
          </a:prstGeom>
          <a:solidFill>
            <a:srgbClr val="7030A0"/>
          </a:solidFill>
          <a:ln w="28575">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15" name="Chevron 14">
            <a:extLst>
              <a:ext uri="{FF2B5EF4-FFF2-40B4-BE49-F238E27FC236}">
                <a16:creationId xmlns:a16="http://schemas.microsoft.com/office/drawing/2014/main" id="{B18A7D9B-B33D-9E47-8B94-95FDB71083C5}"/>
              </a:ext>
            </a:extLst>
          </p:cNvPr>
          <p:cNvSpPr/>
          <p:nvPr/>
        </p:nvSpPr>
        <p:spPr>
          <a:xfrm>
            <a:off x="4173529" y="509926"/>
            <a:ext cx="450434" cy="449257"/>
          </a:xfrm>
          <a:prstGeom prst="chevron">
            <a:avLst/>
          </a:prstGeom>
          <a:solidFill>
            <a:srgbClr val="7030A0"/>
          </a:solidFill>
          <a:ln w="28575">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pic>
        <p:nvPicPr>
          <p:cNvPr id="16" name="Picture 9" descr="C:\Users\Optic Group111\Desktop\Thoughts.png">
            <a:extLst>
              <a:ext uri="{FF2B5EF4-FFF2-40B4-BE49-F238E27FC236}">
                <a16:creationId xmlns:a16="http://schemas.microsoft.com/office/drawing/2014/main" id="{DFC9F2DB-E771-BB41-9259-2A38963DB905}"/>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31205" y="203732"/>
            <a:ext cx="682034" cy="68203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0" descr="C:\Users\Optic Group111\Desktop\Feelings.png">
            <a:extLst>
              <a:ext uri="{FF2B5EF4-FFF2-40B4-BE49-F238E27FC236}">
                <a16:creationId xmlns:a16="http://schemas.microsoft.com/office/drawing/2014/main" id="{B4910BEC-3DED-484A-8105-428A502D9F0C}"/>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250668" y="203732"/>
            <a:ext cx="682034" cy="68203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picture containing text, device, gauge&#10;&#10;Description automatically generated">
            <a:extLst>
              <a:ext uri="{FF2B5EF4-FFF2-40B4-BE49-F238E27FC236}">
                <a16:creationId xmlns:a16="http://schemas.microsoft.com/office/drawing/2014/main" id="{FCF05B8F-7EF7-3FFD-85B5-DF7CA2FFFF84}"/>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553200" y="4795854"/>
            <a:ext cx="2477334" cy="1776761"/>
          </a:xfrm>
          <a:prstGeom prst="rect">
            <a:avLst/>
          </a:prstGeom>
          <a:effectLst>
            <a:outerShdw blurRad="63500" sx="102000" sy="102000" algn="ctr" rotWithShape="0">
              <a:prstClr val="black">
                <a:alpha val="40000"/>
              </a:prstClr>
            </a:outerShdw>
          </a:effectLst>
        </p:spPr>
      </p:pic>
      <p:pic>
        <p:nvPicPr>
          <p:cNvPr id="2" name="Picture 1" descr="Logo&#10;&#10;Description automatically generated">
            <a:extLst>
              <a:ext uri="{FF2B5EF4-FFF2-40B4-BE49-F238E27FC236}">
                <a16:creationId xmlns:a16="http://schemas.microsoft.com/office/drawing/2014/main" id="{B705DC86-807A-2FE6-F5F8-3DE81CDD7001}"/>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59092" y="5159351"/>
            <a:ext cx="2136346" cy="2136346"/>
          </a:xfrm>
          <a:prstGeom prst="rect">
            <a:avLst/>
          </a:prstGeom>
        </p:spPr>
      </p:pic>
    </p:spTree>
    <p:extLst>
      <p:ext uri="{BB962C8B-B14F-4D97-AF65-F5344CB8AC3E}">
        <p14:creationId xmlns:p14="http://schemas.microsoft.com/office/powerpoint/2010/main" val="26285487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TotalTime>
  <Words>3192</Words>
  <Application>Microsoft Office PowerPoint</Application>
  <PresentationFormat>On-screen Show (4:3)</PresentationFormat>
  <Paragraphs>442</Paragraphs>
  <Slides>21</Slides>
  <Notes>18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Arial</vt:lpstr>
      <vt:lpstr>Calibri</vt:lpstr>
      <vt:lpstr>Cambria</vt:lpstr>
      <vt:lpstr>Comic Sans MS</vt:lpstr>
      <vt:lpstr>Lato Heavy</vt:lpstr>
      <vt:lpstr>open sans</vt:lpstr>
      <vt:lpstr>Segoe UI Semibold</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Voting and political participation</dc:title>
  <dc:creator>admin</dc:creator>
  <cp:lastModifiedBy>Danielle</cp:lastModifiedBy>
  <cp:revision>273</cp:revision>
  <dcterms:created xsi:type="dcterms:W3CDTF">2018-05-07T08:18:36Z</dcterms:created>
  <dcterms:modified xsi:type="dcterms:W3CDTF">2026-05-11T12:35:58Z</dcterms:modified>
</cp:coreProperties>
</file>