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4" r:id="rId6"/>
    <p:sldId id="274" r:id="rId7"/>
    <p:sldId id="259" r:id="rId8"/>
    <p:sldId id="257" r:id="rId9"/>
    <p:sldId id="267" r:id="rId10"/>
    <p:sldId id="268" r:id="rId11"/>
    <p:sldId id="269" r:id="rId12"/>
    <p:sldId id="270" r:id="rId13"/>
    <p:sldId id="262" r:id="rId14"/>
    <p:sldId id="273" r:id="rId15"/>
    <p:sldId id="263" r:id="rId16"/>
    <p:sldId id="265" r:id="rId17"/>
    <p:sldId id="271" r:id="rId18"/>
    <p:sldId id="266" r:id="rId19"/>
    <p:sldId id="272" r:id="rId20"/>
    <p:sldId id="275" r:id="rId21"/>
    <p:sldId id="261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86B50F-DACC-875A-4470-4043A548BA46}" v="24" dt="2026-01-14T09:54:40.4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16" b="2532"/>
          <a:stretch/>
        </p:blipFill>
        <p:spPr>
          <a:xfrm>
            <a:off x="2057401" y="386144"/>
            <a:ext cx="7084512" cy="6471856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1143000" y="3581400"/>
            <a:ext cx="6858000" cy="175260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spcAft>
                <a:spcPts val="1200"/>
              </a:spcAft>
              <a:buNone/>
              <a:defRPr sz="3200"/>
            </a:lvl1pPr>
            <a:lvl2pPr marL="0" indent="0" algn="ctr">
              <a:spcBef>
                <a:spcPts val="0"/>
              </a:spcBef>
              <a:buNone/>
              <a:defRPr sz="2000"/>
            </a:lvl2pPr>
            <a:lvl3pPr marL="0" indent="0" algn="ctr">
              <a:buNone/>
              <a:defRPr/>
            </a:lvl3pPr>
            <a:lvl4pPr marL="0" indent="0" algn="ctr">
              <a:buNone/>
              <a:defRPr/>
            </a:lvl4pPr>
            <a:lvl5pPr marL="0" indent="0" algn="ctr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278" y="978074"/>
            <a:ext cx="2617445" cy="25164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362" y="5461253"/>
            <a:ext cx="779276" cy="1015200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>
          <a:xfrm>
            <a:off x="0" y="0"/>
            <a:ext cx="9144000" cy="18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24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28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9" y="1825625"/>
            <a:ext cx="3733801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1562100" y="1851025"/>
            <a:ext cx="2781300" cy="3101975"/>
          </a:xfrm>
        </p:spPr>
        <p:txBody>
          <a:bodyPr/>
          <a:lstStyle/>
          <a:p>
            <a:r>
              <a:rPr lang="en-GB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86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8164" y="1371600"/>
            <a:ext cx="7062424" cy="2328861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8164" y="3810000"/>
            <a:ext cx="7062424" cy="2279651"/>
          </a:xfrm>
        </p:spPr>
        <p:txBody>
          <a:bodyPr/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51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56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67AAF-2F19-4F8E-86F0-32010C0617A3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D5806-CD15-4AA8-BEC3-430868CDA8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073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16" b="2532"/>
          <a:stretch/>
        </p:blipFill>
        <p:spPr>
          <a:xfrm>
            <a:off x="2057401" y="386144"/>
            <a:ext cx="7084512" cy="6471856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8165" y="365126"/>
            <a:ext cx="685763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8165" y="1825625"/>
            <a:ext cx="685763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48164" y="6287562"/>
            <a:ext cx="1580786" cy="28075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fld id="{28667AAF-2F19-4F8E-86F0-32010C0617A3}" type="datetimeFigureOut">
              <a:rPr lang="en-GB" smtClean="0"/>
              <a:pPr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287562"/>
            <a:ext cx="5276850" cy="28075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5800" y="6287562"/>
            <a:ext cx="609599" cy="28075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C93D5806-CD15-4AA8-BEC3-430868CDA8C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Rectangle 8"/>
          <p:cNvSpPr/>
          <p:nvPr userDrawn="1"/>
        </p:nvSpPr>
        <p:spPr>
          <a:xfrm>
            <a:off x="0" y="0"/>
            <a:ext cx="9144000" cy="18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279" y="5605462"/>
            <a:ext cx="902177" cy="86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613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6" r:id="rId3"/>
    <p:sldLayoutId id="2147483651" r:id="rId4"/>
    <p:sldLayoutId id="2147483654" r:id="rId5"/>
    <p:sldLayoutId id="2147483655" r:id="rId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685800" rtl="0" eaLnBrk="1" latinLnBrk="0" hangingPunct="1">
        <a:lnSpc>
          <a:spcPct val="1000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6858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belvoiracademy.co.uk/page/?title=Academy+Uniform&amp;pid=47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10" Type="http://schemas.openxmlformats.org/officeDocument/2006/relationships/image" Target="../media/image4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5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9.png"/><Relationship Id="rId11" Type="http://schemas.openxmlformats.org/officeDocument/2006/relationships/image" Target="../media/image74.png"/><Relationship Id="rId5" Type="http://schemas.openxmlformats.org/officeDocument/2006/relationships/image" Target="../media/image68.png"/><Relationship Id="rId10" Type="http://schemas.openxmlformats.org/officeDocument/2006/relationships/image" Target="../media/image73.png"/><Relationship Id="rId4" Type="http://schemas.openxmlformats.org/officeDocument/2006/relationships/image" Target="../media/image67.png"/><Relationship Id="rId9" Type="http://schemas.openxmlformats.org/officeDocument/2006/relationships/image" Target="../media/image7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12" Type="http://schemas.openxmlformats.org/officeDocument/2006/relationships/image" Target="../media/image84.jpe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9.png"/><Relationship Id="rId11" Type="http://schemas.openxmlformats.org/officeDocument/2006/relationships/image" Target="../media/image83.jpeg"/><Relationship Id="rId5" Type="http://schemas.openxmlformats.org/officeDocument/2006/relationships/image" Target="../media/image78.jpeg"/><Relationship Id="rId10" Type="http://schemas.openxmlformats.org/officeDocument/2006/relationships/image" Target="../media/image67.png"/><Relationship Id="rId4" Type="http://schemas.openxmlformats.org/officeDocument/2006/relationships/image" Target="../media/image77.png"/><Relationship Id="rId9" Type="http://schemas.openxmlformats.org/officeDocument/2006/relationships/image" Target="../media/image82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image" Target="../media/image85.png"/><Relationship Id="rId7" Type="http://schemas.openxmlformats.org/officeDocument/2006/relationships/image" Target="../media/image8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/>
              <a:t>Uniform Expectations</a:t>
            </a:r>
          </a:p>
        </p:txBody>
      </p:sp>
    </p:spTree>
    <p:extLst>
      <p:ext uri="{BB962C8B-B14F-4D97-AF65-F5344CB8AC3E}">
        <p14:creationId xmlns:p14="http://schemas.microsoft.com/office/powerpoint/2010/main" val="9452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60BC77-225F-7A5B-2ED5-9ABED8A626FF}"/>
              </a:ext>
            </a:extLst>
          </p:cNvPr>
          <p:cNvSpPr txBox="1"/>
          <p:nvPr/>
        </p:nvSpPr>
        <p:spPr>
          <a:xfrm>
            <a:off x="455313" y="1314279"/>
            <a:ext cx="8044132" cy="7617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500">
                <a:latin typeface="Constantia"/>
              </a:rPr>
              <a:t>Priory Belvoir Uniform</a:t>
            </a:r>
          </a:p>
        </p:txBody>
      </p:sp>
      <p:pic>
        <p:nvPicPr>
          <p:cNvPr id="17" name="Picture 16" descr="Belvoir - A Priory Academy - Welcome">
            <a:extLst>
              <a:ext uri="{FF2B5EF4-FFF2-40B4-BE49-F238E27FC236}">
                <a16:creationId xmlns:a16="http://schemas.microsoft.com/office/drawing/2014/main" id="{184B14DA-CA16-9682-E182-E5A82931B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4162" y="956723"/>
            <a:ext cx="1914525" cy="11812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1DE753C-CCEC-44CA-9154-03E0F4A44D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2387676"/>
            <a:ext cx="1764907" cy="307993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8ADDBC7-5C85-4746-86C3-51C259CBD2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8264" y="2568985"/>
            <a:ext cx="2052939" cy="271732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AE98037-082E-4B32-A612-B5B781CCB7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50142" y="2169513"/>
            <a:ext cx="1621182" cy="3516263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3C9A6CE5-74DD-432C-A5C1-AF84CB391832}"/>
              </a:ext>
            </a:extLst>
          </p:cNvPr>
          <p:cNvSpPr txBox="1"/>
          <p:nvPr/>
        </p:nvSpPr>
        <p:spPr>
          <a:xfrm>
            <a:off x="1835696" y="6116758"/>
            <a:ext cx="8044132" cy="31547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>
                <a:hlinkClick r:id="rId6"/>
              </a:rPr>
              <a:t>Belvoir - A Priory Academy - Academy Uniform (belvoiracademy.co.uk)</a:t>
            </a:r>
            <a:endParaRPr lang="en-US" sz="1600">
              <a:latin typeface="Constantia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A89655CF-DD3F-484A-B0CE-D1C4E08696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5262" y="2543175"/>
            <a:ext cx="1133475" cy="17716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2551552-EEDF-493C-B4DD-C9B3C47C6A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72037" y="2139212"/>
            <a:ext cx="1721821" cy="3404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23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60BC77-225F-7A5B-2ED5-9ABED8A626FF}"/>
              </a:ext>
            </a:extLst>
          </p:cNvPr>
          <p:cNvSpPr txBox="1"/>
          <p:nvPr/>
        </p:nvSpPr>
        <p:spPr>
          <a:xfrm>
            <a:off x="455313" y="1314279"/>
            <a:ext cx="8044132" cy="7617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500" dirty="0">
                <a:latin typeface="Constantia"/>
              </a:rPr>
              <a:t>Priory Belvoir Stationery</a:t>
            </a:r>
          </a:p>
        </p:txBody>
      </p:sp>
      <p:pic>
        <p:nvPicPr>
          <p:cNvPr id="17" name="Picture 16" descr="Belvoir - A Priory Academy - Welcome">
            <a:extLst>
              <a:ext uri="{FF2B5EF4-FFF2-40B4-BE49-F238E27FC236}">
                <a16:creationId xmlns:a16="http://schemas.microsoft.com/office/drawing/2014/main" id="{184B14DA-CA16-9682-E182-E5A82931B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4162" y="956723"/>
            <a:ext cx="1914525" cy="118128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3C9A6CE5-74DD-432C-A5C1-AF84CB391832}"/>
              </a:ext>
            </a:extLst>
          </p:cNvPr>
          <p:cNvSpPr txBox="1"/>
          <p:nvPr/>
        </p:nvSpPr>
        <p:spPr>
          <a:xfrm>
            <a:off x="222050" y="2136428"/>
            <a:ext cx="2611521" cy="363945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b="1" dirty="0">
                <a:solidFill>
                  <a:srgbClr val="444444"/>
                </a:solidFill>
                <a:ea typeface="+mn-lt"/>
                <a:cs typeface="+mn-lt"/>
              </a:rPr>
              <a:t>Essential Equipment</a:t>
            </a:r>
            <a:endParaRPr lang="en-US" sz="1200" b="1" dirty="0">
              <a:ea typeface="Calibri"/>
              <a:cs typeface="Calibri"/>
            </a:endParaRPr>
          </a:p>
          <a:p>
            <a:r>
              <a:rPr lang="en-GB" sz="1200" b="1" dirty="0">
                <a:solidFill>
                  <a:srgbClr val="444444"/>
                </a:solidFill>
                <a:ea typeface="+mn-lt"/>
                <a:cs typeface="+mn-lt"/>
              </a:rPr>
              <a:t>All students must ensure that they have the following equipment with them every day:</a:t>
            </a:r>
            <a:endParaRPr lang="en-GB" sz="1200" b="1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200" b="1" dirty="0">
                <a:solidFill>
                  <a:srgbClr val="444444"/>
                </a:solidFill>
                <a:ea typeface="+mn-lt"/>
                <a:cs typeface="+mn-lt"/>
              </a:rPr>
              <a:t>School bag</a:t>
            </a:r>
          </a:p>
          <a:p>
            <a:pPr marL="285750" indent="-285750">
              <a:buFont typeface="Arial"/>
              <a:buChar char="•"/>
            </a:pPr>
            <a:r>
              <a:rPr lang="en-GB" sz="1200" b="1" dirty="0">
                <a:solidFill>
                  <a:srgbClr val="444444"/>
                </a:solidFill>
                <a:ea typeface="+mn-lt"/>
                <a:cs typeface="+mn-lt"/>
              </a:rPr>
              <a:t>Pencil case</a:t>
            </a:r>
            <a:endParaRPr lang="en-GB" sz="1200" b="1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200" b="1" dirty="0">
                <a:solidFill>
                  <a:srgbClr val="444444"/>
                </a:solidFill>
                <a:ea typeface="+mn-lt"/>
                <a:cs typeface="+mn-lt"/>
              </a:rPr>
              <a:t>Black or blue writing pens</a:t>
            </a:r>
            <a:endParaRPr lang="en-GB" sz="1200" b="1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200" b="1" dirty="0">
                <a:solidFill>
                  <a:srgbClr val="444444"/>
                </a:solidFill>
                <a:ea typeface="+mn-lt"/>
                <a:cs typeface="+mn-lt"/>
              </a:rPr>
              <a:t>Pencils</a:t>
            </a:r>
            <a:endParaRPr lang="en-GB" sz="1200" b="1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200" b="1" dirty="0">
                <a:solidFill>
                  <a:srgbClr val="444444"/>
                </a:solidFill>
                <a:ea typeface="+mn-lt"/>
                <a:cs typeface="+mn-lt"/>
              </a:rPr>
              <a:t>Eraser</a:t>
            </a:r>
            <a:endParaRPr lang="en-GB" sz="1200" b="1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200" b="1" dirty="0">
                <a:solidFill>
                  <a:srgbClr val="444444"/>
                </a:solidFill>
                <a:ea typeface="+mn-lt"/>
                <a:cs typeface="+mn-lt"/>
              </a:rPr>
              <a:t>Ruler</a:t>
            </a:r>
            <a:endParaRPr lang="en-GB" sz="1200" b="1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200" b="1" dirty="0">
                <a:solidFill>
                  <a:srgbClr val="444444"/>
                </a:solidFill>
                <a:ea typeface="+mn-lt"/>
                <a:cs typeface="+mn-lt"/>
              </a:rPr>
              <a:t>Colouring pencils</a:t>
            </a:r>
            <a:endParaRPr lang="en-GB" sz="1200" b="1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200" b="1" dirty="0">
                <a:solidFill>
                  <a:srgbClr val="444444"/>
                </a:solidFill>
                <a:ea typeface="+mn-lt"/>
                <a:cs typeface="+mn-lt"/>
              </a:rPr>
              <a:t>Scientific calculator (Casio </a:t>
            </a:r>
            <a:r>
              <a:rPr lang="en-GB" sz="1200" b="1" dirty="0" err="1">
                <a:solidFill>
                  <a:srgbClr val="444444"/>
                </a:solidFill>
                <a:ea typeface="+mn-lt"/>
                <a:cs typeface="+mn-lt"/>
              </a:rPr>
              <a:t>fx</a:t>
            </a:r>
            <a:r>
              <a:rPr lang="en-GB" sz="1200" b="1" dirty="0">
                <a:solidFill>
                  <a:srgbClr val="444444"/>
                </a:solidFill>
                <a:ea typeface="+mn-lt"/>
                <a:cs typeface="+mn-lt"/>
              </a:rPr>
              <a:t> 83 or 85 'GT </a:t>
            </a:r>
            <a:r>
              <a:rPr lang="en-GB" sz="1200" b="1" dirty="0" err="1">
                <a:solidFill>
                  <a:srgbClr val="444444"/>
                </a:solidFill>
                <a:ea typeface="+mn-lt"/>
                <a:cs typeface="+mn-lt"/>
              </a:rPr>
              <a:t>plus'</a:t>
            </a:r>
            <a:r>
              <a:rPr lang="en-GB" sz="1200" b="1" dirty="0">
                <a:solidFill>
                  <a:srgbClr val="444444"/>
                </a:solidFill>
                <a:ea typeface="+mn-lt"/>
                <a:cs typeface="+mn-lt"/>
              </a:rPr>
              <a:t> is recommended)</a:t>
            </a:r>
          </a:p>
          <a:p>
            <a:pPr marL="285750" indent="-285750">
              <a:buFont typeface="Arial"/>
              <a:buChar char="•"/>
            </a:pPr>
            <a:r>
              <a:rPr lang="en-GB" sz="1200" b="1" dirty="0">
                <a:solidFill>
                  <a:srgbClr val="444444"/>
                </a:solidFill>
                <a:ea typeface="+mn-lt"/>
                <a:cs typeface="+mn-lt"/>
              </a:rPr>
              <a:t>Reading book</a:t>
            </a:r>
            <a:endParaRPr lang="en-GB" sz="1200" b="1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200" b="1" dirty="0">
                <a:solidFill>
                  <a:srgbClr val="444444"/>
                </a:solidFill>
                <a:ea typeface="+mn-lt"/>
                <a:cs typeface="+mn-lt"/>
              </a:rPr>
              <a:t>Glue stick</a:t>
            </a:r>
            <a:endParaRPr lang="en-GB" sz="1200" b="1" dirty="0">
              <a:solidFill>
                <a:srgbClr val="444444"/>
              </a:solidFill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200" b="1" dirty="0">
                <a:solidFill>
                  <a:srgbClr val="444444"/>
                </a:solidFill>
                <a:latin typeface="Calibri"/>
                <a:ea typeface="Calibri"/>
                <a:cs typeface="Calibri"/>
              </a:rPr>
              <a:t>PE kit</a:t>
            </a:r>
          </a:p>
          <a:p>
            <a:pPr marL="285750" indent="-285750">
              <a:buFont typeface="Arial"/>
              <a:buChar char="•"/>
            </a:pPr>
            <a:r>
              <a:rPr lang="en-GB" sz="1200" b="1" dirty="0">
                <a:solidFill>
                  <a:srgbClr val="444444"/>
                </a:solidFill>
                <a:latin typeface="Calibri"/>
                <a:ea typeface="Calibri"/>
                <a:cs typeface="Calibri"/>
              </a:rPr>
              <a:t>Maths equipment</a:t>
            </a:r>
          </a:p>
          <a:p>
            <a:endParaRPr lang="en-GB" sz="1200" b="1" dirty="0">
              <a:solidFill>
                <a:srgbClr val="444444"/>
              </a:solidFill>
              <a:latin typeface="Calibri"/>
              <a:ea typeface="Calibri"/>
              <a:cs typeface="Calibri"/>
            </a:endParaRPr>
          </a:p>
          <a:p>
            <a:endParaRPr lang="en-GB" sz="1600">
              <a:latin typeface="Calibri"/>
              <a:ea typeface="Calibri"/>
              <a:cs typeface="Calibri"/>
            </a:endParaRPr>
          </a:p>
        </p:txBody>
      </p:sp>
      <p:pic>
        <p:nvPicPr>
          <p:cNvPr id="2" name="Picture 1" descr="A group of clear plastic bags&#10;&#10;Description automatically generated">
            <a:extLst>
              <a:ext uri="{FF2B5EF4-FFF2-40B4-BE49-F238E27FC236}">
                <a16:creationId xmlns:a16="http://schemas.microsoft.com/office/drawing/2014/main" id="{38C42EEC-890B-50ED-44F8-ACC9562493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7893" y="4866435"/>
            <a:ext cx="1676400" cy="1724025"/>
          </a:xfrm>
          <a:prstGeom prst="rect">
            <a:avLst/>
          </a:prstGeom>
        </p:spPr>
      </p:pic>
      <p:pic>
        <p:nvPicPr>
          <p:cNvPr id="4" name="Picture 3" descr="A group of pens with black caps&#10;&#10;Description automatically generated">
            <a:extLst>
              <a:ext uri="{FF2B5EF4-FFF2-40B4-BE49-F238E27FC236}">
                <a16:creationId xmlns:a16="http://schemas.microsoft.com/office/drawing/2014/main" id="{16150019-5E85-7A2B-1C86-10842D0DC7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6271" y="5145461"/>
            <a:ext cx="1371600" cy="1381125"/>
          </a:xfrm>
          <a:prstGeom prst="rect">
            <a:avLst/>
          </a:prstGeom>
        </p:spPr>
      </p:pic>
      <p:pic>
        <p:nvPicPr>
          <p:cNvPr id="5" name="Picture 4" descr="A group of pencils in a row&#10;&#10;Description automatically generated">
            <a:extLst>
              <a:ext uri="{FF2B5EF4-FFF2-40B4-BE49-F238E27FC236}">
                <a16:creationId xmlns:a16="http://schemas.microsoft.com/office/drawing/2014/main" id="{94DE6989-DDFD-E18C-CD0E-7583AF69B6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0185" y="5321298"/>
            <a:ext cx="1259816" cy="1202487"/>
          </a:xfrm>
          <a:prstGeom prst="rect">
            <a:avLst/>
          </a:prstGeom>
        </p:spPr>
      </p:pic>
      <p:pic>
        <p:nvPicPr>
          <p:cNvPr id="7" name="Picture 6" descr="A close up of a ruler&#10;&#10;Description automatically generated">
            <a:extLst>
              <a:ext uri="{FF2B5EF4-FFF2-40B4-BE49-F238E27FC236}">
                <a16:creationId xmlns:a16="http://schemas.microsoft.com/office/drawing/2014/main" id="{D83D5646-0EB1-6175-54FF-4AE56FD753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47135" y="4175311"/>
            <a:ext cx="3933825" cy="685800"/>
          </a:xfrm>
          <a:prstGeom prst="rect">
            <a:avLst/>
          </a:prstGeom>
        </p:spPr>
      </p:pic>
      <p:pic>
        <p:nvPicPr>
          <p:cNvPr id="8" name="Picture 7" descr="A group of colored pencils&#10;&#10;Description automatically generated">
            <a:extLst>
              <a:ext uri="{FF2B5EF4-FFF2-40B4-BE49-F238E27FC236}">
                <a16:creationId xmlns:a16="http://schemas.microsoft.com/office/drawing/2014/main" id="{4D3AAF0B-D4A4-80DE-A4D7-F7C5B385C37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56219" y="5009310"/>
            <a:ext cx="1657350" cy="1438275"/>
          </a:xfrm>
          <a:prstGeom prst="rect">
            <a:avLst/>
          </a:prstGeom>
        </p:spPr>
      </p:pic>
      <p:pic>
        <p:nvPicPr>
          <p:cNvPr id="10" name="Picture 9" descr="A calculator with a display&#10;&#10;Description automatically generated">
            <a:extLst>
              <a:ext uri="{FF2B5EF4-FFF2-40B4-BE49-F238E27FC236}">
                <a16:creationId xmlns:a16="http://schemas.microsoft.com/office/drawing/2014/main" id="{5CFF970A-B06A-EFF5-830D-3EEC80EB39D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27244" y="2137242"/>
            <a:ext cx="1257300" cy="1857375"/>
          </a:xfrm>
          <a:prstGeom prst="rect">
            <a:avLst/>
          </a:prstGeom>
        </p:spPr>
      </p:pic>
      <p:pic>
        <p:nvPicPr>
          <p:cNvPr id="11" name="Picture 10" descr="A blue and white eraser&#10;&#10;Description automatically generated">
            <a:extLst>
              <a:ext uri="{FF2B5EF4-FFF2-40B4-BE49-F238E27FC236}">
                <a16:creationId xmlns:a16="http://schemas.microsoft.com/office/drawing/2014/main" id="{AAEECE63-59EC-F2A9-AADE-50E3C1013F9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87491" y="3933825"/>
            <a:ext cx="1443878" cy="940174"/>
          </a:xfrm>
          <a:prstGeom prst="rect">
            <a:avLst/>
          </a:prstGeom>
        </p:spPr>
      </p:pic>
      <p:pic>
        <p:nvPicPr>
          <p:cNvPr id="12" name="Picture 11" descr="A person wearing a red head scarf&#10;&#10;Description automatically generated">
            <a:extLst>
              <a:ext uri="{FF2B5EF4-FFF2-40B4-BE49-F238E27FC236}">
                <a16:creationId xmlns:a16="http://schemas.microsoft.com/office/drawing/2014/main" id="{C9B2F962-DAC5-E0A1-3468-9D4F57C4BC2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46494" y="2240336"/>
            <a:ext cx="1219200" cy="17049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6AD95F5-54B9-669A-0942-135693760C0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46122" y="2303650"/>
            <a:ext cx="828675" cy="1685925"/>
          </a:xfrm>
          <a:prstGeom prst="rect">
            <a:avLst/>
          </a:prstGeom>
        </p:spPr>
      </p:pic>
      <p:pic>
        <p:nvPicPr>
          <p:cNvPr id="16" name="Picture 15" descr="A child wearing a backpack&#10;&#10;Description automatically generated">
            <a:extLst>
              <a:ext uri="{FF2B5EF4-FFF2-40B4-BE49-F238E27FC236}">
                <a16:creationId xmlns:a16="http://schemas.microsoft.com/office/drawing/2014/main" id="{1DF1ED09-B1A9-4DE8-1626-CDD58C17DFC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77350" y="2136939"/>
            <a:ext cx="1315235" cy="1690267"/>
          </a:xfrm>
          <a:prstGeom prst="rect">
            <a:avLst/>
          </a:prstGeom>
        </p:spPr>
      </p:pic>
      <p:pic>
        <p:nvPicPr>
          <p:cNvPr id="18" name="Picture 17" descr="A blue shirt with black stripes&#10;&#10;Description automatically generated">
            <a:extLst>
              <a:ext uri="{FF2B5EF4-FFF2-40B4-BE49-F238E27FC236}">
                <a16:creationId xmlns:a16="http://schemas.microsoft.com/office/drawing/2014/main" id="{723BD78F-BCBF-4030-3664-AD13E9E0F7C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838515" y="5101198"/>
            <a:ext cx="1212477" cy="1402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06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595EA0-E6B1-4778-B80E-47A9D35267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5764" y="2038206"/>
            <a:ext cx="1934428" cy="21135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97F60C1-FD34-4DBC-90F5-A71B62FB63A9}"/>
              </a:ext>
            </a:extLst>
          </p:cNvPr>
          <p:cNvSpPr txBox="1"/>
          <p:nvPr/>
        </p:nvSpPr>
        <p:spPr>
          <a:xfrm>
            <a:off x="252937" y="1700808"/>
            <a:ext cx="3795623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E6F42F6-69F8-4161-A576-B46EB31DEE71}"/>
              </a:ext>
            </a:extLst>
          </p:cNvPr>
          <p:cNvSpPr txBox="1"/>
          <p:nvPr/>
        </p:nvSpPr>
        <p:spPr>
          <a:xfrm>
            <a:off x="5508104" y="1698940"/>
            <a:ext cx="3267255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967DC4-82B1-49E4-8BC6-B70141965315}"/>
              </a:ext>
            </a:extLst>
          </p:cNvPr>
          <p:cNvSpPr txBox="1"/>
          <p:nvPr/>
        </p:nvSpPr>
        <p:spPr>
          <a:xfrm>
            <a:off x="467544" y="818593"/>
            <a:ext cx="8044132" cy="7617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500">
                <a:latin typeface="Constantia"/>
              </a:rPr>
              <a:t>Piercings at Priory Belvoir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D6F86FC-C046-489B-B037-27EF9C6D70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5764" y="4388948"/>
            <a:ext cx="2177264" cy="191201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ED98469-BE21-44C5-8F35-FBFD177F9C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4624" y="2192891"/>
            <a:ext cx="1934428" cy="202546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E3A0DB6-523F-4336-9D39-F9D4EE7B02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0300" y="4388948"/>
            <a:ext cx="1952715" cy="192070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FC5A6D5-814A-4060-927F-229D4D4949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504" y="2246947"/>
            <a:ext cx="1783093" cy="241991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EFC7137-44D7-4F52-9E31-91CA3F06DF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79607" y="3455894"/>
            <a:ext cx="1533525" cy="15430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1AD2F25-AEA0-47AB-8E0A-98A4DD9547C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45104" y="2279804"/>
            <a:ext cx="1668586" cy="211354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3915540-80B3-40D2-AB93-4A773F614342}"/>
              </a:ext>
            </a:extLst>
          </p:cNvPr>
          <p:cNvSpPr txBox="1"/>
          <p:nvPr/>
        </p:nvSpPr>
        <p:spPr>
          <a:xfrm>
            <a:off x="1278276" y="5231711"/>
            <a:ext cx="3096344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1 PLAIN SINGLE STUD PER EAR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>
                <a:ea typeface="Calibri"/>
                <a:cs typeface="Calibri"/>
              </a:rPr>
              <a:t>RETAINERS ONLY ELSEWHERE </a:t>
            </a:r>
          </a:p>
        </p:txBody>
      </p:sp>
    </p:spTree>
    <p:extLst>
      <p:ext uri="{BB962C8B-B14F-4D97-AF65-F5344CB8AC3E}">
        <p14:creationId xmlns:p14="http://schemas.microsoft.com/office/powerpoint/2010/main" val="421525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60BC77-225F-7A5B-2ED5-9ABED8A626FF}"/>
              </a:ext>
            </a:extLst>
          </p:cNvPr>
          <p:cNvSpPr txBox="1"/>
          <p:nvPr/>
        </p:nvSpPr>
        <p:spPr>
          <a:xfrm>
            <a:off x="485235" y="1277787"/>
            <a:ext cx="8044132" cy="7617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500">
                <a:latin typeface="Constantia"/>
              </a:rPr>
              <a:t>Lashes at Priory Belvoir</a:t>
            </a:r>
          </a:p>
        </p:txBody>
      </p:sp>
      <p:pic>
        <p:nvPicPr>
          <p:cNvPr id="4" name="Picture 3" descr="671A-F 25mm Mink Fluffy Russian Lashes ...">
            <a:extLst>
              <a:ext uri="{FF2B5EF4-FFF2-40B4-BE49-F238E27FC236}">
                <a16:creationId xmlns:a16="http://schemas.microsoft.com/office/drawing/2014/main" id="{844E3CE7-C4A5-1357-12B0-129C80238C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3772" y="4134951"/>
            <a:ext cx="1715174" cy="186613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C8230CB-3B8F-6B90-514E-C5E0F2B455EB}"/>
              </a:ext>
            </a:extLst>
          </p:cNvPr>
          <p:cNvSpPr txBox="1"/>
          <p:nvPr/>
        </p:nvSpPr>
        <p:spPr>
          <a:xfrm>
            <a:off x="5876744" y="2043382"/>
            <a:ext cx="3267255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pic>
        <p:nvPicPr>
          <p:cNvPr id="6" name="Picture 5" descr="hybridlashes #russianlashes ...">
            <a:extLst>
              <a:ext uri="{FF2B5EF4-FFF2-40B4-BE49-F238E27FC236}">
                <a16:creationId xmlns:a16="http://schemas.microsoft.com/office/drawing/2014/main" id="{6AC10763-7288-99C4-0C6A-94BAB9BF5B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3772" y="2528281"/>
            <a:ext cx="1715174" cy="1607345"/>
          </a:xfrm>
          <a:prstGeom prst="rect">
            <a:avLst/>
          </a:prstGeom>
        </p:spPr>
      </p:pic>
      <p:pic>
        <p:nvPicPr>
          <p:cNvPr id="7" name="Picture 6" descr="Mega Volume: Density without Damage ...">
            <a:extLst>
              <a:ext uri="{FF2B5EF4-FFF2-40B4-BE49-F238E27FC236}">
                <a16:creationId xmlns:a16="http://schemas.microsoft.com/office/drawing/2014/main" id="{0B9075B9-43CB-E14C-E312-3A55B4307F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3906" y="2530976"/>
            <a:ext cx="1939461" cy="1601952"/>
          </a:xfrm>
          <a:prstGeom prst="rect">
            <a:avLst/>
          </a:prstGeom>
        </p:spPr>
      </p:pic>
      <p:pic>
        <p:nvPicPr>
          <p:cNvPr id="8" name="Picture 7" descr="fake eyelashes ...">
            <a:extLst>
              <a:ext uri="{FF2B5EF4-FFF2-40B4-BE49-F238E27FC236}">
                <a16:creationId xmlns:a16="http://schemas.microsoft.com/office/drawing/2014/main" id="{D764CE06-9173-0CBA-5E74-30085CD094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2828" y="4134951"/>
            <a:ext cx="1930835" cy="18661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F280294-0729-320F-06B1-D1BF4D7B6A0C}"/>
              </a:ext>
            </a:extLst>
          </p:cNvPr>
          <p:cNvSpPr txBox="1"/>
          <p:nvPr/>
        </p:nvSpPr>
        <p:spPr>
          <a:xfrm rot="-5400000">
            <a:off x="3407434" y="3794104"/>
            <a:ext cx="3536828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31BB98-15F5-6C30-C0DC-A87625BF11A2}"/>
              </a:ext>
            </a:extLst>
          </p:cNvPr>
          <p:cNvSpPr txBox="1"/>
          <p:nvPr/>
        </p:nvSpPr>
        <p:spPr>
          <a:xfrm>
            <a:off x="129395" y="2043383"/>
            <a:ext cx="3795623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pic>
        <p:nvPicPr>
          <p:cNvPr id="12" name="Picture 11" descr="Natural Set of Eyelash Extensions ...">
            <a:extLst>
              <a:ext uri="{FF2B5EF4-FFF2-40B4-BE49-F238E27FC236}">
                <a16:creationId xmlns:a16="http://schemas.microsoft.com/office/drawing/2014/main" id="{E353B318-2AA7-5023-0907-4925EAC0D0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55" y="2528282"/>
            <a:ext cx="1607344" cy="1607344"/>
          </a:xfrm>
          <a:prstGeom prst="rect">
            <a:avLst/>
          </a:prstGeom>
        </p:spPr>
      </p:pic>
      <p:pic>
        <p:nvPicPr>
          <p:cNvPr id="13" name="Picture 12" descr="Manchester &amp; Altrincham Russian Volume ...">
            <a:extLst>
              <a:ext uri="{FF2B5EF4-FFF2-40B4-BE49-F238E27FC236}">
                <a16:creationId xmlns:a16="http://schemas.microsoft.com/office/drawing/2014/main" id="{ABAC3AC3-5668-2F00-8971-3516D04484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82328" y="2528281"/>
            <a:ext cx="1607344" cy="1607344"/>
          </a:xfrm>
          <a:prstGeom prst="rect">
            <a:avLst/>
          </a:prstGeom>
        </p:spPr>
      </p:pic>
      <p:pic>
        <p:nvPicPr>
          <p:cNvPr id="14" name="Picture 13" descr="Classy - Tray – Custom Lashes">
            <a:extLst>
              <a:ext uri="{FF2B5EF4-FFF2-40B4-BE49-F238E27FC236}">
                <a16:creationId xmlns:a16="http://schemas.microsoft.com/office/drawing/2014/main" id="{5F847951-DDFA-E8BF-9A6C-417B7C8E0C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55" y="4134951"/>
            <a:ext cx="1607344" cy="1866136"/>
          </a:xfrm>
          <a:prstGeom prst="rect">
            <a:avLst/>
          </a:prstGeom>
        </p:spPr>
      </p:pic>
      <p:pic>
        <p:nvPicPr>
          <p:cNvPr id="15" name="Picture 14" descr="Classic Lash Extensions | Natural ...">
            <a:extLst>
              <a:ext uri="{FF2B5EF4-FFF2-40B4-BE49-F238E27FC236}">
                <a16:creationId xmlns:a16="http://schemas.microsoft.com/office/drawing/2014/main" id="{B65F52A6-EE69-3212-C1AB-9B41ED24532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82262" y="4041543"/>
            <a:ext cx="1607478" cy="195590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C3D82E4-E3B5-F9CD-736C-EF7E2EBBE878}"/>
              </a:ext>
            </a:extLst>
          </p:cNvPr>
          <p:cNvSpPr txBox="1"/>
          <p:nvPr/>
        </p:nvSpPr>
        <p:spPr>
          <a:xfrm rot="5400000">
            <a:off x="2059556" y="4027455"/>
            <a:ext cx="2717319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pic>
        <p:nvPicPr>
          <p:cNvPr id="17" name="Picture 16" descr="Belvoir - A Priory Academy - Welcome">
            <a:extLst>
              <a:ext uri="{FF2B5EF4-FFF2-40B4-BE49-F238E27FC236}">
                <a16:creationId xmlns:a16="http://schemas.microsoft.com/office/drawing/2014/main" id="{184B14DA-CA16-9682-E182-E5A82931B41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74162" y="956723"/>
            <a:ext cx="1914525" cy="118128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A58E435-C7CF-4F97-AD55-5AD6356A9A2B}"/>
              </a:ext>
            </a:extLst>
          </p:cNvPr>
          <p:cNvSpPr txBox="1"/>
          <p:nvPr/>
        </p:nvSpPr>
        <p:spPr>
          <a:xfrm>
            <a:off x="3082860" y="5905179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MASCARA ONLY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NO FALSE LASHES</a:t>
            </a:r>
          </a:p>
        </p:txBody>
      </p:sp>
    </p:spTree>
    <p:extLst>
      <p:ext uri="{BB962C8B-B14F-4D97-AF65-F5344CB8AC3E}">
        <p14:creationId xmlns:p14="http://schemas.microsoft.com/office/powerpoint/2010/main" val="3593988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60BC77-225F-7A5B-2ED5-9ABED8A626FF}"/>
              </a:ext>
            </a:extLst>
          </p:cNvPr>
          <p:cNvSpPr txBox="1"/>
          <p:nvPr/>
        </p:nvSpPr>
        <p:spPr>
          <a:xfrm>
            <a:off x="485235" y="1277787"/>
            <a:ext cx="8044132" cy="7617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500">
                <a:latin typeface="Constantia"/>
              </a:rPr>
              <a:t>Hair at Priory Belvoir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8230CB-3B8F-6B90-514E-C5E0F2B455EB}"/>
              </a:ext>
            </a:extLst>
          </p:cNvPr>
          <p:cNvSpPr txBox="1"/>
          <p:nvPr/>
        </p:nvSpPr>
        <p:spPr>
          <a:xfrm>
            <a:off x="5876744" y="2043382"/>
            <a:ext cx="3267255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280294-0729-320F-06B1-D1BF4D7B6A0C}"/>
              </a:ext>
            </a:extLst>
          </p:cNvPr>
          <p:cNvSpPr txBox="1"/>
          <p:nvPr/>
        </p:nvSpPr>
        <p:spPr>
          <a:xfrm rot="-5400000">
            <a:off x="3407434" y="3794104"/>
            <a:ext cx="3536828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31BB98-15F5-6C30-C0DC-A87625BF11A2}"/>
              </a:ext>
            </a:extLst>
          </p:cNvPr>
          <p:cNvSpPr txBox="1"/>
          <p:nvPr/>
        </p:nvSpPr>
        <p:spPr>
          <a:xfrm>
            <a:off x="129395" y="2043383"/>
            <a:ext cx="3795623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C3D82E4-E3B5-F9CD-736C-EF7E2EBBE878}"/>
              </a:ext>
            </a:extLst>
          </p:cNvPr>
          <p:cNvSpPr txBox="1"/>
          <p:nvPr/>
        </p:nvSpPr>
        <p:spPr>
          <a:xfrm rot="5400000">
            <a:off x="2059556" y="4027455"/>
            <a:ext cx="2717319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pic>
        <p:nvPicPr>
          <p:cNvPr id="17" name="Picture 16" descr="Belvoir - A Priory Academy - Welcome">
            <a:extLst>
              <a:ext uri="{FF2B5EF4-FFF2-40B4-BE49-F238E27FC236}">
                <a16:creationId xmlns:a16="http://schemas.microsoft.com/office/drawing/2014/main" id="{184B14DA-CA16-9682-E182-E5A82931B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4162" y="956723"/>
            <a:ext cx="1914525" cy="118128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E740C7A-B608-4693-BF4C-68A23103A1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1106" y="5373216"/>
            <a:ext cx="2175166" cy="13219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B4FE7C9-7432-48E2-B836-9FACC599C4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5528" y="3026616"/>
            <a:ext cx="1077046" cy="184811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575B599-AC1A-4849-A7F2-4D7A6792B1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1769" y="2730243"/>
            <a:ext cx="1000125" cy="15049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C4A8F49-3037-434B-979E-36FC81A4A2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46787" y="3712485"/>
            <a:ext cx="1342688" cy="165963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CE8467A-EB21-44F1-A5FA-7FCA4D8815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7647" y="2699536"/>
            <a:ext cx="2099672" cy="163033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F52F52C-9F25-49D0-91BC-31FB25F07A9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6542" y="4605354"/>
            <a:ext cx="2352675" cy="153352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502DF16-9BA7-425D-BBD0-F23EDA2C38BD}"/>
              </a:ext>
            </a:extLst>
          </p:cNvPr>
          <p:cNvSpPr txBox="1"/>
          <p:nvPr/>
        </p:nvSpPr>
        <p:spPr>
          <a:xfrm>
            <a:off x="2761116" y="5769547"/>
            <a:ext cx="3096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NATURAL HAIR COLOUR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NO TRAM LINES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NO SKIN SHAVED HEADS</a:t>
            </a:r>
          </a:p>
        </p:txBody>
      </p:sp>
    </p:spTree>
    <p:extLst>
      <p:ext uri="{BB962C8B-B14F-4D97-AF65-F5344CB8AC3E}">
        <p14:creationId xmlns:p14="http://schemas.microsoft.com/office/powerpoint/2010/main" val="300703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60BC77-225F-7A5B-2ED5-9ABED8A626FF}"/>
              </a:ext>
            </a:extLst>
          </p:cNvPr>
          <p:cNvSpPr txBox="1"/>
          <p:nvPr/>
        </p:nvSpPr>
        <p:spPr>
          <a:xfrm>
            <a:off x="485235" y="1277787"/>
            <a:ext cx="8044132" cy="7617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500">
                <a:latin typeface="Constantia"/>
              </a:rPr>
              <a:t>Skirts at Priory Belvoir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8230CB-3B8F-6B90-514E-C5E0F2B455EB}"/>
              </a:ext>
            </a:extLst>
          </p:cNvPr>
          <p:cNvSpPr txBox="1"/>
          <p:nvPr/>
        </p:nvSpPr>
        <p:spPr>
          <a:xfrm>
            <a:off x="5876744" y="2043382"/>
            <a:ext cx="3267255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280294-0729-320F-06B1-D1BF4D7B6A0C}"/>
              </a:ext>
            </a:extLst>
          </p:cNvPr>
          <p:cNvSpPr txBox="1"/>
          <p:nvPr/>
        </p:nvSpPr>
        <p:spPr>
          <a:xfrm rot="16200000">
            <a:off x="2498086" y="3794104"/>
            <a:ext cx="3536828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31BB98-15F5-6C30-C0DC-A87625BF11A2}"/>
              </a:ext>
            </a:extLst>
          </p:cNvPr>
          <p:cNvSpPr txBox="1"/>
          <p:nvPr/>
        </p:nvSpPr>
        <p:spPr>
          <a:xfrm>
            <a:off x="129395" y="2043383"/>
            <a:ext cx="3795623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C3D82E4-E3B5-F9CD-736C-EF7E2EBBE878}"/>
              </a:ext>
            </a:extLst>
          </p:cNvPr>
          <p:cNvSpPr txBox="1"/>
          <p:nvPr/>
        </p:nvSpPr>
        <p:spPr>
          <a:xfrm rot="5400000">
            <a:off x="2059556" y="4027455"/>
            <a:ext cx="2717319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pic>
        <p:nvPicPr>
          <p:cNvPr id="17" name="Picture 16" descr="Belvoir - A Priory Academy - Welcome">
            <a:extLst>
              <a:ext uri="{FF2B5EF4-FFF2-40B4-BE49-F238E27FC236}">
                <a16:creationId xmlns:a16="http://schemas.microsoft.com/office/drawing/2014/main" id="{184B14DA-CA16-9682-E182-E5A82931B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4162" y="956723"/>
            <a:ext cx="1914525" cy="118128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D0C7529-BCAE-4523-8E3A-BB51BA968E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395" y="3068960"/>
            <a:ext cx="1194740" cy="218009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1309519-1BFD-46E9-AD7C-CA62EA134F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2426" y="3397006"/>
            <a:ext cx="1504950" cy="1524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90DFA78-EAAC-4714-8D8C-AC3DA660D7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2919960"/>
            <a:ext cx="4200525" cy="28956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543C93A-4140-4264-AEFF-052F19BFBB32}"/>
              </a:ext>
            </a:extLst>
          </p:cNvPr>
          <p:cNvSpPr txBox="1"/>
          <p:nvPr/>
        </p:nvSpPr>
        <p:spPr>
          <a:xfrm>
            <a:off x="2035045" y="5617894"/>
            <a:ext cx="6652095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NOT ROLLED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KNEE LENGTH</a:t>
            </a:r>
            <a:endParaRPr lang="en-GB" dirty="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highlight>
                  <a:srgbClr val="FFFF00"/>
                </a:highlight>
                <a:ea typeface="Calibri"/>
                <a:cs typeface="Calibri"/>
              </a:rPr>
              <a:t>If you have two incidents of rolled skirts in a term, you will then wear trousers</a:t>
            </a:r>
          </a:p>
        </p:txBody>
      </p:sp>
    </p:spTree>
    <p:extLst>
      <p:ext uri="{BB962C8B-B14F-4D97-AF65-F5344CB8AC3E}">
        <p14:creationId xmlns:p14="http://schemas.microsoft.com/office/powerpoint/2010/main" val="95003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60BC77-225F-7A5B-2ED5-9ABED8A626FF}"/>
              </a:ext>
            </a:extLst>
          </p:cNvPr>
          <p:cNvSpPr txBox="1"/>
          <p:nvPr/>
        </p:nvSpPr>
        <p:spPr>
          <a:xfrm>
            <a:off x="485235" y="1277787"/>
            <a:ext cx="8044132" cy="7617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500">
                <a:latin typeface="Constantia"/>
              </a:rPr>
              <a:t>Ties at Priory Belvoir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8230CB-3B8F-6B90-514E-C5E0F2B455EB}"/>
              </a:ext>
            </a:extLst>
          </p:cNvPr>
          <p:cNvSpPr txBox="1"/>
          <p:nvPr/>
        </p:nvSpPr>
        <p:spPr>
          <a:xfrm>
            <a:off x="5876744" y="2043382"/>
            <a:ext cx="3267255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280294-0729-320F-06B1-D1BF4D7B6A0C}"/>
              </a:ext>
            </a:extLst>
          </p:cNvPr>
          <p:cNvSpPr txBox="1"/>
          <p:nvPr/>
        </p:nvSpPr>
        <p:spPr>
          <a:xfrm rot="-5400000">
            <a:off x="3407434" y="3794104"/>
            <a:ext cx="3536828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31BB98-15F5-6C30-C0DC-A87625BF11A2}"/>
              </a:ext>
            </a:extLst>
          </p:cNvPr>
          <p:cNvSpPr txBox="1"/>
          <p:nvPr/>
        </p:nvSpPr>
        <p:spPr>
          <a:xfrm>
            <a:off x="129395" y="2043383"/>
            <a:ext cx="3795623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C3D82E4-E3B5-F9CD-736C-EF7E2EBBE878}"/>
              </a:ext>
            </a:extLst>
          </p:cNvPr>
          <p:cNvSpPr txBox="1"/>
          <p:nvPr/>
        </p:nvSpPr>
        <p:spPr>
          <a:xfrm rot="5400000">
            <a:off x="2059556" y="4027455"/>
            <a:ext cx="2717319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pic>
        <p:nvPicPr>
          <p:cNvPr id="17" name="Picture 16" descr="Belvoir - A Priory Academy - Welcome">
            <a:extLst>
              <a:ext uri="{FF2B5EF4-FFF2-40B4-BE49-F238E27FC236}">
                <a16:creationId xmlns:a16="http://schemas.microsoft.com/office/drawing/2014/main" id="{184B14DA-CA16-9682-E182-E5A82931B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4162" y="956723"/>
            <a:ext cx="1914525" cy="118128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5B37CD2-C529-409E-9414-C15A2468CB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2996952"/>
            <a:ext cx="1656184" cy="21639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0317551-024B-4EA2-ADAC-B6DF54DECA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184" y="2626145"/>
            <a:ext cx="2009775" cy="16668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E15E7B3-0ED3-4748-AE6A-20AF508F1A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1105" y="4653136"/>
            <a:ext cx="1485900" cy="1524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93D8B6A-31BB-4524-BDDB-ED3AF4333F65}"/>
              </a:ext>
            </a:extLst>
          </p:cNvPr>
          <p:cNvSpPr txBox="1"/>
          <p:nvPr/>
        </p:nvSpPr>
        <p:spPr>
          <a:xfrm>
            <a:off x="1870043" y="5415136"/>
            <a:ext cx="3096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7 STRIPES –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NO FAT 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TOP BUTTONS FASTENED</a:t>
            </a:r>
          </a:p>
        </p:txBody>
      </p:sp>
    </p:spTree>
    <p:extLst>
      <p:ext uri="{BB962C8B-B14F-4D97-AF65-F5344CB8AC3E}">
        <p14:creationId xmlns:p14="http://schemas.microsoft.com/office/powerpoint/2010/main" val="617055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60BC77-225F-7A5B-2ED5-9ABED8A626FF}"/>
              </a:ext>
            </a:extLst>
          </p:cNvPr>
          <p:cNvSpPr txBox="1"/>
          <p:nvPr/>
        </p:nvSpPr>
        <p:spPr>
          <a:xfrm>
            <a:off x="485235" y="1277787"/>
            <a:ext cx="8044132" cy="7617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500">
                <a:latin typeface="Constantia"/>
              </a:rPr>
              <a:t>Shirts at Priory Belvoir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8230CB-3B8F-6B90-514E-C5E0F2B455EB}"/>
              </a:ext>
            </a:extLst>
          </p:cNvPr>
          <p:cNvSpPr txBox="1"/>
          <p:nvPr/>
        </p:nvSpPr>
        <p:spPr>
          <a:xfrm>
            <a:off x="5876744" y="2043382"/>
            <a:ext cx="3267255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280294-0729-320F-06B1-D1BF4D7B6A0C}"/>
              </a:ext>
            </a:extLst>
          </p:cNvPr>
          <p:cNvSpPr txBox="1"/>
          <p:nvPr/>
        </p:nvSpPr>
        <p:spPr>
          <a:xfrm rot="-5400000">
            <a:off x="3407434" y="3794104"/>
            <a:ext cx="3536828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31BB98-15F5-6C30-C0DC-A87625BF11A2}"/>
              </a:ext>
            </a:extLst>
          </p:cNvPr>
          <p:cNvSpPr txBox="1"/>
          <p:nvPr/>
        </p:nvSpPr>
        <p:spPr>
          <a:xfrm>
            <a:off x="129395" y="2043383"/>
            <a:ext cx="3795623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C3D82E4-E3B5-F9CD-736C-EF7E2EBBE878}"/>
              </a:ext>
            </a:extLst>
          </p:cNvPr>
          <p:cNvSpPr txBox="1"/>
          <p:nvPr/>
        </p:nvSpPr>
        <p:spPr>
          <a:xfrm rot="5400000">
            <a:off x="2059556" y="4027455"/>
            <a:ext cx="2717319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pic>
        <p:nvPicPr>
          <p:cNvPr id="17" name="Picture 16" descr="Belvoir - A Priory Academy - Welcome">
            <a:extLst>
              <a:ext uri="{FF2B5EF4-FFF2-40B4-BE49-F238E27FC236}">
                <a16:creationId xmlns:a16="http://schemas.microsoft.com/office/drawing/2014/main" id="{184B14DA-CA16-9682-E182-E5A82931B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4162" y="956723"/>
            <a:ext cx="1914525" cy="118128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76DAC61-3938-4017-8952-1D9894A17E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2680304"/>
            <a:ext cx="1728192" cy="365502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558190C-C585-4A64-A559-B7988E3467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8961" y="3126193"/>
            <a:ext cx="2294984" cy="279119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A08C6F5-AC55-4F29-8CC4-2EE5D8AAEC86}"/>
              </a:ext>
            </a:extLst>
          </p:cNvPr>
          <p:cNvSpPr txBox="1"/>
          <p:nvPr/>
        </p:nvSpPr>
        <p:spPr>
          <a:xfrm>
            <a:off x="3112617" y="5965998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SHIRTS TUCKED IN </a:t>
            </a:r>
          </a:p>
        </p:txBody>
      </p:sp>
    </p:spTree>
    <p:extLst>
      <p:ext uri="{BB962C8B-B14F-4D97-AF65-F5344CB8AC3E}">
        <p14:creationId xmlns:p14="http://schemas.microsoft.com/office/powerpoint/2010/main" val="3014286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60BC77-225F-7A5B-2ED5-9ABED8A626FF}"/>
              </a:ext>
            </a:extLst>
          </p:cNvPr>
          <p:cNvSpPr txBox="1"/>
          <p:nvPr/>
        </p:nvSpPr>
        <p:spPr>
          <a:xfrm>
            <a:off x="485235" y="1277787"/>
            <a:ext cx="8044132" cy="7617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500">
                <a:latin typeface="Constantia"/>
              </a:rPr>
              <a:t>Bags At Priory Belvoir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8230CB-3B8F-6B90-514E-C5E0F2B455EB}"/>
              </a:ext>
            </a:extLst>
          </p:cNvPr>
          <p:cNvSpPr txBox="1"/>
          <p:nvPr/>
        </p:nvSpPr>
        <p:spPr>
          <a:xfrm>
            <a:off x="5876744" y="2043382"/>
            <a:ext cx="3267255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280294-0729-320F-06B1-D1BF4D7B6A0C}"/>
              </a:ext>
            </a:extLst>
          </p:cNvPr>
          <p:cNvSpPr txBox="1"/>
          <p:nvPr/>
        </p:nvSpPr>
        <p:spPr>
          <a:xfrm rot="-5400000">
            <a:off x="3208196" y="3811796"/>
            <a:ext cx="3536828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31BB98-15F5-6C30-C0DC-A87625BF11A2}"/>
              </a:ext>
            </a:extLst>
          </p:cNvPr>
          <p:cNvSpPr txBox="1"/>
          <p:nvPr/>
        </p:nvSpPr>
        <p:spPr>
          <a:xfrm>
            <a:off x="129395" y="2043383"/>
            <a:ext cx="3795623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C3D82E4-E3B5-F9CD-736C-EF7E2EBBE878}"/>
              </a:ext>
            </a:extLst>
          </p:cNvPr>
          <p:cNvSpPr txBox="1"/>
          <p:nvPr/>
        </p:nvSpPr>
        <p:spPr>
          <a:xfrm rot="5400000">
            <a:off x="2263300" y="4087496"/>
            <a:ext cx="2717319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pic>
        <p:nvPicPr>
          <p:cNvPr id="17" name="Picture 16" descr="Belvoir - A Priory Academy - Welcome">
            <a:extLst>
              <a:ext uri="{FF2B5EF4-FFF2-40B4-BE49-F238E27FC236}">
                <a16:creationId xmlns:a16="http://schemas.microsoft.com/office/drawing/2014/main" id="{184B14DA-CA16-9682-E182-E5A82931B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4162" y="956723"/>
            <a:ext cx="1914525" cy="11812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69C06CB-CA39-434E-AC0D-7DB24053D2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62" y="2970658"/>
            <a:ext cx="1584176" cy="208023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54CB4B-118C-40D0-B671-E3F0E3F0D8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6810" y="2780928"/>
            <a:ext cx="1876425" cy="113347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3E4A6F6-5CB7-4B52-8419-BF65E9AEE0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9324" y="4088190"/>
            <a:ext cx="1344464" cy="163315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E6CFA05-0E51-404E-91A9-CBAC89ECD8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13481" y="4622333"/>
            <a:ext cx="1861115" cy="190439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C661CDC-EB58-4ACD-845B-108AE17454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64782" y="2780928"/>
            <a:ext cx="1558624" cy="193907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8E6B8CE-1BF0-40E6-B750-6FBC06D53DD5}"/>
              </a:ext>
            </a:extLst>
          </p:cNvPr>
          <p:cNvSpPr txBox="1"/>
          <p:nvPr/>
        </p:nvSpPr>
        <p:spPr>
          <a:xfrm>
            <a:off x="2376846" y="5803998"/>
            <a:ext cx="3096344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highlight>
                  <a:srgbClr val="FFFF00"/>
                </a:highlight>
              </a:rPr>
              <a:t>YOU MUST BRING A BAG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NO BIG BRANDED LABELS</a:t>
            </a:r>
            <a:endParaRPr lang="en-GB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NO HANDBAGS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9347991-547D-428E-B972-81573FA7A61A}"/>
              </a:ext>
            </a:extLst>
          </p:cNvPr>
          <p:cNvCxnSpPr>
            <a:cxnSpLocks/>
          </p:cNvCxnSpPr>
          <p:nvPr/>
        </p:nvCxnSpPr>
        <p:spPr>
          <a:xfrm flipH="1">
            <a:off x="5292080" y="2774353"/>
            <a:ext cx="3528392" cy="3246935"/>
          </a:xfrm>
          <a:prstGeom prst="line">
            <a:avLst/>
          </a:prstGeom>
          <a:ln w="5715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B990388-FB33-42F3-8E34-34EA974963EA}"/>
              </a:ext>
            </a:extLst>
          </p:cNvPr>
          <p:cNvCxnSpPr/>
          <p:nvPr/>
        </p:nvCxnSpPr>
        <p:spPr>
          <a:xfrm>
            <a:off x="5218984" y="2671762"/>
            <a:ext cx="3601488" cy="3466133"/>
          </a:xfrm>
          <a:prstGeom prst="line">
            <a:avLst/>
          </a:prstGeom>
          <a:ln w="5715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4319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ack and red sweatshirt with a red crosshair on it&#10;&#10;Description automatically generated">
            <a:extLst>
              <a:ext uri="{FF2B5EF4-FFF2-40B4-BE49-F238E27FC236}">
                <a16:creationId xmlns:a16="http://schemas.microsoft.com/office/drawing/2014/main" id="{643C8CCF-EE18-D340-E499-1002BB634B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685" y="3428440"/>
            <a:ext cx="1467970" cy="2381250"/>
          </a:xfrm>
          <a:prstGeom prst="rect">
            <a:avLst/>
          </a:prstGeom>
        </p:spPr>
      </p:pic>
      <p:pic>
        <p:nvPicPr>
          <p:cNvPr id="2" name="Picture 1" descr="A person wearing a jacket&#10;&#10;Description automatically generated">
            <a:extLst>
              <a:ext uri="{FF2B5EF4-FFF2-40B4-BE49-F238E27FC236}">
                <a16:creationId xmlns:a16="http://schemas.microsoft.com/office/drawing/2014/main" id="{C1311B54-03BE-467B-94E9-2F418BCE07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8539" y="2789986"/>
            <a:ext cx="1506630" cy="251516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660BC77-225F-7A5B-2ED5-9ABED8A626FF}"/>
              </a:ext>
            </a:extLst>
          </p:cNvPr>
          <p:cNvSpPr txBox="1"/>
          <p:nvPr/>
        </p:nvSpPr>
        <p:spPr>
          <a:xfrm>
            <a:off x="485235" y="1277787"/>
            <a:ext cx="8044132" cy="7617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500">
                <a:latin typeface="Constantia"/>
              </a:rPr>
              <a:t>Coats At Priory Belvoir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8230CB-3B8F-6B90-514E-C5E0F2B455EB}"/>
              </a:ext>
            </a:extLst>
          </p:cNvPr>
          <p:cNvSpPr txBox="1"/>
          <p:nvPr/>
        </p:nvSpPr>
        <p:spPr>
          <a:xfrm>
            <a:off x="5876744" y="2043382"/>
            <a:ext cx="3267255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280294-0729-320F-06B1-D1BF4D7B6A0C}"/>
              </a:ext>
            </a:extLst>
          </p:cNvPr>
          <p:cNvSpPr txBox="1"/>
          <p:nvPr/>
        </p:nvSpPr>
        <p:spPr>
          <a:xfrm rot="-5400000">
            <a:off x="3208196" y="3811796"/>
            <a:ext cx="3536828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31BB98-15F5-6C30-C0DC-A87625BF11A2}"/>
              </a:ext>
            </a:extLst>
          </p:cNvPr>
          <p:cNvSpPr txBox="1"/>
          <p:nvPr/>
        </p:nvSpPr>
        <p:spPr>
          <a:xfrm>
            <a:off x="129395" y="2043383"/>
            <a:ext cx="3795623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C3D82E4-E3B5-F9CD-736C-EF7E2EBBE878}"/>
              </a:ext>
            </a:extLst>
          </p:cNvPr>
          <p:cNvSpPr txBox="1"/>
          <p:nvPr/>
        </p:nvSpPr>
        <p:spPr>
          <a:xfrm rot="5400000">
            <a:off x="2263300" y="4087496"/>
            <a:ext cx="2717319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pic>
        <p:nvPicPr>
          <p:cNvPr id="17" name="Picture 16" descr="Belvoir - A Priory Academy - Welcome">
            <a:extLst>
              <a:ext uri="{FF2B5EF4-FFF2-40B4-BE49-F238E27FC236}">
                <a16:creationId xmlns:a16="http://schemas.microsoft.com/office/drawing/2014/main" id="{184B14DA-CA16-9682-E182-E5A82931B4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4162" y="956723"/>
            <a:ext cx="1914525" cy="118128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8E6B8CE-1BF0-40E6-B750-6FBC06D53DD5}"/>
              </a:ext>
            </a:extLst>
          </p:cNvPr>
          <p:cNvSpPr txBox="1"/>
          <p:nvPr/>
        </p:nvSpPr>
        <p:spPr>
          <a:xfrm>
            <a:off x="2376846" y="5803998"/>
            <a:ext cx="3096344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NO BIG BRANDED LABELS</a:t>
            </a:r>
            <a:endParaRPr lang="en-GB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NO HOODIES</a:t>
            </a:r>
            <a:endParaRPr lang="en-GB">
              <a:ea typeface="Calibri"/>
              <a:cs typeface="Calibri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9347991-547D-428E-B972-81573FA7A61A}"/>
              </a:ext>
            </a:extLst>
          </p:cNvPr>
          <p:cNvCxnSpPr>
            <a:cxnSpLocks/>
          </p:cNvCxnSpPr>
          <p:nvPr/>
        </p:nvCxnSpPr>
        <p:spPr>
          <a:xfrm flipH="1">
            <a:off x="5292080" y="2774353"/>
            <a:ext cx="3528392" cy="3246935"/>
          </a:xfrm>
          <a:prstGeom prst="line">
            <a:avLst/>
          </a:prstGeom>
          <a:ln w="5715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B990388-FB33-42F3-8E34-34EA974963EA}"/>
              </a:ext>
            </a:extLst>
          </p:cNvPr>
          <p:cNvCxnSpPr/>
          <p:nvPr/>
        </p:nvCxnSpPr>
        <p:spPr>
          <a:xfrm>
            <a:off x="5218984" y="2671762"/>
            <a:ext cx="3601488" cy="3466133"/>
          </a:xfrm>
          <a:prstGeom prst="line">
            <a:avLst/>
          </a:prstGeom>
          <a:ln w="5715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7" name="Picture 6" descr="A black coat with a hood&#10;&#10;Description automatically generated">
            <a:extLst>
              <a:ext uri="{FF2B5EF4-FFF2-40B4-BE49-F238E27FC236}">
                <a16:creationId xmlns:a16="http://schemas.microsoft.com/office/drawing/2014/main" id="{C0029E3F-310D-0C9A-EFF9-14247B3461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031" y="2526647"/>
            <a:ext cx="1504950" cy="2181225"/>
          </a:xfrm>
          <a:prstGeom prst="rect">
            <a:avLst/>
          </a:prstGeom>
        </p:spPr>
      </p:pic>
      <p:pic>
        <p:nvPicPr>
          <p:cNvPr id="8" name="Picture 7" descr="A white coat with a hood&#10;&#10;Description automatically generated">
            <a:extLst>
              <a:ext uri="{FF2B5EF4-FFF2-40B4-BE49-F238E27FC236}">
                <a16:creationId xmlns:a16="http://schemas.microsoft.com/office/drawing/2014/main" id="{CC80D8FE-CBAE-F183-D424-C90F398D1E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14245" y="2617414"/>
            <a:ext cx="1362075" cy="229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99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60BC77-225F-7A5B-2ED5-9ABED8A626FF}"/>
              </a:ext>
            </a:extLst>
          </p:cNvPr>
          <p:cNvSpPr txBox="1"/>
          <p:nvPr/>
        </p:nvSpPr>
        <p:spPr>
          <a:xfrm>
            <a:off x="485235" y="1277787"/>
            <a:ext cx="8044132" cy="7617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500">
                <a:latin typeface="Constantia"/>
              </a:rPr>
              <a:t>Socks at Priory Belvoir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8230CB-3B8F-6B90-514E-C5E0F2B455EB}"/>
              </a:ext>
            </a:extLst>
          </p:cNvPr>
          <p:cNvSpPr txBox="1"/>
          <p:nvPr/>
        </p:nvSpPr>
        <p:spPr>
          <a:xfrm>
            <a:off x="5876744" y="2043382"/>
            <a:ext cx="3267255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280294-0729-320F-06B1-D1BF4D7B6A0C}"/>
              </a:ext>
            </a:extLst>
          </p:cNvPr>
          <p:cNvSpPr txBox="1"/>
          <p:nvPr/>
        </p:nvSpPr>
        <p:spPr>
          <a:xfrm rot="-5400000">
            <a:off x="3208196" y="3811796"/>
            <a:ext cx="3536828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31BB98-15F5-6C30-C0DC-A87625BF11A2}"/>
              </a:ext>
            </a:extLst>
          </p:cNvPr>
          <p:cNvSpPr txBox="1"/>
          <p:nvPr/>
        </p:nvSpPr>
        <p:spPr>
          <a:xfrm>
            <a:off x="129395" y="2043383"/>
            <a:ext cx="3795623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C3D82E4-E3B5-F9CD-736C-EF7E2EBBE878}"/>
              </a:ext>
            </a:extLst>
          </p:cNvPr>
          <p:cNvSpPr txBox="1"/>
          <p:nvPr/>
        </p:nvSpPr>
        <p:spPr>
          <a:xfrm rot="5400000">
            <a:off x="2263300" y="4087496"/>
            <a:ext cx="2717319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pic>
        <p:nvPicPr>
          <p:cNvPr id="17" name="Picture 16" descr="Belvoir - A Priory Academy - Welcome">
            <a:extLst>
              <a:ext uri="{FF2B5EF4-FFF2-40B4-BE49-F238E27FC236}">
                <a16:creationId xmlns:a16="http://schemas.microsoft.com/office/drawing/2014/main" id="{184B14DA-CA16-9682-E182-E5A82931B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4162" y="956723"/>
            <a:ext cx="1914525" cy="118128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8CF7209-40E7-4E83-A79F-8154FC6A67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9748" y="2671762"/>
            <a:ext cx="1438275" cy="15144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F0E5222-F2B5-4E53-9DFD-72E4D86590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2600" y="2703029"/>
            <a:ext cx="1238250" cy="15049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9F6F522-D047-4285-A992-5909B580EB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8202" y="4509120"/>
            <a:ext cx="2076450" cy="1628775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2D72257-69C9-46DD-8ECF-95B6FF2A4595}"/>
              </a:ext>
            </a:extLst>
          </p:cNvPr>
          <p:cNvCxnSpPr/>
          <p:nvPr/>
        </p:nvCxnSpPr>
        <p:spPr>
          <a:xfrm>
            <a:off x="5218984" y="2671762"/>
            <a:ext cx="3601488" cy="3466133"/>
          </a:xfrm>
          <a:prstGeom prst="line">
            <a:avLst/>
          </a:prstGeom>
          <a:ln w="5715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2B5DE94-B1C2-4C8C-B357-40B7C8479C66}"/>
              </a:ext>
            </a:extLst>
          </p:cNvPr>
          <p:cNvCxnSpPr>
            <a:cxnSpLocks/>
          </p:cNvCxnSpPr>
          <p:nvPr/>
        </p:nvCxnSpPr>
        <p:spPr>
          <a:xfrm flipH="1">
            <a:off x="5292080" y="2774353"/>
            <a:ext cx="3528392" cy="3246935"/>
          </a:xfrm>
          <a:prstGeom prst="line">
            <a:avLst/>
          </a:prstGeom>
          <a:ln w="5715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25" name="Picture 24">
            <a:extLst>
              <a:ext uri="{FF2B5EF4-FFF2-40B4-BE49-F238E27FC236}">
                <a16:creationId xmlns:a16="http://schemas.microsoft.com/office/drawing/2014/main" id="{1DB9A78B-EA52-4A3D-A8FF-40D885EF6F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9395" y="2759520"/>
            <a:ext cx="1600200" cy="16383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4A6C751-BDDF-462F-80EF-B0E41158CA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66337" y="5209385"/>
            <a:ext cx="1568109" cy="95828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79BF3A13-9366-4D80-BDE7-565EAB4DB2A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29596" y="2971210"/>
            <a:ext cx="1784456" cy="178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31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60BC77-225F-7A5B-2ED5-9ABED8A626FF}"/>
              </a:ext>
            </a:extLst>
          </p:cNvPr>
          <p:cNvSpPr txBox="1"/>
          <p:nvPr/>
        </p:nvSpPr>
        <p:spPr>
          <a:xfrm>
            <a:off x="378207" y="848866"/>
            <a:ext cx="8044132" cy="7617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500">
                <a:latin typeface="Constantia"/>
              </a:rPr>
              <a:t>Shoes at Priory Belvoir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8230CB-3B8F-6B90-514E-C5E0F2B455EB}"/>
              </a:ext>
            </a:extLst>
          </p:cNvPr>
          <p:cNvSpPr txBox="1"/>
          <p:nvPr/>
        </p:nvSpPr>
        <p:spPr>
          <a:xfrm>
            <a:off x="5876744" y="2043382"/>
            <a:ext cx="3267255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280294-0729-320F-06B1-D1BF4D7B6A0C}"/>
              </a:ext>
            </a:extLst>
          </p:cNvPr>
          <p:cNvSpPr txBox="1"/>
          <p:nvPr/>
        </p:nvSpPr>
        <p:spPr>
          <a:xfrm rot="-5400000">
            <a:off x="3208196" y="3811796"/>
            <a:ext cx="3536828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31BB98-15F5-6C30-C0DC-A87625BF11A2}"/>
              </a:ext>
            </a:extLst>
          </p:cNvPr>
          <p:cNvSpPr txBox="1"/>
          <p:nvPr/>
        </p:nvSpPr>
        <p:spPr>
          <a:xfrm>
            <a:off x="129395" y="2043383"/>
            <a:ext cx="3795623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C3D82E4-E3B5-F9CD-736C-EF7E2EBBE878}"/>
              </a:ext>
            </a:extLst>
          </p:cNvPr>
          <p:cNvSpPr txBox="1"/>
          <p:nvPr/>
        </p:nvSpPr>
        <p:spPr>
          <a:xfrm rot="5400000">
            <a:off x="2263300" y="4087496"/>
            <a:ext cx="2717319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pic>
        <p:nvPicPr>
          <p:cNvPr id="17" name="Picture 16" descr="Belvoir - A Priory Academy - Welcome">
            <a:extLst>
              <a:ext uri="{FF2B5EF4-FFF2-40B4-BE49-F238E27FC236}">
                <a16:creationId xmlns:a16="http://schemas.microsoft.com/office/drawing/2014/main" id="{184B14DA-CA16-9682-E182-E5A82931B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4162" y="956723"/>
            <a:ext cx="1914525" cy="11812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DE1AD91-6D1D-4D2F-84C4-878D24BA8A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4088" y="2561457"/>
            <a:ext cx="3606346" cy="35368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BEA5457-A89F-432C-85CF-523B72E5D8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812" y="2420888"/>
            <a:ext cx="3795622" cy="433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616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60BC77-225F-7A5B-2ED5-9ABED8A626FF}"/>
              </a:ext>
            </a:extLst>
          </p:cNvPr>
          <p:cNvSpPr txBox="1"/>
          <p:nvPr/>
        </p:nvSpPr>
        <p:spPr>
          <a:xfrm>
            <a:off x="378207" y="848866"/>
            <a:ext cx="8044132" cy="7617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500" dirty="0" err="1">
                <a:latin typeface="Constantia"/>
              </a:rPr>
              <a:t>Jewellery</a:t>
            </a:r>
            <a:r>
              <a:rPr lang="en-US" sz="4500" dirty="0">
                <a:latin typeface="Constantia"/>
              </a:rPr>
              <a:t> at Priory Belvoir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8230CB-3B8F-6B90-514E-C5E0F2B455EB}"/>
              </a:ext>
            </a:extLst>
          </p:cNvPr>
          <p:cNvSpPr txBox="1"/>
          <p:nvPr/>
        </p:nvSpPr>
        <p:spPr>
          <a:xfrm>
            <a:off x="3603374" y="1538189"/>
            <a:ext cx="3267255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280294-0729-320F-06B1-D1BF4D7B6A0C}"/>
              </a:ext>
            </a:extLst>
          </p:cNvPr>
          <p:cNvSpPr txBox="1"/>
          <p:nvPr/>
        </p:nvSpPr>
        <p:spPr>
          <a:xfrm rot="16200000">
            <a:off x="2399887" y="3837056"/>
            <a:ext cx="3536828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31BB98-15F5-6C30-C0DC-A87625BF11A2}"/>
              </a:ext>
            </a:extLst>
          </p:cNvPr>
          <p:cNvSpPr txBox="1"/>
          <p:nvPr/>
        </p:nvSpPr>
        <p:spPr>
          <a:xfrm>
            <a:off x="129395" y="2043383"/>
            <a:ext cx="3795623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C3D82E4-E3B5-F9CD-736C-EF7E2EBBE878}"/>
              </a:ext>
            </a:extLst>
          </p:cNvPr>
          <p:cNvSpPr txBox="1"/>
          <p:nvPr/>
        </p:nvSpPr>
        <p:spPr>
          <a:xfrm rot="5400000">
            <a:off x="2263300" y="4087496"/>
            <a:ext cx="2717319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pic>
        <p:nvPicPr>
          <p:cNvPr id="17" name="Picture 16" descr="Belvoir - A Priory Academy - Welcome">
            <a:extLst>
              <a:ext uri="{FF2B5EF4-FFF2-40B4-BE49-F238E27FC236}">
                <a16:creationId xmlns:a16="http://schemas.microsoft.com/office/drawing/2014/main" id="{184B14DA-CA16-9682-E182-E5A82931B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4162" y="956723"/>
            <a:ext cx="1914525" cy="118128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3599CB2-C625-463D-865A-34372961CE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755" y="2002631"/>
            <a:ext cx="1438275" cy="14954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F8D1ED6-0F5E-414E-8872-26367E87B6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3213" y="2065892"/>
            <a:ext cx="1114425" cy="14668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97F8F4C-5408-4BC0-8A40-E86AC902B7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6518" y="3638979"/>
            <a:ext cx="1261036" cy="15239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3EA5EFA-8B63-4172-8508-AC8F9A1213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9395" y="2618187"/>
            <a:ext cx="1688042" cy="175154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38B6530-2876-4E66-BA5B-8B111C4F2643}"/>
              </a:ext>
            </a:extLst>
          </p:cNvPr>
          <p:cNvSpPr txBox="1"/>
          <p:nvPr/>
        </p:nvSpPr>
        <p:spPr>
          <a:xfrm>
            <a:off x="1448063" y="5489032"/>
            <a:ext cx="4321437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NO RINGS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NO BRACELETS</a:t>
            </a:r>
            <a:endParaRPr lang="en-GB" dirty="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NO NECKLACES</a:t>
            </a:r>
            <a:endParaRPr lang="en-GB" dirty="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highlight>
                  <a:srgbClr val="FFFF00"/>
                </a:highlight>
                <a:ea typeface="Calibri"/>
                <a:cs typeface="Calibri"/>
              </a:rPr>
              <a:t>Round single stud earrings only</a:t>
            </a:r>
          </a:p>
        </p:txBody>
      </p:sp>
      <p:pic>
        <p:nvPicPr>
          <p:cNvPr id="2" name="Picture 1" descr="A close up of a person&amp;#39;s ear&#10;&#10;AI-generated content may be incorrect.">
            <a:extLst>
              <a:ext uri="{FF2B5EF4-FFF2-40B4-BE49-F238E27FC236}">
                <a16:creationId xmlns:a16="http://schemas.microsoft.com/office/drawing/2014/main" id="{4970335C-CF37-A695-CDE6-985EB3F578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40750" y="2015827"/>
            <a:ext cx="1459430" cy="1474955"/>
          </a:xfrm>
          <a:prstGeom prst="rect">
            <a:avLst/>
          </a:prstGeom>
        </p:spPr>
      </p:pic>
      <p:pic>
        <p:nvPicPr>
          <p:cNvPr id="7" name="Picture 6" descr="A close up of a pair of gold hoop earrings&#10;&#10;AI-generated content may be incorrect.">
            <a:extLst>
              <a:ext uri="{FF2B5EF4-FFF2-40B4-BE49-F238E27FC236}">
                <a16:creationId xmlns:a16="http://schemas.microsoft.com/office/drawing/2014/main" id="{C7C5E9E5-46C8-F4AF-F092-C970E0C97E6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4549" y="5161893"/>
            <a:ext cx="1519896" cy="1535630"/>
          </a:xfrm>
          <a:prstGeom prst="rect">
            <a:avLst/>
          </a:prstGeom>
        </p:spPr>
      </p:pic>
      <p:pic>
        <p:nvPicPr>
          <p:cNvPr id="12" name="Picture 11" descr="A close up of a person&amp;#39;s eye&#10;&#10;AI-generated content may be incorrect.">
            <a:extLst>
              <a:ext uri="{FF2B5EF4-FFF2-40B4-BE49-F238E27FC236}">
                <a16:creationId xmlns:a16="http://schemas.microsoft.com/office/drawing/2014/main" id="{426D2E1F-BC5F-A27B-8348-78B7B4E53CC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19758" y="3735353"/>
            <a:ext cx="2023721" cy="1180733"/>
          </a:xfrm>
          <a:prstGeom prst="rect">
            <a:avLst/>
          </a:prstGeom>
        </p:spPr>
      </p:pic>
      <p:pic>
        <p:nvPicPr>
          <p:cNvPr id="14" name="Picture 13" descr="A close up of a person&amp;#39;s face&#10;&#10;AI-generated content may be incorrect.">
            <a:extLst>
              <a:ext uri="{FF2B5EF4-FFF2-40B4-BE49-F238E27FC236}">
                <a16:creationId xmlns:a16="http://schemas.microsoft.com/office/drawing/2014/main" id="{AC238EB9-D58B-E931-D989-F4C4AAB9860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77196" y="5067090"/>
            <a:ext cx="1525631" cy="1624196"/>
          </a:xfrm>
          <a:prstGeom prst="rect">
            <a:avLst/>
          </a:prstGeom>
        </p:spPr>
      </p:pic>
      <p:pic>
        <p:nvPicPr>
          <p:cNvPr id="18" name="Picture 17" descr="A close-up of a watch&#10;&#10;AI-generated content may be incorrect.">
            <a:extLst>
              <a:ext uri="{FF2B5EF4-FFF2-40B4-BE49-F238E27FC236}">
                <a16:creationId xmlns:a16="http://schemas.microsoft.com/office/drawing/2014/main" id="{7B89C806-AA24-E724-43EE-1EC3F20F9FA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52144" y="3246978"/>
            <a:ext cx="1743075" cy="169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029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60BC77-225F-7A5B-2ED5-9ABED8A626FF}"/>
              </a:ext>
            </a:extLst>
          </p:cNvPr>
          <p:cNvSpPr txBox="1"/>
          <p:nvPr/>
        </p:nvSpPr>
        <p:spPr>
          <a:xfrm>
            <a:off x="550735" y="201885"/>
            <a:ext cx="8044132" cy="7617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500">
                <a:latin typeface="Constantia"/>
              </a:rPr>
              <a:t>PE Kit at Priory Belvoir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8230CB-3B8F-6B90-514E-C5E0F2B455EB}"/>
              </a:ext>
            </a:extLst>
          </p:cNvPr>
          <p:cNvSpPr txBox="1"/>
          <p:nvPr/>
        </p:nvSpPr>
        <p:spPr>
          <a:xfrm>
            <a:off x="5718593" y="1051344"/>
            <a:ext cx="3267255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280294-0729-320F-06B1-D1BF4D7B6A0C}"/>
              </a:ext>
            </a:extLst>
          </p:cNvPr>
          <p:cNvSpPr txBox="1"/>
          <p:nvPr/>
        </p:nvSpPr>
        <p:spPr>
          <a:xfrm rot="-5400000">
            <a:off x="3208196" y="3811796"/>
            <a:ext cx="3536828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31BB98-15F5-6C30-C0DC-A87625BF11A2}"/>
              </a:ext>
            </a:extLst>
          </p:cNvPr>
          <p:cNvSpPr txBox="1"/>
          <p:nvPr/>
        </p:nvSpPr>
        <p:spPr>
          <a:xfrm>
            <a:off x="129395" y="1051345"/>
            <a:ext cx="3795623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C3D82E4-E3B5-F9CD-736C-EF7E2EBBE878}"/>
              </a:ext>
            </a:extLst>
          </p:cNvPr>
          <p:cNvSpPr txBox="1"/>
          <p:nvPr/>
        </p:nvSpPr>
        <p:spPr>
          <a:xfrm rot="5400000">
            <a:off x="2562257" y="3286432"/>
            <a:ext cx="2717319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90C03D-BE3A-4776-9DE3-9F0E650321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150" y="1743204"/>
            <a:ext cx="1514475" cy="17240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E33312C-97D7-4198-8A74-01A12D2417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5319" y="3294407"/>
            <a:ext cx="1424822" cy="14020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23E8A5-51D5-428D-9E93-B47FBF5817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485" y="3472027"/>
            <a:ext cx="1101674" cy="1228533"/>
          </a:xfrm>
          <a:prstGeom prst="rect">
            <a:avLst/>
          </a:prstGeom>
        </p:spPr>
      </p:pic>
      <p:pic>
        <p:nvPicPr>
          <p:cNvPr id="2" name="Picture 1" descr="Black Breathable Sports Shorts">
            <a:extLst>
              <a:ext uri="{FF2B5EF4-FFF2-40B4-BE49-F238E27FC236}">
                <a16:creationId xmlns:a16="http://schemas.microsoft.com/office/drawing/2014/main" id="{A53D735A-6BF5-F7A7-9092-E8CBA0C170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0351" y="1780544"/>
            <a:ext cx="1273295" cy="1514116"/>
          </a:xfrm>
          <a:prstGeom prst="rect">
            <a:avLst/>
          </a:prstGeom>
        </p:spPr>
      </p:pic>
      <p:pic>
        <p:nvPicPr>
          <p:cNvPr id="7" name="Picture 6" descr="A black object with a black background&#10;&#10;Description automatically generated">
            <a:extLst>
              <a:ext uri="{FF2B5EF4-FFF2-40B4-BE49-F238E27FC236}">
                <a16:creationId xmlns:a16="http://schemas.microsoft.com/office/drawing/2014/main" id="{A27F9D11-85FB-0F70-E25D-0E17F91AE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114" y="4989983"/>
            <a:ext cx="1597694" cy="1112670"/>
          </a:xfrm>
          <a:prstGeom prst="rect">
            <a:avLst/>
          </a:prstGeom>
        </p:spPr>
      </p:pic>
      <p:pic>
        <p:nvPicPr>
          <p:cNvPr id="9" name="Picture 8" descr="A pair of black pants&#10;&#10;Description automatically generated">
            <a:extLst>
              <a:ext uri="{FF2B5EF4-FFF2-40B4-BE49-F238E27FC236}">
                <a16:creationId xmlns:a16="http://schemas.microsoft.com/office/drawing/2014/main" id="{A022CD19-0716-B52D-1D88-1A7912F980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26989" y="4889776"/>
            <a:ext cx="880951" cy="1673536"/>
          </a:xfrm>
          <a:prstGeom prst="rect">
            <a:avLst/>
          </a:prstGeom>
        </p:spPr>
      </p:pic>
      <p:pic>
        <p:nvPicPr>
          <p:cNvPr id="12" name="Picture 11" descr="Womens Pineapple Jersey Hotpant Shorts - Black">
            <a:extLst>
              <a:ext uri="{FF2B5EF4-FFF2-40B4-BE49-F238E27FC236}">
                <a16:creationId xmlns:a16="http://schemas.microsoft.com/office/drawing/2014/main" id="{D6C72456-498F-E53F-60D1-38082D4BB9E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25104" y="1718454"/>
            <a:ext cx="1743075" cy="1638300"/>
          </a:xfrm>
          <a:prstGeom prst="rect">
            <a:avLst/>
          </a:prstGeom>
        </p:spPr>
      </p:pic>
      <p:pic>
        <p:nvPicPr>
          <p:cNvPr id="13" name="Picture 12" descr="Gymshark Ruched Strappy Sports Bra ...">
            <a:extLst>
              <a:ext uri="{FF2B5EF4-FFF2-40B4-BE49-F238E27FC236}">
                <a16:creationId xmlns:a16="http://schemas.microsoft.com/office/drawing/2014/main" id="{17FAA866-64D1-41F4-114A-C56E484DC91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43415" y="1672716"/>
            <a:ext cx="1387056" cy="1787286"/>
          </a:xfrm>
          <a:prstGeom prst="rect">
            <a:avLst/>
          </a:prstGeom>
        </p:spPr>
      </p:pic>
      <p:pic>
        <p:nvPicPr>
          <p:cNvPr id="15" name="Picture 14" descr="A close up of a person&amp;#39;s ear&#10;&#10;Description automatically generated">
            <a:extLst>
              <a:ext uri="{FF2B5EF4-FFF2-40B4-BE49-F238E27FC236}">
                <a16:creationId xmlns:a16="http://schemas.microsoft.com/office/drawing/2014/main" id="{7B905009-E31A-F06A-795E-33A81159FA8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48335" y="3522533"/>
            <a:ext cx="1114425" cy="1466850"/>
          </a:xfrm>
          <a:prstGeom prst="rect">
            <a:avLst/>
          </a:prstGeom>
        </p:spPr>
      </p:pic>
      <p:pic>
        <p:nvPicPr>
          <p:cNvPr id="18" name="Picture 17" descr="Let Your Hair Down added a new photo ...">
            <a:extLst>
              <a:ext uri="{FF2B5EF4-FFF2-40B4-BE49-F238E27FC236}">
                <a16:creationId xmlns:a16="http://schemas.microsoft.com/office/drawing/2014/main" id="{49742A30-FA1B-E7BB-C72C-57D1E826B56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39192" y="3536380"/>
            <a:ext cx="1381125" cy="1453012"/>
          </a:xfrm>
          <a:prstGeom prst="rect">
            <a:avLst/>
          </a:prstGeom>
        </p:spPr>
      </p:pic>
      <p:pic>
        <p:nvPicPr>
          <p:cNvPr id="19" name="Picture 18" descr="LFC 95 Mens Puffa Jacket">
            <a:extLst>
              <a:ext uri="{FF2B5EF4-FFF2-40B4-BE49-F238E27FC236}">
                <a16:creationId xmlns:a16="http://schemas.microsoft.com/office/drawing/2014/main" id="{BC32BC6A-3D22-4ADF-A055-3E02F8722B59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10075" t="24126" r="15477" b="12426"/>
          <a:stretch/>
        </p:blipFill>
        <p:spPr>
          <a:xfrm>
            <a:off x="5158886" y="5082771"/>
            <a:ext cx="1933457" cy="165263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157321F-0DAA-5B98-34B2-29F0B02856B1}"/>
              </a:ext>
            </a:extLst>
          </p:cNvPr>
          <p:cNvSpPr txBox="1"/>
          <p:nvPr/>
        </p:nvSpPr>
        <p:spPr>
          <a:xfrm>
            <a:off x="7229507" y="5256708"/>
            <a:ext cx="1917674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ea typeface="Calibri"/>
                <a:cs typeface="Calibri"/>
              </a:rPr>
              <a:t>Hot pant shorts</a:t>
            </a:r>
          </a:p>
          <a:p>
            <a:r>
              <a:rPr lang="en-US">
                <a:ea typeface="Calibri"/>
                <a:cs typeface="Calibri"/>
              </a:rPr>
              <a:t>Crop tops</a:t>
            </a:r>
          </a:p>
          <a:p>
            <a:r>
              <a:rPr lang="en-US">
                <a:ea typeface="Calibri"/>
                <a:cs typeface="Calibri"/>
              </a:rPr>
              <a:t>Ear rings</a:t>
            </a:r>
          </a:p>
          <a:p>
            <a:r>
              <a:rPr lang="en-US">
                <a:ea typeface="Calibri"/>
                <a:cs typeface="Calibri"/>
              </a:rPr>
              <a:t>Hair down</a:t>
            </a:r>
          </a:p>
          <a:p>
            <a:r>
              <a:rPr lang="en-US">
                <a:ea typeface="Calibri"/>
                <a:cs typeface="Calibri"/>
              </a:rPr>
              <a:t>Coats</a:t>
            </a:r>
          </a:p>
        </p:txBody>
      </p:sp>
    </p:spTree>
    <p:extLst>
      <p:ext uri="{BB962C8B-B14F-4D97-AF65-F5344CB8AC3E}">
        <p14:creationId xmlns:p14="http://schemas.microsoft.com/office/powerpoint/2010/main" val="168518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60BC77-225F-7A5B-2ED5-9ABED8A626FF}"/>
              </a:ext>
            </a:extLst>
          </p:cNvPr>
          <p:cNvSpPr txBox="1"/>
          <p:nvPr/>
        </p:nvSpPr>
        <p:spPr>
          <a:xfrm>
            <a:off x="378207" y="848866"/>
            <a:ext cx="8044132" cy="7617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500">
                <a:latin typeface="Constantia"/>
              </a:rPr>
              <a:t>Belts at Priory Belvoir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8230CB-3B8F-6B90-514E-C5E0F2B455EB}"/>
              </a:ext>
            </a:extLst>
          </p:cNvPr>
          <p:cNvSpPr txBox="1"/>
          <p:nvPr/>
        </p:nvSpPr>
        <p:spPr>
          <a:xfrm>
            <a:off x="5876744" y="2043382"/>
            <a:ext cx="3267255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280294-0729-320F-06B1-D1BF4D7B6A0C}"/>
              </a:ext>
            </a:extLst>
          </p:cNvPr>
          <p:cNvSpPr txBox="1"/>
          <p:nvPr/>
        </p:nvSpPr>
        <p:spPr>
          <a:xfrm rot="-5400000">
            <a:off x="3208196" y="3811796"/>
            <a:ext cx="3536828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31BB98-15F5-6C30-C0DC-A87625BF11A2}"/>
              </a:ext>
            </a:extLst>
          </p:cNvPr>
          <p:cNvSpPr txBox="1"/>
          <p:nvPr/>
        </p:nvSpPr>
        <p:spPr>
          <a:xfrm>
            <a:off x="129395" y="2043383"/>
            <a:ext cx="3795623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C3D82E4-E3B5-F9CD-736C-EF7E2EBBE878}"/>
              </a:ext>
            </a:extLst>
          </p:cNvPr>
          <p:cNvSpPr txBox="1"/>
          <p:nvPr/>
        </p:nvSpPr>
        <p:spPr>
          <a:xfrm rot="5400000">
            <a:off x="2231578" y="4077187"/>
            <a:ext cx="2717319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pic>
        <p:nvPicPr>
          <p:cNvPr id="17" name="Picture 16" descr="Belvoir - A Priory Academy - Welcome">
            <a:extLst>
              <a:ext uri="{FF2B5EF4-FFF2-40B4-BE49-F238E27FC236}">
                <a16:creationId xmlns:a16="http://schemas.microsoft.com/office/drawing/2014/main" id="{184B14DA-CA16-9682-E182-E5A82931B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4162" y="956723"/>
            <a:ext cx="1914525" cy="11812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7B230F2-66B2-4D85-9A43-A6AE8A8753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395" y="2690812"/>
            <a:ext cx="1657350" cy="14763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A110FB8-16AF-4223-8E38-EC8A77352B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781" y="4154047"/>
            <a:ext cx="2227927" cy="203354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5640CFB-6ADC-49A4-A665-85E6AE9DEC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0934" y="2570772"/>
            <a:ext cx="2033407" cy="146192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B6771E9-781A-40F5-B6FB-69D665FFA9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6425" y="3547810"/>
            <a:ext cx="1990304" cy="154350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C4450C7-2E6A-4285-BBE7-F526028085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45016" y="2697272"/>
            <a:ext cx="1524000" cy="151447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327B1B7-62BC-43B1-83DF-F9DB22ED920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99469" y="4869160"/>
            <a:ext cx="2571750" cy="1504950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22BDF392-478D-4CDA-A51C-3648695DA424}"/>
              </a:ext>
            </a:extLst>
          </p:cNvPr>
          <p:cNvCxnSpPr/>
          <p:nvPr/>
        </p:nvCxnSpPr>
        <p:spPr>
          <a:xfrm>
            <a:off x="5848199" y="4869160"/>
            <a:ext cx="2458817" cy="1440160"/>
          </a:xfrm>
          <a:prstGeom prst="line">
            <a:avLst/>
          </a:prstGeom>
          <a:ln w="762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3FD04040-7408-4A29-9173-ADAC4824801D}"/>
              </a:ext>
            </a:extLst>
          </p:cNvPr>
          <p:cNvCxnSpPr>
            <a:cxnSpLocks/>
          </p:cNvCxnSpPr>
          <p:nvPr/>
        </p:nvCxnSpPr>
        <p:spPr>
          <a:xfrm flipH="1">
            <a:off x="5899470" y="4869160"/>
            <a:ext cx="2522869" cy="1504950"/>
          </a:xfrm>
          <a:prstGeom prst="line">
            <a:avLst/>
          </a:prstGeom>
          <a:ln w="762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9CE3AEDE-9C29-44DE-B45C-A6981BA174F2}"/>
              </a:ext>
            </a:extLst>
          </p:cNvPr>
          <p:cNvSpPr txBox="1"/>
          <p:nvPr/>
        </p:nvSpPr>
        <p:spPr>
          <a:xfrm>
            <a:off x="2686001" y="5728201"/>
            <a:ext cx="3096344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PLAIN BLACK BELT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NO BUMS EXPOSED</a:t>
            </a:r>
            <a:endParaRPr lang="en-GB" dirty="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highlight>
                  <a:srgbClr val="FFFF00"/>
                </a:highlight>
                <a:ea typeface="Calibri"/>
                <a:cs typeface="Calibri"/>
              </a:rPr>
              <a:t>NO SAGGING!</a:t>
            </a:r>
          </a:p>
        </p:txBody>
      </p:sp>
    </p:spTree>
    <p:extLst>
      <p:ext uri="{BB962C8B-B14F-4D97-AF65-F5344CB8AC3E}">
        <p14:creationId xmlns:p14="http://schemas.microsoft.com/office/powerpoint/2010/main" val="251653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B223CE-1668-BACD-BA8E-02BA628EA7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09CF573-B088-C41F-2860-CA6B1C25AE12}"/>
              </a:ext>
            </a:extLst>
          </p:cNvPr>
          <p:cNvSpPr txBox="1"/>
          <p:nvPr/>
        </p:nvSpPr>
        <p:spPr>
          <a:xfrm>
            <a:off x="378207" y="848866"/>
            <a:ext cx="8044132" cy="7617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500" dirty="0">
                <a:latin typeface="Constantia"/>
              </a:rPr>
              <a:t>Trousers at Priory Belvoir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024530-07B4-E2C1-27A0-2C8BC7F7B437}"/>
              </a:ext>
            </a:extLst>
          </p:cNvPr>
          <p:cNvSpPr txBox="1"/>
          <p:nvPr/>
        </p:nvSpPr>
        <p:spPr>
          <a:xfrm>
            <a:off x="5839063" y="1603767"/>
            <a:ext cx="3267255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97A2C6-DEB4-7372-53F4-820982E08A6F}"/>
              </a:ext>
            </a:extLst>
          </p:cNvPr>
          <p:cNvSpPr txBox="1"/>
          <p:nvPr/>
        </p:nvSpPr>
        <p:spPr>
          <a:xfrm rot="16200000">
            <a:off x="2793701" y="3284257"/>
            <a:ext cx="3536828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rgbClr val="FF0000"/>
                </a:solidFill>
                <a:latin typeface="Mystical Woods Rough Script"/>
              </a:rPr>
              <a:t>NOT ACCEPTABLE :(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8DFBC60-6775-418B-74BE-59AEE71AE14E}"/>
              </a:ext>
            </a:extLst>
          </p:cNvPr>
          <p:cNvSpPr txBox="1"/>
          <p:nvPr/>
        </p:nvSpPr>
        <p:spPr>
          <a:xfrm>
            <a:off x="141955" y="1716812"/>
            <a:ext cx="3795623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9C56EAF-0102-8AB8-2134-39C8AEF7B7A4}"/>
              </a:ext>
            </a:extLst>
          </p:cNvPr>
          <p:cNvSpPr txBox="1"/>
          <p:nvPr/>
        </p:nvSpPr>
        <p:spPr>
          <a:xfrm rot="5400000">
            <a:off x="2445105" y="3461725"/>
            <a:ext cx="2717319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700">
                <a:solidFill>
                  <a:schemeClr val="accent6"/>
                </a:solidFill>
                <a:latin typeface="Mystical Woods Rough Script"/>
              </a:rPr>
              <a:t>ACCEPTABLE :)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51CE86B6-7EE0-D3EE-F55D-36A6B158BB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5270" y="5685588"/>
            <a:ext cx="1642278" cy="964852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7E16436-C45A-5045-5113-757AA48EE5F7}"/>
              </a:ext>
            </a:extLst>
          </p:cNvPr>
          <p:cNvCxnSpPr/>
          <p:nvPr/>
        </p:nvCxnSpPr>
        <p:spPr>
          <a:xfrm>
            <a:off x="7167045" y="5735829"/>
            <a:ext cx="1516785" cy="900062"/>
          </a:xfrm>
          <a:prstGeom prst="line">
            <a:avLst/>
          </a:prstGeom>
          <a:ln w="762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56760EC2-BE28-1B48-12D2-51B4E29BFFAE}"/>
              </a:ext>
            </a:extLst>
          </p:cNvPr>
          <p:cNvCxnSpPr>
            <a:cxnSpLocks/>
          </p:cNvCxnSpPr>
          <p:nvPr/>
        </p:nvCxnSpPr>
        <p:spPr>
          <a:xfrm flipH="1">
            <a:off x="7080150" y="5610226"/>
            <a:ext cx="1593397" cy="1027654"/>
          </a:xfrm>
          <a:prstGeom prst="line">
            <a:avLst/>
          </a:prstGeom>
          <a:ln w="762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A7212A94-06AB-84CB-F675-4534E05817B9}"/>
              </a:ext>
            </a:extLst>
          </p:cNvPr>
          <p:cNvSpPr txBox="1"/>
          <p:nvPr/>
        </p:nvSpPr>
        <p:spPr>
          <a:xfrm>
            <a:off x="1769089" y="5376509"/>
            <a:ext cx="4076058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ea typeface="Calibri"/>
                <a:cs typeface="Calibri"/>
              </a:rPr>
              <a:t>No leggings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444444"/>
                </a:solidFill>
                <a:latin typeface="Calibri"/>
                <a:ea typeface="Questrial"/>
                <a:cs typeface="Questrial"/>
              </a:rPr>
              <a:t>lain black (straight, classic style – no stretch fabrics, turn ups or flairs). </a:t>
            </a:r>
            <a:endParaRPr lang="en-GB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444444"/>
                </a:solidFill>
                <a:latin typeface="Calibri"/>
                <a:ea typeface="Questrial"/>
                <a:cs typeface="Questrial"/>
              </a:rPr>
              <a:t>Trousers should not be </a:t>
            </a:r>
            <a:r>
              <a:rPr lang="en-GB">
                <a:solidFill>
                  <a:srgbClr val="444444"/>
                </a:solidFill>
                <a:latin typeface="Calibri"/>
                <a:ea typeface="Questrial"/>
                <a:cs typeface="Questrial"/>
              </a:rPr>
              <a:t>cropped</a:t>
            </a:r>
            <a:endParaRPr lang="en-GB" dirty="0">
              <a:solidFill>
                <a:srgbClr val="444444"/>
              </a:solidFill>
              <a:latin typeface="Calibri"/>
              <a:ea typeface="Questrial"/>
              <a:cs typeface="Quest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highlight>
                  <a:srgbClr val="FFFF00"/>
                </a:highlight>
                <a:ea typeface="Calibri"/>
                <a:cs typeface="Calibri"/>
              </a:rPr>
              <a:t>NO SAGGING!</a:t>
            </a:r>
          </a:p>
        </p:txBody>
      </p:sp>
      <p:pic>
        <p:nvPicPr>
          <p:cNvPr id="2" name="Picture 1" descr="A pair of black pants&#10;&#10;AI-generated content may be incorrect.">
            <a:extLst>
              <a:ext uri="{FF2B5EF4-FFF2-40B4-BE49-F238E27FC236}">
                <a16:creationId xmlns:a16="http://schemas.microsoft.com/office/drawing/2014/main" id="{E3EDC2C7-2543-0C57-947C-06DC829D33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58" y="2203573"/>
            <a:ext cx="1675352" cy="2651822"/>
          </a:xfrm>
          <a:prstGeom prst="rect">
            <a:avLst/>
          </a:prstGeom>
        </p:spPr>
      </p:pic>
      <p:pic>
        <p:nvPicPr>
          <p:cNvPr id="4" name="Picture 3" descr="A grey pants with a belt&#10;&#10;AI-generated content may be incorrect.">
            <a:extLst>
              <a:ext uri="{FF2B5EF4-FFF2-40B4-BE49-F238E27FC236}">
                <a16:creationId xmlns:a16="http://schemas.microsoft.com/office/drawing/2014/main" id="{E3CEE517-8CF3-E77E-B025-1AC60A9D2A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2057" y="2200747"/>
            <a:ext cx="1495425" cy="2657475"/>
          </a:xfrm>
          <a:prstGeom prst="rect">
            <a:avLst/>
          </a:prstGeom>
        </p:spPr>
      </p:pic>
      <p:pic>
        <p:nvPicPr>
          <p:cNvPr id="6" name="Picture 5" descr="A pair of black pants&#10;&#10;AI-generated content may be incorrect.">
            <a:extLst>
              <a:ext uri="{FF2B5EF4-FFF2-40B4-BE49-F238E27FC236}">
                <a16:creationId xmlns:a16="http://schemas.microsoft.com/office/drawing/2014/main" id="{926C9F6D-35DC-39F1-3EB1-F950FEDB78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64081" y="2466505"/>
            <a:ext cx="1625529" cy="2791661"/>
          </a:xfrm>
          <a:prstGeom prst="rect">
            <a:avLst/>
          </a:prstGeom>
        </p:spPr>
      </p:pic>
      <p:pic>
        <p:nvPicPr>
          <p:cNvPr id="8" name="Picture 7" descr="A person&amp;#39;s legs in black tights&#10;&#10;AI-generated content may be incorrect.">
            <a:extLst>
              <a:ext uri="{FF2B5EF4-FFF2-40B4-BE49-F238E27FC236}">
                <a16:creationId xmlns:a16="http://schemas.microsoft.com/office/drawing/2014/main" id="{DB9C04D3-FE87-9F35-36C1-1E73084999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0191" y="2360683"/>
            <a:ext cx="1432621" cy="3015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07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343478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702">
      <a:dk1>
        <a:sysClr val="windowText" lastClr="000000"/>
      </a:dk1>
      <a:lt1>
        <a:sysClr val="window" lastClr="FFFFFF"/>
      </a:lt1>
      <a:dk2>
        <a:srgbClr val="012169"/>
      </a:dk2>
      <a:lt2>
        <a:srgbClr val="E7E6E6"/>
      </a:lt2>
      <a:accent1>
        <a:srgbClr val="9D7C2F"/>
      </a:accent1>
      <a:accent2>
        <a:srgbClr val="5268C2"/>
      </a:accent2>
      <a:accent3>
        <a:srgbClr val="0057B8"/>
      </a:accent3>
      <a:accent4>
        <a:srgbClr val="87674F"/>
      </a:accent4>
      <a:accent5>
        <a:srgbClr val="7D55C7"/>
      </a:accent5>
      <a:accent6>
        <a:srgbClr val="A6192E"/>
      </a:accent6>
      <a:hlink>
        <a:srgbClr val="0563C1"/>
      </a:hlink>
      <a:folHlink>
        <a:srgbClr val="954F72"/>
      </a:folHlink>
    </a:clrScheme>
    <a:fontScheme name="Custom 198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lvoir Presentation Template small.potx" id="{028022D3-4B2C-4EFB-A28C-C6E8E1C25138}" vid="{82A85545-1E76-4F3B-AB4B-F53B08FCF78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E7A186E777E8C408E6DFEF972FC7DF8" ma:contentTypeVersion="21" ma:contentTypeDescription="Create a new document." ma:contentTypeScope="" ma:versionID="4d93aaafe20ea01b6d15aaea91430dc7">
  <xsd:schema xmlns:xsd="http://www.w3.org/2001/XMLSchema" xmlns:xs="http://www.w3.org/2001/XMLSchema" xmlns:p="http://schemas.microsoft.com/office/2006/metadata/properties" xmlns:ns1="http://schemas.microsoft.com/sharepoint/v3" xmlns:ns2="09cd4fe1-a6b5-43d7-a6f3-b4cc12fa0615" xmlns:ns3="1d18a816-e86f-47fc-b407-e5a80aa93d11" xmlns:ns4="5b38f87e-8ac1-4239-aa66-013fa3aa1783" targetNamespace="http://schemas.microsoft.com/office/2006/metadata/properties" ma:root="true" ma:fieldsID="50720a9529520822e4383e117c40f895" ns1:_="" ns2:_="" ns3:_="" ns4:_="">
    <xsd:import namespace="http://schemas.microsoft.com/sharepoint/v3"/>
    <xsd:import namespace="09cd4fe1-a6b5-43d7-a6f3-b4cc12fa0615"/>
    <xsd:import namespace="1d18a816-e86f-47fc-b407-e5a80aa93d11"/>
    <xsd:import namespace="5b38f87e-8ac1-4239-aa66-013fa3aa178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4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8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9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cd4fe1-a6b5-43d7-a6f3-b4cc12fa06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18a816-e86f-47fc-b407-e5a80aa93d1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2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1a8f0d49-de92-476d-8bc1-83e989f976c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8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38f87e-8ac1-4239-aa66-013fa3aa1783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c1900f8b-e12e-4162-897e-39fad40ee191}" ma:internalName="TaxCatchAll" ma:showField="CatchAllData" ma:web="5b38f87e-8ac1-4239-aa66-013fa3aa178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TaxCatchAll xmlns="5b38f87e-8ac1-4239-aa66-013fa3aa1783" xsi:nil="true"/>
    <lcf76f155ced4ddcb4097134ff3c332f xmlns="1d18a816-e86f-47fc-b407-e5a80aa93d11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7387541-ACDC-422E-B19E-79ECF85805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09cd4fe1-a6b5-43d7-a6f3-b4cc12fa0615"/>
    <ds:schemaRef ds:uri="1d18a816-e86f-47fc-b407-e5a80aa93d11"/>
    <ds:schemaRef ds:uri="5b38f87e-8ac1-4239-aa66-013fa3aa17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CBF1DBB-59F3-4FD4-8C88-05494F5226B4}">
  <ds:schemaRefs>
    <ds:schemaRef ds:uri="1d18a816-e86f-47fc-b407-e5a80aa93d11"/>
    <ds:schemaRef ds:uri="5b38f87e-8ac1-4239-aa66-013fa3aa1783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3.xml><?xml version="1.0" encoding="utf-8"?>
<ds:datastoreItem xmlns:ds="http://schemas.openxmlformats.org/officeDocument/2006/customXml" ds:itemID="{F6457CF4-B5CB-4877-9E05-2E44EE9E4C9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Belvoir Presentation Template</Template>
  <Application>Microsoft Office PowerPoint</Application>
  <PresentationFormat>On-screen Show (4:3)</PresentationFormat>
  <Slides>18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J Miller</dc:creator>
  <cp:keywords/>
  <cp:revision>93</cp:revision>
  <dcterms:created xsi:type="dcterms:W3CDTF">2024-05-10T06:35:37Z</dcterms:created>
  <dcterms:modified xsi:type="dcterms:W3CDTF">2026-07-13T11:48:08Z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0x010100CE7A186E777E8C408E6DFEF972FC7DF8</vt:lpwstr>
  </property>
  <property fmtid="{D5CDD505-2E9C-101B-9397-08002B2CF9AE}" pid="3" name="MediaServiceImageTags">
    <vt:lpwstr/>
  </property>
</Properties>
</file>