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handoutMasterIdLst>
    <p:handoutMasterId r:id="rId29"/>
  </p:handoutMasterIdLst>
  <p:sldIdLst>
    <p:sldId id="286" r:id="rId2"/>
    <p:sldId id="457" r:id="rId3"/>
    <p:sldId id="308" r:id="rId4"/>
    <p:sldId id="503" r:id="rId5"/>
    <p:sldId id="589" r:id="rId6"/>
    <p:sldId id="591" r:id="rId7"/>
    <p:sldId id="592" r:id="rId8"/>
    <p:sldId id="610" r:id="rId9"/>
    <p:sldId id="611" r:id="rId10"/>
    <p:sldId id="608" r:id="rId11"/>
    <p:sldId id="609" r:id="rId12"/>
    <p:sldId id="597" r:id="rId13"/>
    <p:sldId id="617" r:id="rId14"/>
    <p:sldId id="618" r:id="rId15"/>
    <p:sldId id="612" r:id="rId16"/>
    <p:sldId id="613" r:id="rId17"/>
    <p:sldId id="614" r:id="rId18"/>
    <p:sldId id="596" r:id="rId19"/>
    <p:sldId id="616" r:id="rId20"/>
    <p:sldId id="603" r:id="rId21"/>
    <p:sldId id="561" r:id="rId22"/>
    <p:sldId id="607" r:id="rId23"/>
    <p:sldId id="459" r:id="rId24"/>
    <p:sldId id="556" r:id="rId25"/>
    <p:sldId id="461" r:id="rId26"/>
    <p:sldId id="460"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66FF33"/>
    <a:srgbClr val="EB7D03"/>
    <a:srgbClr val="FFF200"/>
    <a:srgbClr val="528F91"/>
    <a:srgbClr val="DFA216"/>
    <a:srgbClr val="122832"/>
    <a:srgbClr val="E6E6E6"/>
    <a:srgbClr val="CC9900"/>
    <a:srgbClr val="CC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324" autoAdjust="0"/>
    <p:restoredTop sz="82326" autoAdjust="0"/>
  </p:normalViewPr>
  <p:slideViewPr>
    <p:cSldViewPr snapToGrid="0" snapToObjects="1">
      <p:cViewPr varScale="1">
        <p:scale>
          <a:sx n="59" d="100"/>
          <a:sy n="59" d="100"/>
        </p:scale>
        <p:origin x="1482" y="72"/>
      </p:cViewPr>
      <p:guideLst>
        <p:guide orient="horz" pos="2160"/>
        <p:guide pos="2880"/>
      </p:guideLst>
    </p:cSldViewPr>
  </p:slideViewPr>
  <p:notesTextViewPr>
    <p:cViewPr>
      <p:scale>
        <a:sx n="100" d="100"/>
        <a:sy n="100" d="100"/>
      </p:scale>
      <p:origin x="0" y="0"/>
    </p:cViewPr>
  </p:notesTextViewPr>
  <p:sorterViewPr>
    <p:cViewPr>
      <p:scale>
        <a:sx n="68" d="100"/>
        <a:sy n="68" d="100"/>
      </p:scale>
      <p:origin x="0" y="0"/>
    </p:cViewPr>
  </p:sorterViewPr>
  <p:notesViewPr>
    <p:cSldViewPr snapToGrid="0" snapToObjects="1">
      <p:cViewPr varScale="1">
        <p:scale>
          <a:sx n="84" d="100"/>
          <a:sy n="84" d="100"/>
        </p:scale>
        <p:origin x="-100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AFC2BA-731B-4F57-B561-E30371E393FE}" type="doc">
      <dgm:prSet loTypeId="urn:microsoft.com/office/officeart/2005/8/layout/cycle5" loCatId="cycle" qsTypeId="urn:microsoft.com/office/officeart/2005/8/quickstyle/simple2" qsCatId="simple" csTypeId="urn:microsoft.com/office/officeart/2005/8/colors/accent0_1" csCatId="mainScheme" phldr="1"/>
      <dgm:spPr/>
      <dgm:t>
        <a:bodyPr/>
        <a:lstStyle/>
        <a:p>
          <a:endParaRPr lang="en-GB"/>
        </a:p>
      </dgm:t>
    </dgm:pt>
    <dgm:pt modelId="{AB97E4FF-D2CE-4220-953B-90BFD7185759}">
      <dgm:prSet phldrT="[Text]" custT="1"/>
      <dgm:spPr/>
      <dgm:t>
        <a:bodyPr/>
        <a:lstStyle/>
        <a:p>
          <a:r>
            <a:rPr lang="en-GB" sz="2000" b="0" dirty="0"/>
            <a:t>Tension builds</a:t>
          </a:r>
        </a:p>
      </dgm:t>
    </dgm:pt>
    <dgm:pt modelId="{AC8F2C80-F9E2-4714-A38B-61E3EE23FCEE}" type="parTrans" cxnId="{1B15007A-37E7-451D-BA98-865FF4A185CB}">
      <dgm:prSet/>
      <dgm:spPr/>
      <dgm:t>
        <a:bodyPr/>
        <a:lstStyle/>
        <a:p>
          <a:endParaRPr lang="en-GB" sz="1600"/>
        </a:p>
      </dgm:t>
    </dgm:pt>
    <dgm:pt modelId="{E8BDB5F4-F63F-46A2-B008-1C71CCD3E7BE}" type="sibTrans" cxnId="{1B15007A-37E7-451D-BA98-865FF4A185CB}">
      <dgm:prSet/>
      <dgm:spPr/>
      <dgm:t>
        <a:bodyPr/>
        <a:lstStyle/>
        <a:p>
          <a:endParaRPr lang="en-GB" sz="1600"/>
        </a:p>
      </dgm:t>
    </dgm:pt>
    <dgm:pt modelId="{5D5C54DF-BCB1-4324-80B0-00018E947FB0}">
      <dgm:prSet phldrT="[Text]" custT="1"/>
      <dgm:spPr>
        <a:solidFill>
          <a:schemeClr val="accent2">
            <a:lumMod val="60000"/>
            <a:lumOff val="40000"/>
          </a:schemeClr>
        </a:solidFill>
      </dgm:spPr>
      <dgm:t>
        <a:bodyPr/>
        <a:lstStyle/>
        <a:p>
          <a:r>
            <a:rPr lang="en-GB" sz="2000" dirty="0"/>
            <a:t>Abuse </a:t>
          </a:r>
          <a:br>
            <a:rPr lang="en-GB" sz="2000" dirty="0"/>
          </a:br>
          <a:r>
            <a:rPr lang="en-GB" sz="2000" dirty="0"/>
            <a:t>(lashes out) </a:t>
          </a:r>
        </a:p>
      </dgm:t>
    </dgm:pt>
    <dgm:pt modelId="{44825FE1-4573-4570-97A0-ED27DE70010B}" type="parTrans" cxnId="{95414303-78F2-4642-BE4C-98C80B7A3D65}">
      <dgm:prSet/>
      <dgm:spPr/>
      <dgm:t>
        <a:bodyPr/>
        <a:lstStyle/>
        <a:p>
          <a:endParaRPr lang="en-GB" sz="1600"/>
        </a:p>
      </dgm:t>
    </dgm:pt>
    <dgm:pt modelId="{68EF8D37-46E1-45F0-9EE6-080E742EC0C9}" type="sibTrans" cxnId="{95414303-78F2-4642-BE4C-98C80B7A3D65}">
      <dgm:prSet/>
      <dgm:spPr/>
      <dgm:t>
        <a:bodyPr/>
        <a:lstStyle/>
        <a:p>
          <a:endParaRPr lang="en-GB" sz="1600"/>
        </a:p>
      </dgm:t>
    </dgm:pt>
    <dgm:pt modelId="{56DCC9F8-8F56-4191-AE36-295122D52376}">
      <dgm:prSet phldrT="[Text]" custT="1"/>
      <dgm:spPr/>
      <dgm:t>
        <a:bodyPr/>
        <a:lstStyle/>
        <a:p>
          <a:r>
            <a:rPr lang="en-GB" sz="2000" b="0" dirty="0"/>
            <a:t>Reconciliation</a:t>
          </a:r>
          <a:br>
            <a:rPr lang="en-GB" sz="2000" b="0" dirty="0"/>
          </a:br>
          <a:r>
            <a:rPr lang="en-GB" sz="2000" b="0" dirty="0"/>
            <a:t>(apologies)</a:t>
          </a:r>
        </a:p>
      </dgm:t>
    </dgm:pt>
    <dgm:pt modelId="{245E7B20-7A94-4B7B-AD88-22858A89DECF}" type="parTrans" cxnId="{3DE3BEFC-CDF9-4F50-BD93-7100CA40342C}">
      <dgm:prSet/>
      <dgm:spPr/>
      <dgm:t>
        <a:bodyPr/>
        <a:lstStyle/>
        <a:p>
          <a:endParaRPr lang="en-GB" sz="1600"/>
        </a:p>
      </dgm:t>
    </dgm:pt>
    <dgm:pt modelId="{B1A723AE-AD71-4A66-994E-6BE6944153BE}" type="sibTrans" cxnId="{3DE3BEFC-CDF9-4F50-BD93-7100CA40342C}">
      <dgm:prSet/>
      <dgm:spPr/>
      <dgm:t>
        <a:bodyPr/>
        <a:lstStyle/>
        <a:p>
          <a:endParaRPr lang="en-GB" sz="1600"/>
        </a:p>
      </dgm:t>
    </dgm:pt>
    <dgm:pt modelId="{EC524D78-8A33-403F-827B-C3273F86C245}">
      <dgm:prSet phldrT="[Text]" custT="1"/>
      <dgm:spPr>
        <a:solidFill>
          <a:srgbClr val="92D050"/>
        </a:solidFill>
      </dgm:spPr>
      <dgm:t>
        <a:bodyPr/>
        <a:lstStyle/>
        <a:p>
          <a:r>
            <a:rPr lang="en-GB" sz="2000" b="0" dirty="0"/>
            <a:t>Temporary Calm</a:t>
          </a:r>
        </a:p>
      </dgm:t>
    </dgm:pt>
    <dgm:pt modelId="{7F820C52-EE35-4632-9C28-D42F3001C947}" type="parTrans" cxnId="{2562F405-6D86-4DC2-A990-CFA1E0EFD10C}">
      <dgm:prSet/>
      <dgm:spPr/>
      <dgm:t>
        <a:bodyPr/>
        <a:lstStyle/>
        <a:p>
          <a:endParaRPr lang="en-GB" sz="1600"/>
        </a:p>
      </dgm:t>
    </dgm:pt>
    <dgm:pt modelId="{4B69D37D-B843-49AA-8B22-121C473BEB2A}" type="sibTrans" cxnId="{2562F405-6D86-4DC2-A990-CFA1E0EFD10C}">
      <dgm:prSet/>
      <dgm:spPr/>
      <dgm:t>
        <a:bodyPr/>
        <a:lstStyle/>
        <a:p>
          <a:endParaRPr lang="en-GB" sz="1600" b="1"/>
        </a:p>
      </dgm:t>
    </dgm:pt>
    <dgm:pt modelId="{227FE645-BF33-494F-A958-F2FFB506FE2C}" type="pres">
      <dgm:prSet presAssocID="{46AFC2BA-731B-4F57-B561-E30371E393FE}" presName="cycle" presStyleCnt="0">
        <dgm:presLayoutVars>
          <dgm:dir/>
          <dgm:resizeHandles val="exact"/>
        </dgm:presLayoutVars>
      </dgm:prSet>
      <dgm:spPr/>
    </dgm:pt>
    <dgm:pt modelId="{8A3A5FDB-5248-41EF-9AC1-69526740F35A}" type="pres">
      <dgm:prSet presAssocID="{AB97E4FF-D2CE-4220-953B-90BFD7185759}" presName="node" presStyleLbl="node1" presStyleIdx="0" presStyleCnt="4">
        <dgm:presLayoutVars>
          <dgm:bulletEnabled val="1"/>
        </dgm:presLayoutVars>
      </dgm:prSet>
      <dgm:spPr/>
    </dgm:pt>
    <dgm:pt modelId="{2515F790-434D-46EE-8573-DC9E56681399}" type="pres">
      <dgm:prSet presAssocID="{AB97E4FF-D2CE-4220-953B-90BFD7185759}" presName="spNode" presStyleCnt="0"/>
      <dgm:spPr/>
    </dgm:pt>
    <dgm:pt modelId="{C97456EA-8BDD-4D25-9B90-B86521A03F1B}" type="pres">
      <dgm:prSet presAssocID="{E8BDB5F4-F63F-46A2-B008-1C71CCD3E7BE}" presName="sibTrans" presStyleLbl="sibTrans1D1" presStyleIdx="0" presStyleCnt="4"/>
      <dgm:spPr/>
    </dgm:pt>
    <dgm:pt modelId="{13BEC774-82F4-4A81-922B-B9DB3E5E0BEE}" type="pres">
      <dgm:prSet presAssocID="{5D5C54DF-BCB1-4324-80B0-00018E947FB0}" presName="node" presStyleLbl="node1" presStyleIdx="1" presStyleCnt="4" custRadScaleRad="110448" custRadScaleInc="-1435">
        <dgm:presLayoutVars>
          <dgm:bulletEnabled val="1"/>
        </dgm:presLayoutVars>
      </dgm:prSet>
      <dgm:spPr/>
    </dgm:pt>
    <dgm:pt modelId="{C972E7FD-BEB3-4DFE-B219-812B20A6B8D0}" type="pres">
      <dgm:prSet presAssocID="{5D5C54DF-BCB1-4324-80B0-00018E947FB0}" presName="spNode" presStyleCnt="0"/>
      <dgm:spPr/>
    </dgm:pt>
    <dgm:pt modelId="{8EE039F6-5614-4E42-9561-BB1551440165}" type="pres">
      <dgm:prSet presAssocID="{68EF8D37-46E1-45F0-9EE6-080E742EC0C9}" presName="sibTrans" presStyleLbl="sibTrans1D1" presStyleIdx="1" presStyleCnt="4"/>
      <dgm:spPr/>
    </dgm:pt>
    <dgm:pt modelId="{881C670D-3495-4018-A0F0-A33C40AB66B0}" type="pres">
      <dgm:prSet presAssocID="{56DCC9F8-8F56-4191-AE36-295122D52376}" presName="node" presStyleLbl="node1" presStyleIdx="2" presStyleCnt="4">
        <dgm:presLayoutVars>
          <dgm:bulletEnabled val="1"/>
        </dgm:presLayoutVars>
      </dgm:prSet>
      <dgm:spPr/>
    </dgm:pt>
    <dgm:pt modelId="{7A697921-83F2-43C5-BBE7-AD801EEA2528}" type="pres">
      <dgm:prSet presAssocID="{56DCC9F8-8F56-4191-AE36-295122D52376}" presName="spNode" presStyleCnt="0"/>
      <dgm:spPr/>
    </dgm:pt>
    <dgm:pt modelId="{725D7493-7AB4-4895-A0CD-D47B44625B46}" type="pres">
      <dgm:prSet presAssocID="{B1A723AE-AD71-4A66-994E-6BE6944153BE}" presName="sibTrans" presStyleLbl="sibTrans1D1" presStyleIdx="2" presStyleCnt="4"/>
      <dgm:spPr/>
    </dgm:pt>
    <dgm:pt modelId="{804473C3-4453-4F5D-90DA-ED4868DC87C0}" type="pres">
      <dgm:prSet presAssocID="{EC524D78-8A33-403F-827B-C3273F86C245}" presName="node" presStyleLbl="node1" presStyleIdx="3" presStyleCnt="4" custRadScaleRad="107332" custRadScaleInc="1477">
        <dgm:presLayoutVars>
          <dgm:bulletEnabled val="1"/>
        </dgm:presLayoutVars>
      </dgm:prSet>
      <dgm:spPr/>
    </dgm:pt>
    <dgm:pt modelId="{76389EF7-CA68-445D-A938-532A546D84E3}" type="pres">
      <dgm:prSet presAssocID="{EC524D78-8A33-403F-827B-C3273F86C245}" presName="spNode" presStyleCnt="0"/>
      <dgm:spPr/>
    </dgm:pt>
    <dgm:pt modelId="{FF8D795C-E5B0-4981-B1D9-5E0DC623D079}" type="pres">
      <dgm:prSet presAssocID="{4B69D37D-B843-49AA-8B22-121C473BEB2A}" presName="sibTrans" presStyleLbl="sibTrans1D1" presStyleIdx="3" presStyleCnt="4"/>
      <dgm:spPr/>
    </dgm:pt>
  </dgm:ptLst>
  <dgm:cxnLst>
    <dgm:cxn modelId="{DA83D202-51FA-4228-806E-04AE1E166625}" type="presOf" srcId="{4B69D37D-B843-49AA-8B22-121C473BEB2A}" destId="{FF8D795C-E5B0-4981-B1D9-5E0DC623D079}" srcOrd="0" destOrd="0" presId="urn:microsoft.com/office/officeart/2005/8/layout/cycle5"/>
    <dgm:cxn modelId="{95414303-78F2-4642-BE4C-98C80B7A3D65}" srcId="{46AFC2BA-731B-4F57-B561-E30371E393FE}" destId="{5D5C54DF-BCB1-4324-80B0-00018E947FB0}" srcOrd="1" destOrd="0" parTransId="{44825FE1-4573-4570-97A0-ED27DE70010B}" sibTransId="{68EF8D37-46E1-45F0-9EE6-080E742EC0C9}"/>
    <dgm:cxn modelId="{2562F405-6D86-4DC2-A990-CFA1E0EFD10C}" srcId="{46AFC2BA-731B-4F57-B561-E30371E393FE}" destId="{EC524D78-8A33-403F-827B-C3273F86C245}" srcOrd="3" destOrd="0" parTransId="{7F820C52-EE35-4632-9C28-D42F3001C947}" sibTransId="{4B69D37D-B843-49AA-8B22-121C473BEB2A}"/>
    <dgm:cxn modelId="{51D93224-D593-4E97-86F7-30627BAE4DC5}" type="presOf" srcId="{B1A723AE-AD71-4A66-994E-6BE6944153BE}" destId="{725D7493-7AB4-4895-A0CD-D47B44625B46}" srcOrd="0" destOrd="0" presId="urn:microsoft.com/office/officeart/2005/8/layout/cycle5"/>
    <dgm:cxn modelId="{A23C653C-1B47-49D2-9CA9-577FFECD993C}" type="presOf" srcId="{68EF8D37-46E1-45F0-9EE6-080E742EC0C9}" destId="{8EE039F6-5614-4E42-9561-BB1551440165}" srcOrd="0" destOrd="0" presId="urn:microsoft.com/office/officeart/2005/8/layout/cycle5"/>
    <dgm:cxn modelId="{7BAD4F44-B06E-40E5-842C-A6E733C26718}" type="presOf" srcId="{5D5C54DF-BCB1-4324-80B0-00018E947FB0}" destId="{13BEC774-82F4-4A81-922B-B9DB3E5E0BEE}" srcOrd="0" destOrd="0" presId="urn:microsoft.com/office/officeart/2005/8/layout/cycle5"/>
    <dgm:cxn modelId="{A1D9B344-3863-4D13-9FA4-C38AA84855B0}" type="presOf" srcId="{56DCC9F8-8F56-4191-AE36-295122D52376}" destId="{881C670D-3495-4018-A0F0-A33C40AB66B0}" srcOrd="0" destOrd="0" presId="urn:microsoft.com/office/officeart/2005/8/layout/cycle5"/>
    <dgm:cxn modelId="{8D616B68-4B42-40C3-AD3D-A5E63BB5841F}" type="presOf" srcId="{E8BDB5F4-F63F-46A2-B008-1C71CCD3E7BE}" destId="{C97456EA-8BDD-4D25-9B90-B86521A03F1B}" srcOrd="0" destOrd="0" presId="urn:microsoft.com/office/officeart/2005/8/layout/cycle5"/>
    <dgm:cxn modelId="{1B15007A-37E7-451D-BA98-865FF4A185CB}" srcId="{46AFC2BA-731B-4F57-B561-E30371E393FE}" destId="{AB97E4FF-D2CE-4220-953B-90BFD7185759}" srcOrd="0" destOrd="0" parTransId="{AC8F2C80-F9E2-4714-A38B-61E3EE23FCEE}" sibTransId="{E8BDB5F4-F63F-46A2-B008-1C71CCD3E7BE}"/>
    <dgm:cxn modelId="{55C9FACC-5677-49F9-AA69-F77B41513E54}" type="presOf" srcId="{46AFC2BA-731B-4F57-B561-E30371E393FE}" destId="{227FE645-BF33-494F-A958-F2FFB506FE2C}" srcOrd="0" destOrd="0" presId="urn:microsoft.com/office/officeart/2005/8/layout/cycle5"/>
    <dgm:cxn modelId="{0BE099E8-84B7-4D9B-94BB-122D540BF54D}" type="presOf" srcId="{AB97E4FF-D2CE-4220-953B-90BFD7185759}" destId="{8A3A5FDB-5248-41EF-9AC1-69526740F35A}" srcOrd="0" destOrd="0" presId="urn:microsoft.com/office/officeart/2005/8/layout/cycle5"/>
    <dgm:cxn modelId="{EECCF0ED-11B8-483A-A142-EFDC503F02BA}" type="presOf" srcId="{EC524D78-8A33-403F-827B-C3273F86C245}" destId="{804473C3-4453-4F5D-90DA-ED4868DC87C0}" srcOrd="0" destOrd="0" presId="urn:microsoft.com/office/officeart/2005/8/layout/cycle5"/>
    <dgm:cxn modelId="{3DE3BEFC-CDF9-4F50-BD93-7100CA40342C}" srcId="{46AFC2BA-731B-4F57-B561-E30371E393FE}" destId="{56DCC9F8-8F56-4191-AE36-295122D52376}" srcOrd="2" destOrd="0" parTransId="{245E7B20-7A94-4B7B-AD88-22858A89DECF}" sibTransId="{B1A723AE-AD71-4A66-994E-6BE6944153BE}"/>
    <dgm:cxn modelId="{A8ED8E5D-C6DB-45FF-BD42-8BAF34BF95D9}" type="presParOf" srcId="{227FE645-BF33-494F-A958-F2FFB506FE2C}" destId="{8A3A5FDB-5248-41EF-9AC1-69526740F35A}" srcOrd="0" destOrd="0" presId="urn:microsoft.com/office/officeart/2005/8/layout/cycle5"/>
    <dgm:cxn modelId="{2DBE9124-5120-4522-8587-A5D2762BCA59}" type="presParOf" srcId="{227FE645-BF33-494F-A958-F2FFB506FE2C}" destId="{2515F790-434D-46EE-8573-DC9E56681399}" srcOrd="1" destOrd="0" presId="urn:microsoft.com/office/officeart/2005/8/layout/cycle5"/>
    <dgm:cxn modelId="{304C1EBC-A4B2-48DB-AA57-A361F46EAB80}" type="presParOf" srcId="{227FE645-BF33-494F-A958-F2FFB506FE2C}" destId="{C97456EA-8BDD-4D25-9B90-B86521A03F1B}" srcOrd="2" destOrd="0" presId="urn:microsoft.com/office/officeart/2005/8/layout/cycle5"/>
    <dgm:cxn modelId="{1A1B7793-1CE5-40EE-9D27-29A95E60387F}" type="presParOf" srcId="{227FE645-BF33-494F-A958-F2FFB506FE2C}" destId="{13BEC774-82F4-4A81-922B-B9DB3E5E0BEE}" srcOrd="3" destOrd="0" presId="urn:microsoft.com/office/officeart/2005/8/layout/cycle5"/>
    <dgm:cxn modelId="{A7BB9ACF-F296-42EB-A3C0-DC17A371AB1D}" type="presParOf" srcId="{227FE645-BF33-494F-A958-F2FFB506FE2C}" destId="{C972E7FD-BEB3-4DFE-B219-812B20A6B8D0}" srcOrd="4" destOrd="0" presId="urn:microsoft.com/office/officeart/2005/8/layout/cycle5"/>
    <dgm:cxn modelId="{91304C7A-9C27-41CC-B8A4-EBE738907BC8}" type="presParOf" srcId="{227FE645-BF33-494F-A958-F2FFB506FE2C}" destId="{8EE039F6-5614-4E42-9561-BB1551440165}" srcOrd="5" destOrd="0" presId="urn:microsoft.com/office/officeart/2005/8/layout/cycle5"/>
    <dgm:cxn modelId="{F9341CF0-E126-4552-8D57-299D47A64E5B}" type="presParOf" srcId="{227FE645-BF33-494F-A958-F2FFB506FE2C}" destId="{881C670D-3495-4018-A0F0-A33C40AB66B0}" srcOrd="6" destOrd="0" presId="urn:microsoft.com/office/officeart/2005/8/layout/cycle5"/>
    <dgm:cxn modelId="{808F3DFC-4A4B-4E0A-B91C-A52AD7276659}" type="presParOf" srcId="{227FE645-BF33-494F-A958-F2FFB506FE2C}" destId="{7A697921-83F2-43C5-BBE7-AD801EEA2528}" srcOrd="7" destOrd="0" presId="urn:microsoft.com/office/officeart/2005/8/layout/cycle5"/>
    <dgm:cxn modelId="{9F3F3C2C-2BE4-40FD-8FBC-EAD5F137E040}" type="presParOf" srcId="{227FE645-BF33-494F-A958-F2FFB506FE2C}" destId="{725D7493-7AB4-4895-A0CD-D47B44625B46}" srcOrd="8" destOrd="0" presId="urn:microsoft.com/office/officeart/2005/8/layout/cycle5"/>
    <dgm:cxn modelId="{D673E4C8-BA92-42AE-856A-8C2B2E3840FF}" type="presParOf" srcId="{227FE645-BF33-494F-A958-F2FFB506FE2C}" destId="{804473C3-4453-4F5D-90DA-ED4868DC87C0}" srcOrd="9" destOrd="0" presId="urn:microsoft.com/office/officeart/2005/8/layout/cycle5"/>
    <dgm:cxn modelId="{A487ED9D-16D7-4A84-93A2-95FD041B6B91}" type="presParOf" srcId="{227FE645-BF33-494F-A958-F2FFB506FE2C}" destId="{76389EF7-CA68-445D-A938-532A546D84E3}" srcOrd="10" destOrd="0" presId="urn:microsoft.com/office/officeart/2005/8/layout/cycle5"/>
    <dgm:cxn modelId="{CEABDDBC-1468-4DED-ABD8-56D1B8EC8D83}" type="presParOf" srcId="{227FE645-BF33-494F-A958-F2FFB506FE2C}" destId="{FF8D795C-E5B0-4981-B1D9-5E0DC623D079}"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6AFC2BA-731B-4F57-B561-E30371E393FE}" type="doc">
      <dgm:prSet loTypeId="urn:microsoft.com/office/officeart/2005/8/layout/cycle5" loCatId="cycle" qsTypeId="urn:microsoft.com/office/officeart/2005/8/quickstyle/simple2" qsCatId="simple" csTypeId="urn:microsoft.com/office/officeart/2005/8/colors/accent0_1" csCatId="mainScheme" phldr="1"/>
      <dgm:spPr/>
      <dgm:t>
        <a:bodyPr/>
        <a:lstStyle/>
        <a:p>
          <a:endParaRPr lang="en-GB"/>
        </a:p>
      </dgm:t>
    </dgm:pt>
    <dgm:pt modelId="{AB97E4FF-D2CE-4220-953B-90BFD7185759}">
      <dgm:prSet phldrT="[Text]" custT="1"/>
      <dgm:spPr/>
      <dgm:t>
        <a:bodyPr/>
        <a:lstStyle/>
        <a:p>
          <a:r>
            <a:rPr lang="en-GB" sz="2000" b="0" dirty="0"/>
            <a:t>Build-up of gaining control </a:t>
          </a:r>
        </a:p>
      </dgm:t>
    </dgm:pt>
    <dgm:pt modelId="{AC8F2C80-F9E2-4714-A38B-61E3EE23FCEE}" type="parTrans" cxnId="{1B15007A-37E7-451D-BA98-865FF4A185CB}">
      <dgm:prSet/>
      <dgm:spPr/>
      <dgm:t>
        <a:bodyPr/>
        <a:lstStyle/>
        <a:p>
          <a:endParaRPr lang="en-GB" sz="1600"/>
        </a:p>
      </dgm:t>
    </dgm:pt>
    <dgm:pt modelId="{E8BDB5F4-F63F-46A2-B008-1C71CCD3E7BE}" type="sibTrans" cxnId="{1B15007A-37E7-451D-BA98-865FF4A185CB}">
      <dgm:prSet/>
      <dgm:spPr/>
      <dgm:t>
        <a:bodyPr/>
        <a:lstStyle/>
        <a:p>
          <a:endParaRPr lang="en-GB" sz="1600"/>
        </a:p>
      </dgm:t>
    </dgm:pt>
    <dgm:pt modelId="{5D5C54DF-BCB1-4324-80B0-00018E947FB0}">
      <dgm:prSet phldrT="[Text]" custT="1"/>
      <dgm:spPr>
        <a:solidFill>
          <a:schemeClr val="accent2">
            <a:lumMod val="60000"/>
            <a:lumOff val="40000"/>
          </a:schemeClr>
        </a:solidFill>
      </dgm:spPr>
      <dgm:t>
        <a:bodyPr/>
        <a:lstStyle/>
        <a:p>
          <a:r>
            <a:rPr lang="en-GB" sz="2000" dirty="0"/>
            <a:t>Abuse (financial exploitation) </a:t>
          </a:r>
        </a:p>
      </dgm:t>
    </dgm:pt>
    <dgm:pt modelId="{44825FE1-4573-4570-97A0-ED27DE70010B}" type="parTrans" cxnId="{95414303-78F2-4642-BE4C-98C80B7A3D65}">
      <dgm:prSet/>
      <dgm:spPr/>
      <dgm:t>
        <a:bodyPr/>
        <a:lstStyle/>
        <a:p>
          <a:endParaRPr lang="en-GB" sz="1600"/>
        </a:p>
      </dgm:t>
    </dgm:pt>
    <dgm:pt modelId="{68EF8D37-46E1-45F0-9EE6-080E742EC0C9}" type="sibTrans" cxnId="{95414303-78F2-4642-BE4C-98C80B7A3D65}">
      <dgm:prSet/>
      <dgm:spPr/>
      <dgm:t>
        <a:bodyPr/>
        <a:lstStyle/>
        <a:p>
          <a:endParaRPr lang="en-GB" sz="1600"/>
        </a:p>
      </dgm:t>
    </dgm:pt>
    <dgm:pt modelId="{56DCC9F8-8F56-4191-AE36-295122D52376}">
      <dgm:prSet phldrT="[Text]" custT="1"/>
      <dgm:spPr/>
      <dgm:t>
        <a:bodyPr/>
        <a:lstStyle/>
        <a:p>
          <a:r>
            <a:rPr lang="en-GB" sz="2000" b="0" dirty="0"/>
            <a:t>Justification</a:t>
          </a:r>
          <a:r>
            <a:rPr lang="en-GB" sz="2000" b="0" baseline="0" dirty="0"/>
            <a:t> or Excuses </a:t>
          </a:r>
          <a:endParaRPr lang="en-GB" sz="2000" b="0" dirty="0"/>
        </a:p>
      </dgm:t>
    </dgm:pt>
    <dgm:pt modelId="{245E7B20-7A94-4B7B-AD88-22858A89DECF}" type="parTrans" cxnId="{3DE3BEFC-CDF9-4F50-BD93-7100CA40342C}">
      <dgm:prSet/>
      <dgm:spPr/>
      <dgm:t>
        <a:bodyPr/>
        <a:lstStyle/>
        <a:p>
          <a:endParaRPr lang="en-GB" sz="1600"/>
        </a:p>
      </dgm:t>
    </dgm:pt>
    <dgm:pt modelId="{B1A723AE-AD71-4A66-994E-6BE6944153BE}" type="sibTrans" cxnId="{3DE3BEFC-CDF9-4F50-BD93-7100CA40342C}">
      <dgm:prSet/>
      <dgm:spPr/>
      <dgm:t>
        <a:bodyPr/>
        <a:lstStyle/>
        <a:p>
          <a:endParaRPr lang="en-GB" sz="1600"/>
        </a:p>
      </dgm:t>
    </dgm:pt>
    <dgm:pt modelId="{EC524D78-8A33-403F-827B-C3273F86C245}">
      <dgm:prSet phldrT="[Text]" custT="1"/>
      <dgm:spPr>
        <a:solidFill>
          <a:srgbClr val="92D050"/>
        </a:solidFill>
      </dgm:spPr>
      <dgm:t>
        <a:bodyPr/>
        <a:lstStyle/>
        <a:p>
          <a:r>
            <a:rPr lang="en-GB" sz="2000" b="0" dirty="0"/>
            <a:t>Temporary calm and false promises </a:t>
          </a:r>
        </a:p>
      </dgm:t>
    </dgm:pt>
    <dgm:pt modelId="{7F820C52-EE35-4632-9C28-D42F3001C947}" type="parTrans" cxnId="{2562F405-6D86-4DC2-A990-CFA1E0EFD10C}">
      <dgm:prSet/>
      <dgm:spPr/>
      <dgm:t>
        <a:bodyPr/>
        <a:lstStyle/>
        <a:p>
          <a:endParaRPr lang="en-GB" sz="1600"/>
        </a:p>
      </dgm:t>
    </dgm:pt>
    <dgm:pt modelId="{4B69D37D-B843-49AA-8B22-121C473BEB2A}" type="sibTrans" cxnId="{2562F405-6D86-4DC2-A990-CFA1E0EFD10C}">
      <dgm:prSet/>
      <dgm:spPr/>
      <dgm:t>
        <a:bodyPr/>
        <a:lstStyle/>
        <a:p>
          <a:endParaRPr lang="en-GB" sz="1600" b="1"/>
        </a:p>
      </dgm:t>
    </dgm:pt>
    <dgm:pt modelId="{227FE645-BF33-494F-A958-F2FFB506FE2C}" type="pres">
      <dgm:prSet presAssocID="{46AFC2BA-731B-4F57-B561-E30371E393FE}" presName="cycle" presStyleCnt="0">
        <dgm:presLayoutVars>
          <dgm:dir/>
          <dgm:resizeHandles val="exact"/>
        </dgm:presLayoutVars>
      </dgm:prSet>
      <dgm:spPr/>
    </dgm:pt>
    <dgm:pt modelId="{8A3A5FDB-5248-41EF-9AC1-69526740F35A}" type="pres">
      <dgm:prSet presAssocID="{AB97E4FF-D2CE-4220-953B-90BFD7185759}" presName="node" presStyleLbl="node1" presStyleIdx="0" presStyleCnt="4">
        <dgm:presLayoutVars>
          <dgm:bulletEnabled val="1"/>
        </dgm:presLayoutVars>
      </dgm:prSet>
      <dgm:spPr/>
    </dgm:pt>
    <dgm:pt modelId="{2515F790-434D-46EE-8573-DC9E56681399}" type="pres">
      <dgm:prSet presAssocID="{AB97E4FF-D2CE-4220-953B-90BFD7185759}" presName="spNode" presStyleCnt="0"/>
      <dgm:spPr/>
    </dgm:pt>
    <dgm:pt modelId="{C97456EA-8BDD-4D25-9B90-B86521A03F1B}" type="pres">
      <dgm:prSet presAssocID="{E8BDB5F4-F63F-46A2-B008-1C71CCD3E7BE}" presName="sibTrans" presStyleLbl="sibTrans1D1" presStyleIdx="0" presStyleCnt="4"/>
      <dgm:spPr/>
    </dgm:pt>
    <dgm:pt modelId="{13BEC774-82F4-4A81-922B-B9DB3E5E0BEE}" type="pres">
      <dgm:prSet presAssocID="{5D5C54DF-BCB1-4324-80B0-00018E947FB0}" presName="node" presStyleLbl="node1" presStyleIdx="1" presStyleCnt="4" custRadScaleRad="110448" custRadScaleInc="-1435">
        <dgm:presLayoutVars>
          <dgm:bulletEnabled val="1"/>
        </dgm:presLayoutVars>
      </dgm:prSet>
      <dgm:spPr/>
    </dgm:pt>
    <dgm:pt modelId="{C972E7FD-BEB3-4DFE-B219-812B20A6B8D0}" type="pres">
      <dgm:prSet presAssocID="{5D5C54DF-BCB1-4324-80B0-00018E947FB0}" presName="spNode" presStyleCnt="0"/>
      <dgm:spPr/>
    </dgm:pt>
    <dgm:pt modelId="{8EE039F6-5614-4E42-9561-BB1551440165}" type="pres">
      <dgm:prSet presAssocID="{68EF8D37-46E1-45F0-9EE6-080E742EC0C9}" presName="sibTrans" presStyleLbl="sibTrans1D1" presStyleIdx="1" presStyleCnt="4"/>
      <dgm:spPr/>
    </dgm:pt>
    <dgm:pt modelId="{881C670D-3495-4018-A0F0-A33C40AB66B0}" type="pres">
      <dgm:prSet presAssocID="{56DCC9F8-8F56-4191-AE36-295122D52376}" presName="node" presStyleLbl="node1" presStyleIdx="2" presStyleCnt="4">
        <dgm:presLayoutVars>
          <dgm:bulletEnabled val="1"/>
        </dgm:presLayoutVars>
      </dgm:prSet>
      <dgm:spPr/>
    </dgm:pt>
    <dgm:pt modelId="{7A697921-83F2-43C5-BBE7-AD801EEA2528}" type="pres">
      <dgm:prSet presAssocID="{56DCC9F8-8F56-4191-AE36-295122D52376}" presName="spNode" presStyleCnt="0"/>
      <dgm:spPr/>
    </dgm:pt>
    <dgm:pt modelId="{725D7493-7AB4-4895-A0CD-D47B44625B46}" type="pres">
      <dgm:prSet presAssocID="{B1A723AE-AD71-4A66-994E-6BE6944153BE}" presName="sibTrans" presStyleLbl="sibTrans1D1" presStyleIdx="2" presStyleCnt="4"/>
      <dgm:spPr/>
    </dgm:pt>
    <dgm:pt modelId="{804473C3-4453-4F5D-90DA-ED4868DC87C0}" type="pres">
      <dgm:prSet presAssocID="{EC524D78-8A33-403F-827B-C3273F86C245}" presName="node" presStyleLbl="node1" presStyleIdx="3" presStyleCnt="4" custRadScaleRad="107332" custRadScaleInc="1477">
        <dgm:presLayoutVars>
          <dgm:bulletEnabled val="1"/>
        </dgm:presLayoutVars>
      </dgm:prSet>
      <dgm:spPr/>
    </dgm:pt>
    <dgm:pt modelId="{76389EF7-CA68-445D-A938-532A546D84E3}" type="pres">
      <dgm:prSet presAssocID="{EC524D78-8A33-403F-827B-C3273F86C245}" presName="spNode" presStyleCnt="0"/>
      <dgm:spPr/>
    </dgm:pt>
    <dgm:pt modelId="{FF8D795C-E5B0-4981-B1D9-5E0DC623D079}" type="pres">
      <dgm:prSet presAssocID="{4B69D37D-B843-49AA-8B22-121C473BEB2A}" presName="sibTrans" presStyleLbl="sibTrans1D1" presStyleIdx="3" presStyleCnt="4"/>
      <dgm:spPr/>
    </dgm:pt>
  </dgm:ptLst>
  <dgm:cxnLst>
    <dgm:cxn modelId="{DA83D202-51FA-4228-806E-04AE1E166625}" type="presOf" srcId="{4B69D37D-B843-49AA-8B22-121C473BEB2A}" destId="{FF8D795C-E5B0-4981-B1D9-5E0DC623D079}" srcOrd="0" destOrd="0" presId="urn:microsoft.com/office/officeart/2005/8/layout/cycle5"/>
    <dgm:cxn modelId="{95414303-78F2-4642-BE4C-98C80B7A3D65}" srcId="{46AFC2BA-731B-4F57-B561-E30371E393FE}" destId="{5D5C54DF-BCB1-4324-80B0-00018E947FB0}" srcOrd="1" destOrd="0" parTransId="{44825FE1-4573-4570-97A0-ED27DE70010B}" sibTransId="{68EF8D37-46E1-45F0-9EE6-080E742EC0C9}"/>
    <dgm:cxn modelId="{2562F405-6D86-4DC2-A990-CFA1E0EFD10C}" srcId="{46AFC2BA-731B-4F57-B561-E30371E393FE}" destId="{EC524D78-8A33-403F-827B-C3273F86C245}" srcOrd="3" destOrd="0" parTransId="{7F820C52-EE35-4632-9C28-D42F3001C947}" sibTransId="{4B69D37D-B843-49AA-8B22-121C473BEB2A}"/>
    <dgm:cxn modelId="{51D93224-D593-4E97-86F7-30627BAE4DC5}" type="presOf" srcId="{B1A723AE-AD71-4A66-994E-6BE6944153BE}" destId="{725D7493-7AB4-4895-A0CD-D47B44625B46}" srcOrd="0" destOrd="0" presId="urn:microsoft.com/office/officeart/2005/8/layout/cycle5"/>
    <dgm:cxn modelId="{A23C653C-1B47-49D2-9CA9-577FFECD993C}" type="presOf" srcId="{68EF8D37-46E1-45F0-9EE6-080E742EC0C9}" destId="{8EE039F6-5614-4E42-9561-BB1551440165}" srcOrd="0" destOrd="0" presId="urn:microsoft.com/office/officeart/2005/8/layout/cycle5"/>
    <dgm:cxn modelId="{7BAD4F44-B06E-40E5-842C-A6E733C26718}" type="presOf" srcId="{5D5C54DF-BCB1-4324-80B0-00018E947FB0}" destId="{13BEC774-82F4-4A81-922B-B9DB3E5E0BEE}" srcOrd="0" destOrd="0" presId="urn:microsoft.com/office/officeart/2005/8/layout/cycle5"/>
    <dgm:cxn modelId="{A1D9B344-3863-4D13-9FA4-C38AA84855B0}" type="presOf" srcId="{56DCC9F8-8F56-4191-AE36-295122D52376}" destId="{881C670D-3495-4018-A0F0-A33C40AB66B0}" srcOrd="0" destOrd="0" presId="urn:microsoft.com/office/officeart/2005/8/layout/cycle5"/>
    <dgm:cxn modelId="{8D616B68-4B42-40C3-AD3D-A5E63BB5841F}" type="presOf" srcId="{E8BDB5F4-F63F-46A2-B008-1C71CCD3E7BE}" destId="{C97456EA-8BDD-4D25-9B90-B86521A03F1B}" srcOrd="0" destOrd="0" presId="urn:microsoft.com/office/officeart/2005/8/layout/cycle5"/>
    <dgm:cxn modelId="{1B15007A-37E7-451D-BA98-865FF4A185CB}" srcId="{46AFC2BA-731B-4F57-B561-E30371E393FE}" destId="{AB97E4FF-D2CE-4220-953B-90BFD7185759}" srcOrd="0" destOrd="0" parTransId="{AC8F2C80-F9E2-4714-A38B-61E3EE23FCEE}" sibTransId="{E8BDB5F4-F63F-46A2-B008-1C71CCD3E7BE}"/>
    <dgm:cxn modelId="{55C9FACC-5677-49F9-AA69-F77B41513E54}" type="presOf" srcId="{46AFC2BA-731B-4F57-B561-E30371E393FE}" destId="{227FE645-BF33-494F-A958-F2FFB506FE2C}" srcOrd="0" destOrd="0" presId="urn:microsoft.com/office/officeart/2005/8/layout/cycle5"/>
    <dgm:cxn modelId="{0BE099E8-84B7-4D9B-94BB-122D540BF54D}" type="presOf" srcId="{AB97E4FF-D2CE-4220-953B-90BFD7185759}" destId="{8A3A5FDB-5248-41EF-9AC1-69526740F35A}" srcOrd="0" destOrd="0" presId="urn:microsoft.com/office/officeart/2005/8/layout/cycle5"/>
    <dgm:cxn modelId="{EECCF0ED-11B8-483A-A142-EFDC503F02BA}" type="presOf" srcId="{EC524D78-8A33-403F-827B-C3273F86C245}" destId="{804473C3-4453-4F5D-90DA-ED4868DC87C0}" srcOrd="0" destOrd="0" presId="urn:microsoft.com/office/officeart/2005/8/layout/cycle5"/>
    <dgm:cxn modelId="{3DE3BEFC-CDF9-4F50-BD93-7100CA40342C}" srcId="{46AFC2BA-731B-4F57-B561-E30371E393FE}" destId="{56DCC9F8-8F56-4191-AE36-295122D52376}" srcOrd="2" destOrd="0" parTransId="{245E7B20-7A94-4B7B-AD88-22858A89DECF}" sibTransId="{B1A723AE-AD71-4A66-994E-6BE6944153BE}"/>
    <dgm:cxn modelId="{A8ED8E5D-C6DB-45FF-BD42-8BAF34BF95D9}" type="presParOf" srcId="{227FE645-BF33-494F-A958-F2FFB506FE2C}" destId="{8A3A5FDB-5248-41EF-9AC1-69526740F35A}" srcOrd="0" destOrd="0" presId="urn:microsoft.com/office/officeart/2005/8/layout/cycle5"/>
    <dgm:cxn modelId="{2DBE9124-5120-4522-8587-A5D2762BCA59}" type="presParOf" srcId="{227FE645-BF33-494F-A958-F2FFB506FE2C}" destId="{2515F790-434D-46EE-8573-DC9E56681399}" srcOrd="1" destOrd="0" presId="urn:microsoft.com/office/officeart/2005/8/layout/cycle5"/>
    <dgm:cxn modelId="{304C1EBC-A4B2-48DB-AA57-A361F46EAB80}" type="presParOf" srcId="{227FE645-BF33-494F-A958-F2FFB506FE2C}" destId="{C97456EA-8BDD-4D25-9B90-B86521A03F1B}" srcOrd="2" destOrd="0" presId="urn:microsoft.com/office/officeart/2005/8/layout/cycle5"/>
    <dgm:cxn modelId="{1A1B7793-1CE5-40EE-9D27-29A95E60387F}" type="presParOf" srcId="{227FE645-BF33-494F-A958-F2FFB506FE2C}" destId="{13BEC774-82F4-4A81-922B-B9DB3E5E0BEE}" srcOrd="3" destOrd="0" presId="urn:microsoft.com/office/officeart/2005/8/layout/cycle5"/>
    <dgm:cxn modelId="{A7BB9ACF-F296-42EB-A3C0-DC17A371AB1D}" type="presParOf" srcId="{227FE645-BF33-494F-A958-F2FFB506FE2C}" destId="{C972E7FD-BEB3-4DFE-B219-812B20A6B8D0}" srcOrd="4" destOrd="0" presId="urn:microsoft.com/office/officeart/2005/8/layout/cycle5"/>
    <dgm:cxn modelId="{91304C7A-9C27-41CC-B8A4-EBE738907BC8}" type="presParOf" srcId="{227FE645-BF33-494F-A958-F2FFB506FE2C}" destId="{8EE039F6-5614-4E42-9561-BB1551440165}" srcOrd="5" destOrd="0" presId="urn:microsoft.com/office/officeart/2005/8/layout/cycle5"/>
    <dgm:cxn modelId="{F9341CF0-E126-4552-8D57-299D47A64E5B}" type="presParOf" srcId="{227FE645-BF33-494F-A958-F2FFB506FE2C}" destId="{881C670D-3495-4018-A0F0-A33C40AB66B0}" srcOrd="6" destOrd="0" presId="urn:microsoft.com/office/officeart/2005/8/layout/cycle5"/>
    <dgm:cxn modelId="{808F3DFC-4A4B-4E0A-B91C-A52AD7276659}" type="presParOf" srcId="{227FE645-BF33-494F-A958-F2FFB506FE2C}" destId="{7A697921-83F2-43C5-BBE7-AD801EEA2528}" srcOrd="7" destOrd="0" presId="urn:microsoft.com/office/officeart/2005/8/layout/cycle5"/>
    <dgm:cxn modelId="{9F3F3C2C-2BE4-40FD-8FBC-EAD5F137E040}" type="presParOf" srcId="{227FE645-BF33-494F-A958-F2FFB506FE2C}" destId="{725D7493-7AB4-4895-A0CD-D47B44625B46}" srcOrd="8" destOrd="0" presId="urn:microsoft.com/office/officeart/2005/8/layout/cycle5"/>
    <dgm:cxn modelId="{D673E4C8-BA92-42AE-856A-8C2B2E3840FF}" type="presParOf" srcId="{227FE645-BF33-494F-A958-F2FFB506FE2C}" destId="{804473C3-4453-4F5D-90DA-ED4868DC87C0}" srcOrd="9" destOrd="0" presId="urn:microsoft.com/office/officeart/2005/8/layout/cycle5"/>
    <dgm:cxn modelId="{A487ED9D-16D7-4A84-93A2-95FD041B6B91}" type="presParOf" srcId="{227FE645-BF33-494F-A958-F2FFB506FE2C}" destId="{76389EF7-CA68-445D-A938-532A546D84E3}" srcOrd="10" destOrd="0" presId="urn:microsoft.com/office/officeart/2005/8/layout/cycle5"/>
    <dgm:cxn modelId="{CEABDDBC-1468-4DED-ABD8-56D1B8EC8D83}" type="presParOf" srcId="{227FE645-BF33-494F-A958-F2FFB506FE2C}" destId="{FF8D795C-E5B0-4981-B1D9-5E0DC623D079}"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A5FDB-5248-41EF-9AC1-69526740F35A}">
      <dsp:nvSpPr>
        <dsp:cNvPr id="0" name=""/>
        <dsp:cNvSpPr/>
      </dsp:nvSpPr>
      <dsp:spPr>
        <a:xfrm>
          <a:off x="5555562" y="668"/>
          <a:ext cx="1810841" cy="1177047"/>
        </a:xfrm>
        <a:prstGeom prst="round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Tension builds</a:t>
          </a:r>
        </a:p>
      </dsp:txBody>
      <dsp:txXfrm>
        <a:off x="5613021" y="58127"/>
        <a:ext cx="1695923" cy="1062129"/>
      </dsp:txXfrm>
    </dsp:sp>
    <dsp:sp modelId="{C97456EA-8BDD-4D25-9B90-B86521A03F1B}">
      <dsp:nvSpPr>
        <dsp:cNvPr id="0" name=""/>
        <dsp:cNvSpPr/>
      </dsp:nvSpPr>
      <dsp:spPr>
        <a:xfrm>
          <a:off x="4768821" y="700011"/>
          <a:ext cx="3889783" cy="3889783"/>
        </a:xfrm>
        <a:custGeom>
          <a:avLst/>
          <a:gdLst/>
          <a:ahLst/>
          <a:cxnLst/>
          <a:rect l="0" t="0" r="0" b="0"/>
          <a:pathLst>
            <a:path>
              <a:moveTo>
                <a:pt x="2890091" y="245126"/>
              </a:moveTo>
              <a:arcTo wR="1944891" hR="1944891" stAng="17944645" swAng="1792135"/>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3BEC774-82F4-4A81-922B-B9DB3E5E0BEE}">
      <dsp:nvSpPr>
        <dsp:cNvPr id="0" name=""/>
        <dsp:cNvSpPr/>
      </dsp:nvSpPr>
      <dsp:spPr>
        <a:xfrm>
          <a:off x="7703595" y="1929420"/>
          <a:ext cx="1810841" cy="1177047"/>
        </a:xfrm>
        <a:prstGeom prst="roundRect">
          <a:avLst/>
        </a:prstGeom>
        <a:solidFill>
          <a:schemeClr val="accent2">
            <a:lumMod val="60000"/>
            <a:lumOff val="4000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Abuse </a:t>
          </a:r>
          <a:br>
            <a:rPr lang="en-GB" sz="2000" kern="1200" dirty="0"/>
          </a:br>
          <a:r>
            <a:rPr lang="en-GB" sz="2000" kern="1200" dirty="0"/>
            <a:t>(lashes out) </a:t>
          </a:r>
        </a:p>
      </dsp:txBody>
      <dsp:txXfrm>
        <a:off x="7761054" y="1986879"/>
        <a:ext cx="1695923" cy="1062129"/>
      </dsp:txXfrm>
    </dsp:sp>
    <dsp:sp modelId="{8EE039F6-5614-4E42-9561-BB1551440165}">
      <dsp:nvSpPr>
        <dsp:cNvPr id="0" name=""/>
        <dsp:cNvSpPr/>
      </dsp:nvSpPr>
      <dsp:spPr>
        <a:xfrm>
          <a:off x="4765076" y="479712"/>
          <a:ext cx="3889783" cy="3889783"/>
        </a:xfrm>
        <a:custGeom>
          <a:avLst/>
          <a:gdLst/>
          <a:ahLst/>
          <a:cxnLst/>
          <a:rect l="0" t="0" r="0" b="0"/>
          <a:pathLst>
            <a:path>
              <a:moveTo>
                <a:pt x="3626426" y="2922155"/>
              </a:moveTo>
              <a:arcTo wR="1944891" hR="1944891" stAng="1809842" swAng="1828185"/>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81C670D-3495-4018-A0F0-A33C40AB66B0}">
      <dsp:nvSpPr>
        <dsp:cNvPr id="0" name=""/>
        <dsp:cNvSpPr/>
      </dsp:nvSpPr>
      <dsp:spPr>
        <a:xfrm>
          <a:off x="5555562" y="3890451"/>
          <a:ext cx="1810841" cy="1177047"/>
        </a:xfrm>
        <a:prstGeom prst="round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Reconciliation</a:t>
          </a:r>
          <a:br>
            <a:rPr lang="en-GB" sz="2000" b="0" kern="1200" dirty="0"/>
          </a:br>
          <a:r>
            <a:rPr lang="en-GB" sz="2000" b="0" kern="1200" dirty="0"/>
            <a:t>(apologies)</a:t>
          </a:r>
        </a:p>
      </dsp:txBody>
      <dsp:txXfrm>
        <a:off x="5613021" y="3947910"/>
        <a:ext cx="1695923" cy="1062129"/>
      </dsp:txXfrm>
    </dsp:sp>
    <dsp:sp modelId="{725D7493-7AB4-4895-A0CD-D47B44625B46}">
      <dsp:nvSpPr>
        <dsp:cNvPr id="0" name=""/>
        <dsp:cNvSpPr/>
      </dsp:nvSpPr>
      <dsp:spPr>
        <a:xfrm>
          <a:off x="4340255" y="507614"/>
          <a:ext cx="3889783" cy="3889783"/>
        </a:xfrm>
        <a:custGeom>
          <a:avLst/>
          <a:gdLst/>
          <a:ahLst/>
          <a:cxnLst/>
          <a:rect l="0" t="0" r="0" b="0"/>
          <a:pathLst>
            <a:path>
              <a:moveTo>
                <a:pt x="931226" y="3604737"/>
              </a:moveTo>
              <a:arcTo wR="1944891" hR="1944891" stAng="7284740" swAng="1773564"/>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04473C3-4453-4F5D-90DA-ED4868DC87C0}">
      <dsp:nvSpPr>
        <dsp:cNvPr id="0" name=""/>
        <dsp:cNvSpPr/>
      </dsp:nvSpPr>
      <dsp:spPr>
        <a:xfrm>
          <a:off x="3468133" y="1929416"/>
          <a:ext cx="1810841" cy="1177047"/>
        </a:xfrm>
        <a:prstGeom prst="roundRect">
          <a:avLst/>
        </a:prstGeom>
        <a:solidFill>
          <a:srgbClr val="92D050"/>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Temporary Calm</a:t>
          </a:r>
        </a:p>
      </dsp:txBody>
      <dsp:txXfrm>
        <a:off x="3525592" y="1986875"/>
        <a:ext cx="1695923" cy="1062129"/>
      </dsp:txXfrm>
    </dsp:sp>
    <dsp:sp modelId="{FF8D795C-E5B0-4981-B1D9-5E0DC623D079}">
      <dsp:nvSpPr>
        <dsp:cNvPr id="0" name=""/>
        <dsp:cNvSpPr/>
      </dsp:nvSpPr>
      <dsp:spPr>
        <a:xfrm>
          <a:off x="4337468" y="671895"/>
          <a:ext cx="3889783" cy="3889783"/>
        </a:xfrm>
        <a:custGeom>
          <a:avLst/>
          <a:gdLst/>
          <a:ahLst/>
          <a:cxnLst/>
          <a:rect l="0" t="0" r="0" b="0"/>
          <a:pathLst>
            <a:path>
              <a:moveTo>
                <a:pt x="258895" y="975345"/>
              </a:moveTo>
              <a:arcTo wR="1944891" hR="1944891" stAng="12594084" swAng="1737021"/>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A5FDB-5248-41EF-9AC1-69526740F35A}">
      <dsp:nvSpPr>
        <dsp:cNvPr id="0" name=""/>
        <dsp:cNvSpPr/>
      </dsp:nvSpPr>
      <dsp:spPr>
        <a:xfrm>
          <a:off x="5555562" y="668"/>
          <a:ext cx="1810841" cy="1177047"/>
        </a:xfrm>
        <a:prstGeom prst="round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Build-up of gaining control </a:t>
          </a:r>
        </a:p>
      </dsp:txBody>
      <dsp:txXfrm>
        <a:off x="5613021" y="58127"/>
        <a:ext cx="1695923" cy="1062129"/>
      </dsp:txXfrm>
    </dsp:sp>
    <dsp:sp modelId="{C97456EA-8BDD-4D25-9B90-B86521A03F1B}">
      <dsp:nvSpPr>
        <dsp:cNvPr id="0" name=""/>
        <dsp:cNvSpPr/>
      </dsp:nvSpPr>
      <dsp:spPr>
        <a:xfrm>
          <a:off x="4768821" y="700011"/>
          <a:ext cx="3889783" cy="3889783"/>
        </a:xfrm>
        <a:custGeom>
          <a:avLst/>
          <a:gdLst/>
          <a:ahLst/>
          <a:cxnLst/>
          <a:rect l="0" t="0" r="0" b="0"/>
          <a:pathLst>
            <a:path>
              <a:moveTo>
                <a:pt x="2890091" y="245126"/>
              </a:moveTo>
              <a:arcTo wR="1944891" hR="1944891" stAng="17944645" swAng="1792135"/>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3BEC774-82F4-4A81-922B-B9DB3E5E0BEE}">
      <dsp:nvSpPr>
        <dsp:cNvPr id="0" name=""/>
        <dsp:cNvSpPr/>
      </dsp:nvSpPr>
      <dsp:spPr>
        <a:xfrm>
          <a:off x="7703595" y="1929420"/>
          <a:ext cx="1810841" cy="1177047"/>
        </a:xfrm>
        <a:prstGeom prst="roundRect">
          <a:avLst/>
        </a:prstGeom>
        <a:solidFill>
          <a:schemeClr val="accent2">
            <a:lumMod val="60000"/>
            <a:lumOff val="4000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Abuse (financial exploitation) </a:t>
          </a:r>
        </a:p>
      </dsp:txBody>
      <dsp:txXfrm>
        <a:off x="7761054" y="1986879"/>
        <a:ext cx="1695923" cy="1062129"/>
      </dsp:txXfrm>
    </dsp:sp>
    <dsp:sp modelId="{8EE039F6-5614-4E42-9561-BB1551440165}">
      <dsp:nvSpPr>
        <dsp:cNvPr id="0" name=""/>
        <dsp:cNvSpPr/>
      </dsp:nvSpPr>
      <dsp:spPr>
        <a:xfrm>
          <a:off x="4765076" y="479712"/>
          <a:ext cx="3889783" cy="3889783"/>
        </a:xfrm>
        <a:custGeom>
          <a:avLst/>
          <a:gdLst/>
          <a:ahLst/>
          <a:cxnLst/>
          <a:rect l="0" t="0" r="0" b="0"/>
          <a:pathLst>
            <a:path>
              <a:moveTo>
                <a:pt x="3626426" y="2922155"/>
              </a:moveTo>
              <a:arcTo wR="1944891" hR="1944891" stAng="1809842" swAng="1828185"/>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81C670D-3495-4018-A0F0-A33C40AB66B0}">
      <dsp:nvSpPr>
        <dsp:cNvPr id="0" name=""/>
        <dsp:cNvSpPr/>
      </dsp:nvSpPr>
      <dsp:spPr>
        <a:xfrm>
          <a:off x="5555562" y="3890451"/>
          <a:ext cx="1810841" cy="1177047"/>
        </a:xfrm>
        <a:prstGeom prst="round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Justification</a:t>
          </a:r>
          <a:r>
            <a:rPr lang="en-GB" sz="2000" b="0" kern="1200" baseline="0" dirty="0"/>
            <a:t> or Excuses </a:t>
          </a:r>
          <a:endParaRPr lang="en-GB" sz="2000" b="0" kern="1200" dirty="0"/>
        </a:p>
      </dsp:txBody>
      <dsp:txXfrm>
        <a:off x="5613021" y="3947910"/>
        <a:ext cx="1695923" cy="1062129"/>
      </dsp:txXfrm>
    </dsp:sp>
    <dsp:sp modelId="{725D7493-7AB4-4895-A0CD-D47B44625B46}">
      <dsp:nvSpPr>
        <dsp:cNvPr id="0" name=""/>
        <dsp:cNvSpPr/>
      </dsp:nvSpPr>
      <dsp:spPr>
        <a:xfrm>
          <a:off x="4340255" y="507614"/>
          <a:ext cx="3889783" cy="3889783"/>
        </a:xfrm>
        <a:custGeom>
          <a:avLst/>
          <a:gdLst/>
          <a:ahLst/>
          <a:cxnLst/>
          <a:rect l="0" t="0" r="0" b="0"/>
          <a:pathLst>
            <a:path>
              <a:moveTo>
                <a:pt x="931226" y="3604737"/>
              </a:moveTo>
              <a:arcTo wR="1944891" hR="1944891" stAng="7284740" swAng="1773564"/>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804473C3-4453-4F5D-90DA-ED4868DC87C0}">
      <dsp:nvSpPr>
        <dsp:cNvPr id="0" name=""/>
        <dsp:cNvSpPr/>
      </dsp:nvSpPr>
      <dsp:spPr>
        <a:xfrm>
          <a:off x="3468133" y="1929416"/>
          <a:ext cx="1810841" cy="1177047"/>
        </a:xfrm>
        <a:prstGeom prst="roundRect">
          <a:avLst/>
        </a:prstGeom>
        <a:solidFill>
          <a:srgbClr val="92D050"/>
        </a:solidFill>
        <a:ln w="38100" cap="flat" cmpd="sng" algn="ctr">
          <a:solidFill>
            <a:schemeClr val="dk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Temporary calm and false promises </a:t>
          </a:r>
        </a:p>
      </dsp:txBody>
      <dsp:txXfrm>
        <a:off x="3525592" y="1986875"/>
        <a:ext cx="1695923" cy="1062129"/>
      </dsp:txXfrm>
    </dsp:sp>
    <dsp:sp modelId="{FF8D795C-E5B0-4981-B1D9-5E0DC623D079}">
      <dsp:nvSpPr>
        <dsp:cNvPr id="0" name=""/>
        <dsp:cNvSpPr/>
      </dsp:nvSpPr>
      <dsp:spPr>
        <a:xfrm>
          <a:off x="4337468" y="671895"/>
          <a:ext cx="3889783" cy="3889783"/>
        </a:xfrm>
        <a:custGeom>
          <a:avLst/>
          <a:gdLst/>
          <a:ahLst/>
          <a:cxnLst/>
          <a:rect l="0" t="0" r="0" b="0"/>
          <a:pathLst>
            <a:path>
              <a:moveTo>
                <a:pt x="258895" y="975345"/>
              </a:moveTo>
              <a:arcTo wR="1944891" hR="1944891" stAng="12594084" swAng="1737021"/>
            </a:path>
          </a:pathLst>
        </a:custGeom>
        <a:noFill/>
        <a:ln w="9525"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36E9E7B-BA22-4FCA-8019-5F24B39629EE}" type="datetimeFigureOut">
              <a:rPr lang="en-GB" smtClean="0"/>
              <a:t>11/05/2026</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2C9EAC4-DC2F-4837-AC26-716609D0ADA5}" type="slidenum">
              <a:rPr lang="en-GB" smtClean="0"/>
              <a:t>‹#›</a:t>
            </a:fld>
            <a:endParaRPr lang="en-GB" dirty="0"/>
          </a:p>
        </p:txBody>
      </p:sp>
    </p:spTree>
    <p:extLst>
      <p:ext uri="{BB962C8B-B14F-4D97-AF65-F5344CB8AC3E}">
        <p14:creationId xmlns:p14="http://schemas.microsoft.com/office/powerpoint/2010/main" val="12823573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217926-6CFF-AA4E-9C58-BD96517F89CB}" type="datetimeFigureOut">
              <a:rPr lang="en-US" smtClean="0"/>
              <a:t>5/11/2026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5BA7AA-C25B-AD44-A8F3-01733925CA77}" type="slidenum">
              <a:rPr lang="en-GB" smtClean="0"/>
              <a:t>‹#›</a:t>
            </a:fld>
            <a:endParaRPr lang="en-GB" dirty="0"/>
          </a:p>
        </p:txBody>
      </p:sp>
    </p:spTree>
    <p:extLst>
      <p:ext uri="{BB962C8B-B14F-4D97-AF65-F5344CB8AC3E}">
        <p14:creationId xmlns:p14="http://schemas.microsoft.com/office/powerpoint/2010/main" val="89695348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945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r>
              <a:rPr lang="en-US" b="1" dirty="0"/>
              <a:t>TEACHER NOTES &amp; IDEAS</a:t>
            </a:r>
          </a:p>
          <a:p>
            <a:pPr marL="171450" indent="-171450" eaLnBrk="1" hangingPunct="1">
              <a:spcBef>
                <a:spcPct val="0"/>
              </a:spcBef>
              <a:buFontTx/>
              <a:buChar char="-"/>
            </a:pPr>
            <a:r>
              <a:rPr lang="en-US" dirty="0">
                <a:latin typeface="Calibri" charset="0"/>
                <a:ea typeface="MS PGothic" charset="0"/>
              </a:rPr>
              <a:t>Remind students of the learning journey (What theme you are doing – Possibly recap what they can remember from last lesson)</a:t>
            </a:r>
          </a:p>
          <a:p>
            <a:pPr marL="171450" indent="-171450" eaLnBrk="1" hangingPunct="1">
              <a:spcBef>
                <a:spcPct val="0"/>
              </a:spcBef>
              <a:buFontTx/>
              <a:buChar char="-"/>
            </a:pPr>
            <a:endParaRPr lang="en-US" dirty="0">
              <a:latin typeface="Calibri" charset="0"/>
              <a:ea typeface="MS PGothic" charset="0"/>
            </a:endParaRPr>
          </a:p>
          <a:p>
            <a:pPr marL="0" indent="0" eaLnBrk="1" hangingPunct="1">
              <a:spcBef>
                <a:spcPct val="0"/>
              </a:spcBef>
              <a:buFontTx/>
              <a:buNone/>
            </a:pPr>
            <a:r>
              <a:rPr lang="en-US" b="1" dirty="0">
                <a:latin typeface="Calibri" charset="0"/>
                <a:ea typeface="MS PGothic" charset="0"/>
              </a:rPr>
              <a:t>ATTRIBUTION AND COPYRIGHT</a:t>
            </a:r>
          </a:p>
          <a:p>
            <a:pPr eaLnBrk="1" hangingPunct="1">
              <a:spcBef>
                <a:spcPct val="0"/>
              </a:spcBef>
            </a:pPr>
            <a:r>
              <a:rPr lang="en-US" dirty="0">
                <a:latin typeface="Calibri" charset="0"/>
                <a:ea typeface="MS PGothic" charset="0"/>
              </a:rPr>
              <a:t> –Icons and logos for Cre8tive Resources are created by Michael Gillman and are subject to copyright ©</a:t>
            </a:r>
          </a:p>
          <a:p>
            <a:pPr eaLnBrk="1" hangingPunct="1">
              <a:spcBef>
                <a:spcPct val="0"/>
              </a:spcBef>
            </a:pPr>
            <a:r>
              <a:rPr lang="en-US" dirty="0">
                <a:latin typeface="Calibri" charset="0"/>
                <a:ea typeface="MS PGothic" charset="0"/>
              </a:rPr>
              <a:t> </a:t>
            </a:r>
          </a:p>
          <a:p>
            <a:pPr eaLnBrk="1" hangingPunct="1">
              <a:spcBef>
                <a:spcPct val="0"/>
              </a:spcBef>
            </a:pPr>
            <a:r>
              <a:rPr lang="en-US" dirty="0">
                <a:latin typeface="Calibri" charset="0"/>
                <a:ea typeface="MS PGothic" charset="0"/>
              </a:rPr>
              <a:t>- All graphics and images are sourced correctly through the following sites:</a:t>
            </a:r>
          </a:p>
          <a:p>
            <a:r>
              <a:rPr lang="en-GB" dirty="0"/>
              <a:t>Premium licence at https://www.freepik.com/ </a:t>
            </a:r>
          </a:p>
          <a:p>
            <a:r>
              <a:rPr lang="en-GB" dirty="0"/>
              <a:t>www.Pixabay.com </a:t>
            </a:r>
          </a:p>
          <a:p>
            <a:r>
              <a:rPr lang="en-GB" dirty="0"/>
              <a:t>https://www.pixelscrapper.com/help</a:t>
            </a:r>
          </a:p>
          <a:p>
            <a:endParaRPr lang="en-GB" dirty="0"/>
          </a:p>
          <a:p>
            <a:r>
              <a:rPr lang="en-GB" dirty="0"/>
              <a:t>- Factual information is not copyrighted. </a:t>
            </a:r>
          </a:p>
          <a:p>
            <a:r>
              <a:rPr lang="en-GB" dirty="0"/>
              <a:t>- Where information has been taken from reliable 3</a:t>
            </a:r>
            <a:r>
              <a:rPr lang="en-GB" baseline="30000" dirty="0"/>
              <a:t>rd</a:t>
            </a:r>
            <a:r>
              <a:rPr lang="en-GB" dirty="0"/>
              <a:t> party websites – it is done so for analytical purposes in small pieces of text and for educational purposes.</a:t>
            </a:r>
          </a:p>
          <a:p>
            <a:endParaRPr lang="en-GB" dirty="0"/>
          </a:p>
          <a:p>
            <a:r>
              <a:rPr lang="en-GB" b="1" dirty="0"/>
              <a:t>DISCLAIMER</a:t>
            </a:r>
          </a:p>
          <a:p>
            <a:r>
              <a:rPr lang="en-GB" dirty="0"/>
              <a:t>- Always check the content of any lesson and videos linked before teaching to ensure suitability for your classroom and your school</a:t>
            </a:r>
          </a:p>
          <a:p>
            <a:pPr marL="171450" indent="-171450">
              <a:buFontTx/>
              <a:buChar char="-"/>
            </a:pPr>
            <a:r>
              <a:rPr lang="en-GB" dirty="0"/>
              <a:t>Responsibility for checking material for suitability for students must be done by the classroom teacher. This includes ensuring everything is appropriate including the external video links that have been provided. </a:t>
            </a:r>
          </a:p>
          <a:p>
            <a:pPr marL="171450" indent="-171450">
              <a:buFontTx/>
              <a:buChar char="-"/>
            </a:pPr>
            <a:r>
              <a:rPr lang="en-GB" dirty="0"/>
              <a:t>The PowerPoint material is fully editable and we encourage teachers to remove, change or edit anything they wish.</a:t>
            </a:r>
          </a:p>
          <a:p>
            <a:pPr marL="171450" indent="-171450">
              <a:buFontTx/>
              <a:buChar char="-"/>
            </a:pPr>
            <a:r>
              <a:rPr lang="en-GB" dirty="0"/>
              <a:t>Video links are working at time of creation of this lesson. </a:t>
            </a:r>
            <a:r>
              <a:rPr lang="en-GB" b="1" dirty="0"/>
              <a:t>Please bear in mind </a:t>
            </a:r>
            <a:r>
              <a:rPr lang="en-GB" dirty="0"/>
              <a:t>YouTube content owners can withdraw their content at any time and responsibility lies with the classroom teacher to ensure the content is updated and new video links are found. </a:t>
            </a:r>
          </a:p>
          <a:p>
            <a:pPr marL="171450" indent="-171450">
              <a:buFontTx/>
              <a:buChar char="-"/>
            </a:pPr>
            <a:endParaRPr lang="en-GB" dirty="0"/>
          </a:p>
          <a:p>
            <a:pPr marL="171450" indent="-171450">
              <a:buFontTx/>
              <a:buChar char="-"/>
            </a:pPr>
            <a:r>
              <a:rPr lang="en-GB" b="1" dirty="0"/>
              <a:t>Cre8tive Resources does not charge or provide a subscription update service for this lesson the responsibility for updating lesson content lies with the classroom teacher.</a:t>
            </a:r>
          </a:p>
          <a:p>
            <a:endParaRPr lang="en-GB" dirty="0"/>
          </a:p>
          <a:p>
            <a:r>
              <a:rPr lang="en-GB" dirty="0"/>
              <a:t>Further Terms and Condition regarding Copyright and our terms of use  can be found on our website here https://cre8tiveresources.com/terms-of-use/ </a:t>
            </a:r>
            <a:endParaRPr lang="en-US" dirty="0">
              <a:latin typeface="Calibri" charset="0"/>
              <a:ea typeface="MS PGothic" charset="0"/>
            </a:endParaRPr>
          </a:p>
        </p:txBody>
      </p:sp>
      <p:sp>
        <p:nvSpPr>
          <p:cNvPr id="1945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fld id="{D1667DBA-0B7E-DD48-B1FF-18AE4A13C2D4}" type="slidenum">
              <a:rPr lang="en-GB" sz="1200"/>
              <a:pPr/>
              <a:t>1</a:t>
            </a:fld>
            <a:endParaRPr lang="en-GB"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r>
              <a:rPr lang="en-US" dirty="0"/>
              <a:t>Reinforce ground rules at the start of every new topic / new term </a:t>
            </a:r>
          </a:p>
          <a:p>
            <a:r>
              <a:rPr lang="en-US" dirty="0"/>
              <a:t>Adapt this set of rules to suit your classroom and your teaching. </a:t>
            </a:r>
          </a:p>
          <a:p>
            <a:r>
              <a:rPr lang="en-US" dirty="0"/>
              <a:t>Display your agreed PSHE classroom rules in a prominent place so students have a constant reminder and when/if a student breaks a rule you can use as a prompt to get them back on track. </a:t>
            </a:r>
          </a:p>
          <a:p>
            <a:r>
              <a:rPr lang="en-US" dirty="0"/>
              <a:t>If behaviour is an issue, revisit the ground rules – (Use raffle tickets, positive behavior management (look for the good behaviour)</a:t>
            </a:r>
          </a:p>
          <a:p>
            <a:r>
              <a:rPr lang="en-US" dirty="0"/>
              <a:t>Reward the behaviour you want to see, be consistent and fair with students. </a:t>
            </a:r>
          </a:p>
          <a:p>
            <a:r>
              <a:rPr lang="en-US" dirty="0"/>
              <a:t>Create a classroom charter with the students (optional)</a:t>
            </a:r>
          </a:p>
        </p:txBody>
      </p:sp>
      <p:sp>
        <p:nvSpPr>
          <p:cNvPr id="4" name="Slide Number Placeholder 3"/>
          <p:cNvSpPr>
            <a:spLocks noGrp="1"/>
          </p:cNvSpPr>
          <p:nvPr>
            <p:ph type="sldNum" sz="quarter" idx="5"/>
          </p:nvPr>
        </p:nvSpPr>
        <p:spPr/>
        <p:txBody>
          <a:bodyPr/>
          <a:lstStyle/>
          <a:p>
            <a:fld id="{995BA7AA-C25B-AD44-A8F3-01733925CA77}" type="slidenum">
              <a:rPr lang="en-GB" smtClean="0"/>
              <a:t>2</a:t>
            </a:fld>
            <a:endParaRPr lang="en-GB" dirty="0"/>
          </a:p>
        </p:txBody>
      </p:sp>
    </p:spTree>
    <p:extLst>
      <p:ext uri="{BB962C8B-B14F-4D97-AF65-F5344CB8AC3E}">
        <p14:creationId xmlns:p14="http://schemas.microsoft.com/office/powerpoint/2010/main" val="568477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pPr marL="171450" indent="-171450">
              <a:buFontTx/>
              <a:buChar char="-"/>
            </a:pPr>
            <a:r>
              <a:rPr lang="en-US" dirty="0"/>
              <a:t>This could be done by writing a number down in the books</a:t>
            </a:r>
          </a:p>
          <a:p>
            <a:pPr marL="171450" indent="-171450">
              <a:buFontTx/>
              <a:buChar char="-"/>
            </a:pPr>
            <a:r>
              <a:rPr lang="en-US" dirty="0"/>
              <a:t>Show of fingers in the air or red, amber &amp; green cards </a:t>
            </a:r>
          </a:p>
          <a:p>
            <a:pPr marL="171450" indent="-171450">
              <a:buFontTx/>
              <a:buChar char="-"/>
            </a:pPr>
            <a:r>
              <a:rPr lang="en-US" dirty="0"/>
              <a:t>Quick partner discussion</a:t>
            </a:r>
          </a:p>
          <a:p>
            <a:pPr marL="171450" indent="-171450">
              <a:buFontTx/>
              <a:buChar char="-"/>
            </a:pPr>
            <a:r>
              <a:rPr lang="en-US" dirty="0"/>
              <a:t>Print off the Assessment Opportunity Sheet – Fill in the Baseline Confidence Checker </a:t>
            </a:r>
          </a:p>
          <a:p>
            <a:endParaRPr lang="en-US" dirty="0"/>
          </a:p>
        </p:txBody>
      </p:sp>
      <p:sp>
        <p:nvSpPr>
          <p:cNvPr id="4" name="Slide Number Placeholder 3"/>
          <p:cNvSpPr>
            <a:spLocks noGrp="1"/>
          </p:cNvSpPr>
          <p:nvPr>
            <p:ph type="sldNum" sz="quarter" idx="5"/>
          </p:nvPr>
        </p:nvSpPr>
        <p:spPr/>
        <p:txBody>
          <a:bodyPr/>
          <a:lstStyle/>
          <a:p>
            <a:fld id="{995BA7AA-C25B-AD44-A8F3-01733925CA77}" type="slidenum">
              <a:rPr lang="en-GB" smtClean="0"/>
              <a:t>3</a:t>
            </a:fld>
            <a:endParaRPr lang="en-GB" dirty="0"/>
          </a:p>
        </p:txBody>
      </p:sp>
    </p:spTree>
    <p:extLst>
      <p:ext uri="{BB962C8B-B14F-4D97-AF65-F5344CB8AC3E}">
        <p14:creationId xmlns:p14="http://schemas.microsoft.com/office/powerpoint/2010/main" val="17041664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Statistic - https://www.experianplc.com/newsroom/press-releases/2024/1-in-5-women-in-the-uk-have-experienced-economic-abuse--learn-ho?utm_source=chatgpt.com</a:t>
            </a:r>
          </a:p>
        </p:txBody>
      </p:sp>
      <p:sp>
        <p:nvSpPr>
          <p:cNvPr id="4" name="Slide Number Placeholder 3"/>
          <p:cNvSpPr>
            <a:spLocks noGrp="1"/>
          </p:cNvSpPr>
          <p:nvPr>
            <p:ph type="sldNum" sz="quarter" idx="5"/>
          </p:nvPr>
        </p:nvSpPr>
        <p:spPr/>
        <p:txBody>
          <a:bodyPr/>
          <a:lstStyle/>
          <a:p>
            <a:fld id="{995BA7AA-C25B-AD44-A8F3-01733925CA77}" type="slidenum">
              <a:rPr lang="en-GB" smtClean="0"/>
              <a:t>4</a:t>
            </a:fld>
            <a:endParaRPr lang="en-GB" dirty="0"/>
          </a:p>
        </p:txBody>
      </p:sp>
    </p:spTree>
    <p:extLst>
      <p:ext uri="{BB962C8B-B14F-4D97-AF65-F5344CB8AC3E}">
        <p14:creationId xmlns:p14="http://schemas.microsoft.com/office/powerpoint/2010/main" val="6196856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https://refuge.org.uk/what-is-dom</a:t>
            </a:r>
            <a:r>
              <a:rPr lang="en-GB" dirty="0">
                <a:highlight>
                  <a:srgbClr val="00FF00"/>
                </a:highlight>
              </a:rPr>
              <a:t>e</a:t>
            </a:r>
            <a:r>
              <a:rPr lang="en-GB" dirty="0"/>
              <a:t>stic-abuse/</a:t>
            </a:r>
          </a:p>
          <a:p>
            <a:endParaRPr lang="en-GB" dirty="0"/>
          </a:p>
          <a:p>
            <a:r>
              <a:rPr lang="en-GB" dirty="0"/>
              <a:t>Optional video -https://www.bbc.co.uk/teach/class-clips-video/articles/zvr7d6f</a:t>
            </a:r>
          </a:p>
        </p:txBody>
      </p:sp>
      <p:sp>
        <p:nvSpPr>
          <p:cNvPr id="4" name="Slide Number Placeholder 3"/>
          <p:cNvSpPr>
            <a:spLocks noGrp="1"/>
          </p:cNvSpPr>
          <p:nvPr>
            <p:ph type="sldNum" sz="quarter" idx="5"/>
          </p:nvPr>
        </p:nvSpPr>
        <p:spPr/>
        <p:txBody>
          <a:bodyPr/>
          <a:lstStyle/>
          <a:p>
            <a:fld id="{995BA7AA-C25B-AD44-A8F3-01733925CA77}" type="slidenum">
              <a:rPr lang="en-GB" smtClean="0"/>
              <a:t>5</a:t>
            </a:fld>
            <a:endParaRPr lang="en-GB" dirty="0"/>
          </a:p>
        </p:txBody>
      </p:sp>
    </p:spTree>
    <p:extLst>
      <p:ext uri="{BB962C8B-B14F-4D97-AF65-F5344CB8AC3E}">
        <p14:creationId xmlns:p14="http://schemas.microsoft.com/office/powerpoint/2010/main" val="1536112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WORKSHEET </a:t>
            </a:r>
          </a:p>
        </p:txBody>
      </p:sp>
      <p:sp>
        <p:nvSpPr>
          <p:cNvPr id="4" name="Slide Number Placeholder 3"/>
          <p:cNvSpPr>
            <a:spLocks noGrp="1"/>
          </p:cNvSpPr>
          <p:nvPr>
            <p:ph type="sldNum" sz="quarter" idx="5"/>
          </p:nvPr>
        </p:nvSpPr>
        <p:spPr/>
        <p:txBody>
          <a:bodyPr/>
          <a:lstStyle/>
          <a:p>
            <a:fld id="{995BA7AA-C25B-AD44-A8F3-01733925CA77}" type="slidenum">
              <a:rPr lang="en-GB" smtClean="0"/>
              <a:t>6</a:t>
            </a:fld>
            <a:endParaRPr lang="en-GB" dirty="0"/>
          </a:p>
        </p:txBody>
      </p:sp>
    </p:spTree>
    <p:extLst>
      <p:ext uri="{BB962C8B-B14F-4D97-AF65-F5344CB8AC3E}">
        <p14:creationId xmlns:p14="http://schemas.microsoft.com/office/powerpoint/2010/main" val="3766158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TEACHER NOTES: worksheet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b="0"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Holly scenario – Theft + Debt in Your Name</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Amir scenario - Control of Income + Debt in Your Name</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Sophie scenario – all 3 </a:t>
            </a:r>
          </a:p>
          <a:p>
            <a:endParaRPr lang="en-GB" b="1" dirty="0"/>
          </a:p>
        </p:txBody>
      </p:sp>
      <p:sp>
        <p:nvSpPr>
          <p:cNvPr id="4" name="Slide Number Placeholder 3"/>
          <p:cNvSpPr>
            <a:spLocks noGrp="1"/>
          </p:cNvSpPr>
          <p:nvPr>
            <p:ph type="sldNum" sz="quarter" idx="5"/>
          </p:nvPr>
        </p:nvSpPr>
        <p:spPr/>
        <p:txBody>
          <a:bodyPr/>
          <a:lstStyle/>
          <a:p>
            <a:fld id="{995BA7AA-C25B-AD44-A8F3-01733925CA77}" type="slidenum">
              <a:rPr lang="en-GB" smtClean="0"/>
              <a:t>7</a:t>
            </a:fld>
            <a:endParaRPr lang="en-GB" dirty="0"/>
          </a:p>
        </p:txBody>
      </p:sp>
    </p:spTree>
    <p:extLst>
      <p:ext uri="{BB962C8B-B14F-4D97-AF65-F5344CB8AC3E}">
        <p14:creationId xmlns:p14="http://schemas.microsoft.com/office/powerpoint/2010/main" val="19635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30115-38BB-FF0C-A05C-68BE368E39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84BFE5-FA15-ABDB-4663-19E692D77E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6AF7EF-C333-9C17-9B93-8B25BDBB326E}"/>
              </a:ext>
            </a:extLst>
          </p:cNvPr>
          <p:cNvSpPr>
            <a:spLocks noGrp="1"/>
          </p:cNvSpPr>
          <p:nvPr>
            <p:ph type="body" idx="1"/>
          </p:nvPr>
        </p:nvSpPr>
        <p:spPr/>
        <p:txBody>
          <a:bodyPr/>
          <a:lstStyle/>
          <a:p>
            <a:r>
              <a:rPr lang="en-GB" b="1" dirty="0"/>
              <a:t>WORKSHEET </a:t>
            </a:r>
          </a:p>
        </p:txBody>
      </p:sp>
      <p:sp>
        <p:nvSpPr>
          <p:cNvPr id="4" name="Slide Number Placeholder 3">
            <a:extLst>
              <a:ext uri="{FF2B5EF4-FFF2-40B4-BE49-F238E27FC236}">
                <a16:creationId xmlns:a16="http://schemas.microsoft.com/office/drawing/2014/main" id="{A06B3C58-806D-4E8A-FFC7-378FDBBEFA99}"/>
              </a:ext>
            </a:extLst>
          </p:cNvPr>
          <p:cNvSpPr>
            <a:spLocks noGrp="1"/>
          </p:cNvSpPr>
          <p:nvPr>
            <p:ph type="sldNum" sz="quarter" idx="5"/>
          </p:nvPr>
        </p:nvSpPr>
        <p:spPr/>
        <p:txBody>
          <a:bodyPr/>
          <a:lstStyle/>
          <a:p>
            <a:fld id="{995BA7AA-C25B-AD44-A8F3-01733925CA77}" type="slidenum">
              <a:rPr lang="en-GB" smtClean="0"/>
              <a:t>8</a:t>
            </a:fld>
            <a:endParaRPr lang="en-GB" dirty="0"/>
          </a:p>
        </p:txBody>
      </p:sp>
    </p:spTree>
    <p:extLst>
      <p:ext uri="{BB962C8B-B14F-4D97-AF65-F5344CB8AC3E}">
        <p14:creationId xmlns:p14="http://schemas.microsoft.com/office/powerpoint/2010/main" val="11067036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5479B-AD46-6008-A3B6-F28496B2C9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C8444B-AD64-46BF-6498-28D13310C7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03F8FE-3F80-320C-6256-BACD5419DC92}"/>
              </a:ext>
            </a:extLst>
          </p:cNvPr>
          <p:cNvSpPr>
            <a:spLocks noGrp="1"/>
          </p:cNvSpPr>
          <p:nvPr>
            <p:ph type="body" idx="1"/>
          </p:nvPr>
        </p:nvSpPr>
        <p:spPr/>
        <p:txBody>
          <a:bodyPr/>
          <a:lstStyle/>
          <a:p>
            <a:r>
              <a:rPr lang="en-GB" b="1" dirty="0"/>
              <a:t>WORKSHEET </a:t>
            </a:r>
          </a:p>
        </p:txBody>
      </p:sp>
      <p:sp>
        <p:nvSpPr>
          <p:cNvPr id="4" name="Slide Number Placeholder 3">
            <a:extLst>
              <a:ext uri="{FF2B5EF4-FFF2-40B4-BE49-F238E27FC236}">
                <a16:creationId xmlns:a16="http://schemas.microsoft.com/office/drawing/2014/main" id="{7BDF44FB-1CB3-258B-A12E-9AEC6C7906EF}"/>
              </a:ext>
            </a:extLst>
          </p:cNvPr>
          <p:cNvSpPr>
            <a:spLocks noGrp="1"/>
          </p:cNvSpPr>
          <p:nvPr>
            <p:ph type="sldNum" sz="quarter" idx="5"/>
          </p:nvPr>
        </p:nvSpPr>
        <p:spPr/>
        <p:txBody>
          <a:bodyPr/>
          <a:lstStyle/>
          <a:p>
            <a:fld id="{995BA7AA-C25B-AD44-A8F3-01733925CA77}" type="slidenum">
              <a:rPr lang="en-GB" smtClean="0"/>
              <a:t>9</a:t>
            </a:fld>
            <a:endParaRPr lang="en-GB" dirty="0"/>
          </a:p>
        </p:txBody>
      </p:sp>
    </p:spTree>
    <p:extLst>
      <p:ext uri="{BB962C8B-B14F-4D97-AF65-F5344CB8AC3E}">
        <p14:creationId xmlns:p14="http://schemas.microsoft.com/office/powerpoint/2010/main" val="34645431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10</a:t>
            </a:fld>
            <a:endParaRPr lang="en-GB" dirty="0"/>
          </a:p>
        </p:txBody>
      </p:sp>
    </p:spTree>
    <p:extLst>
      <p:ext uri="{BB962C8B-B14F-4D97-AF65-F5344CB8AC3E}">
        <p14:creationId xmlns:p14="http://schemas.microsoft.com/office/powerpoint/2010/main" val="3829229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BD7FB-66D2-AD9C-C2A5-D91918FA57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97802-BE0F-A0D4-5234-878D763551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0507F6-28F7-35F9-F122-C1276EC2F6F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4192BED-5335-640A-1DC0-E016CDF508B8}"/>
              </a:ext>
            </a:extLst>
          </p:cNvPr>
          <p:cNvSpPr>
            <a:spLocks noGrp="1"/>
          </p:cNvSpPr>
          <p:nvPr>
            <p:ph type="sldNum" sz="quarter" idx="5"/>
          </p:nvPr>
        </p:nvSpPr>
        <p:spPr/>
        <p:txBody>
          <a:bodyPr/>
          <a:lstStyle/>
          <a:p>
            <a:fld id="{995BA7AA-C25B-AD44-A8F3-01733925CA77}" type="slidenum">
              <a:rPr lang="en-GB" smtClean="0"/>
              <a:t>11</a:t>
            </a:fld>
            <a:endParaRPr lang="en-GB" dirty="0"/>
          </a:p>
        </p:txBody>
      </p:sp>
    </p:spTree>
    <p:extLst>
      <p:ext uri="{BB962C8B-B14F-4D97-AF65-F5344CB8AC3E}">
        <p14:creationId xmlns:p14="http://schemas.microsoft.com/office/powerpoint/2010/main" val="18544150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12</a:t>
            </a:fld>
            <a:endParaRPr lang="en-GB" dirty="0"/>
          </a:p>
        </p:txBody>
      </p:sp>
    </p:spTree>
    <p:extLst>
      <p:ext uri="{BB962C8B-B14F-4D97-AF65-F5344CB8AC3E}">
        <p14:creationId xmlns:p14="http://schemas.microsoft.com/office/powerpoint/2010/main" val="32729076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Most important part of video is 0.00 – 3.00</a:t>
            </a:r>
          </a:p>
          <a:p>
            <a:r>
              <a:rPr lang="en-GB" dirty="0"/>
              <a:t>https://www.youtube.com/watch?v=amfXsZKQAxM</a:t>
            </a:r>
          </a:p>
          <a:p>
            <a:r>
              <a:rPr lang="en-GB" dirty="0"/>
              <a:t>https://openclipart.org/detail/351472/broken-heart</a:t>
            </a:r>
          </a:p>
          <a:p>
            <a:endParaRPr lang="en-GB" dirty="0"/>
          </a:p>
          <a:p>
            <a:pPr marL="228600">
              <a:lnSpc>
                <a:spcPct val="115000"/>
              </a:lnSpc>
              <a:spcAft>
                <a:spcPts val="800"/>
              </a:spcAft>
            </a:pPr>
            <a:r>
              <a:rPr lang="en-GB" dirty="0"/>
              <a:t>Answers -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Initial Contact – They reach out on dating apps, social media, or even gaming/chat platforms. Often they use fake photos and profiles.</a:t>
            </a:r>
          </a:p>
          <a:p>
            <a:pPr marL="228600">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Building Trust &amp; Connection – They message regularly, shower the victim with compliments, and quickly try to form an emotional bond (“love bombing”).</a:t>
            </a:r>
          </a:p>
          <a:p>
            <a:pPr marL="228600">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Establishing a Relationship – They claim deep feelings very quickly, talk about a shared future, and may even call/video chat (sometimes with stolen/deepfake footage).</a:t>
            </a:r>
          </a:p>
          <a:p>
            <a:pPr marL="228600">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Creating Dependency – They encourage secrecy (“no one will understand our love”), isolate the victim from friends/family advice, and make the victim emotionally reliant.</a:t>
            </a:r>
          </a:p>
          <a:p>
            <a:pPr marL="228600">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Introducing a Problem or Need – They invent urgent situations (medical bills, travel problems, frozen bank account, visa issues, sick relative, business crisis).</a:t>
            </a:r>
          </a:p>
          <a:p>
            <a:pPr marL="228600">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Asking for Money (First Test) – They request a small amount first (“just until payday” / “for a ticket to visit you”). If the victim sends it, the scammer escalates.</a:t>
            </a:r>
          </a:p>
          <a:p>
            <a:pPr marL="228600">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Escalating Requests – The sums grow larger and more frequent and they keep stringing the victim along with fake promises of meeting, marriage, or paying the money back.</a:t>
            </a:r>
          </a:p>
          <a:p>
            <a:pPr marL="228600">
              <a:lnSpc>
                <a:spcPct val="115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Exit / Disappearance – Once they’ve extracted as much as possible, they vanish, block the victim, or in some cases, reappear under a new identity to repeat the cycle.</a:t>
            </a:r>
          </a:p>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13</a:t>
            </a:fld>
            <a:endParaRPr lang="en-GB" dirty="0"/>
          </a:p>
        </p:txBody>
      </p:sp>
    </p:spTree>
    <p:extLst>
      <p:ext uri="{BB962C8B-B14F-4D97-AF65-F5344CB8AC3E}">
        <p14:creationId xmlns:p14="http://schemas.microsoft.com/office/powerpoint/2010/main" val="4045010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EE44B-9EF3-BC1F-9723-C3F6A17F33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647468-38E6-8376-C9FA-56D265FAA8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701B73-0D23-2382-D214-0CDB05E7D17E}"/>
              </a:ext>
            </a:extLst>
          </p:cNvPr>
          <p:cNvSpPr>
            <a:spLocks noGrp="1"/>
          </p:cNvSpPr>
          <p:nvPr>
            <p:ph type="body" idx="1"/>
          </p:nvPr>
        </p:nvSpPr>
        <p:spPr/>
        <p:txBody>
          <a:bodyPr/>
          <a:lstStyle/>
          <a:p>
            <a:r>
              <a:rPr lang="en-GB" dirty="0"/>
              <a:t>https://openclipart.org/detail/351472/broken-heart</a:t>
            </a:r>
          </a:p>
        </p:txBody>
      </p:sp>
      <p:sp>
        <p:nvSpPr>
          <p:cNvPr id="4" name="Slide Number Placeholder 3">
            <a:extLst>
              <a:ext uri="{FF2B5EF4-FFF2-40B4-BE49-F238E27FC236}">
                <a16:creationId xmlns:a16="http://schemas.microsoft.com/office/drawing/2014/main" id="{05AB6989-BEDB-F7B7-9D09-DDA1814CD364}"/>
              </a:ext>
            </a:extLst>
          </p:cNvPr>
          <p:cNvSpPr>
            <a:spLocks noGrp="1"/>
          </p:cNvSpPr>
          <p:nvPr>
            <p:ph type="sldNum" sz="quarter" idx="5"/>
          </p:nvPr>
        </p:nvSpPr>
        <p:spPr/>
        <p:txBody>
          <a:bodyPr/>
          <a:lstStyle/>
          <a:p>
            <a:fld id="{995BA7AA-C25B-AD44-A8F3-01733925CA77}" type="slidenum">
              <a:rPr lang="en-GB" smtClean="0"/>
              <a:t>14</a:t>
            </a:fld>
            <a:endParaRPr lang="en-GB" dirty="0"/>
          </a:p>
        </p:txBody>
      </p:sp>
    </p:spTree>
    <p:extLst>
      <p:ext uri="{BB962C8B-B14F-4D97-AF65-F5344CB8AC3E}">
        <p14:creationId xmlns:p14="http://schemas.microsoft.com/office/powerpoint/2010/main" val="1479237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https://www.youtube.com/watch?v=PLNl9QstDGs</a:t>
            </a:r>
          </a:p>
        </p:txBody>
      </p:sp>
      <p:sp>
        <p:nvSpPr>
          <p:cNvPr id="4" name="Slide Number Placeholder 3"/>
          <p:cNvSpPr>
            <a:spLocks noGrp="1"/>
          </p:cNvSpPr>
          <p:nvPr>
            <p:ph type="sldNum" sz="quarter" idx="5"/>
          </p:nvPr>
        </p:nvSpPr>
        <p:spPr/>
        <p:txBody>
          <a:bodyPr/>
          <a:lstStyle/>
          <a:p>
            <a:fld id="{995BA7AA-C25B-AD44-A8F3-01733925CA77}" type="slidenum">
              <a:rPr lang="en-GB" smtClean="0"/>
              <a:t>16</a:t>
            </a:fld>
            <a:endParaRPr lang="en-GB" dirty="0"/>
          </a:p>
        </p:txBody>
      </p:sp>
    </p:spTree>
    <p:extLst>
      <p:ext uri="{BB962C8B-B14F-4D97-AF65-F5344CB8AC3E}">
        <p14:creationId xmlns:p14="http://schemas.microsoft.com/office/powerpoint/2010/main" val="399581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A1EB4-27EE-B24B-E7BE-0B68ECDE5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081103-C322-5098-0CB8-669CD16315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B99718-B09B-594D-1BCC-E96FF95F9AE0}"/>
              </a:ext>
            </a:extLst>
          </p:cNvPr>
          <p:cNvSpPr>
            <a:spLocks noGrp="1"/>
          </p:cNvSpPr>
          <p:nvPr>
            <p:ph type="body" idx="1"/>
          </p:nvPr>
        </p:nvSpPr>
        <p:spPr/>
        <p:txBody>
          <a:bodyPr/>
          <a:lstStyle/>
          <a:p>
            <a:r>
              <a:rPr lang="en-GB" dirty="0"/>
              <a:t>https://www.youtube.com/watch?v=PLNl9QstDGs</a:t>
            </a:r>
          </a:p>
        </p:txBody>
      </p:sp>
      <p:sp>
        <p:nvSpPr>
          <p:cNvPr id="4" name="Slide Number Placeholder 3">
            <a:extLst>
              <a:ext uri="{FF2B5EF4-FFF2-40B4-BE49-F238E27FC236}">
                <a16:creationId xmlns:a16="http://schemas.microsoft.com/office/drawing/2014/main" id="{D6ACA79B-B279-531A-9A62-0FF5A7D4B494}"/>
              </a:ext>
            </a:extLst>
          </p:cNvPr>
          <p:cNvSpPr>
            <a:spLocks noGrp="1"/>
          </p:cNvSpPr>
          <p:nvPr>
            <p:ph type="sldNum" sz="quarter" idx="5"/>
          </p:nvPr>
        </p:nvSpPr>
        <p:spPr/>
        <p:txBody>
          <a:bodyPr/>
          <a:lstStyle/>
          <a:p>
            <a:fld id="{995BA7AA-C25B-AD44-A8F3-01733925CA77}" type="slidenum">
              <a:rPr lang="en-GB" smtClean="0"/>
              <a:t>17</a:t>
            </a:fld>
            <a:endParaRPr lang="en-GB" dirty="0"/>
          </a:p>
        </p:txBody>
      </p:sp>
    </p:spTree>
    <p:extLst>
      <p:ext uri="{BB962C8B-B14F-4D97-AF65-F5344CB8AC3E}">
        <p14:creationId xmlns:p14="http://schemas.microsoft.com/office/powerpoint/2010/main" val="8977099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18</a:t>
            </a:fld>
            <a:endParaRPr lang="en-GB" dirty="0"/>
          </a:p>
        </p:txBody>
      </p:sp>
    </p:spTree>
    <p:extLst>
      <p:ext uri="{BB962C8B-B14F-4D97-AF65-F5344CB8AC3E}">
        <p14:creationId xmlns:p14="http://schemas.microsoft.com/office/powerpoint/2010/main" val="4065954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018ED-6C00-E9B2-A2F0-CFDD2E5D16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60CD64-5197-863E-9F3E-0134422586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AA6B1B-2C20-9A52-2FAA-FB172E92E5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F8216C6-6532-415A-6BBF-B513112BBB41}"/>
              </a:ext>
            </a:extLst>
          </p:cNvPr>
          <p:cNvSpPr>
            <a:spLocks noGrp="1"/>
          </p:cNvSpPr>
          <p:nvPr>
            <p:ph type="sldNum" sz="quarter" idx="5"/>
          </p:nvPr>
        </p:nvSpPr>
        <p:spPr/>
        <p:txBody>
          <a:bodyPr/>
          <a:lstStyle/>
          <a:p>
            <a:fld id="{995BA7AA-C25B-AD44-A8F3-01733925CA77}" type="slidenum">
              <a:rPr lang="en-GB" smtClean="0"/>
              <a:t>19</a:t>
            </a:fld>
            <a:endParaRPr lang="en-GB" dirty="0"/>
          </a:p>
        </p:txBody>
      </p:sp>
    </p:spTree>
    <p:extLst>
      <p:ext uri="{BB962C8B-B14F-4D97-AF65-F5344CB8AC3E}">
        <p14:creationId xmlns:p14="http://schemas.microsoft.com/office/powerpoint/2010/main" val="12058086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https://www.womensaid.org.uk/information-support/what-is-domestic-abuse/myths/</a:t>
            </a:r>
          </a:p>
          <a:p>
            <a:endParaRPr lang="en-GB" dirty="0"/>
          </a:p>
          <a:p>
            <a:pPr marL="228600" indent="-228600">
              <a:buAutoNum type="arabicPeriod"/>
            </a:pPr>
            <a:r>
              <a:rPr lang="en-GB" dirty="0"/>
              <a:t>If it was that bad, they’d leave </a:t>
            </a:r>
          </a:p>
          <a:p>
            <a:pPr marL="228600" indent="-228600">
              <a:buAutoNum type="arabicPeriod"/>
            </a:pPr>
            <a:r>
              <a:rPr lang="en-GB" dirty="0"/>
              <a:t>Violence isn’t their fault if they are drunk or high</a:t>
            </a:r>
          </a:p>
          <a:p>
            <a:pPr marL="228600" indent="-228600">
              <a:buAutoNum type="arabicPeriod"/>
            </a:pPr>
            <a:r>
              <a:rPr lang="en-GB" dirty="0"/>
              <a:t>Domestic abuse is a family matter and no one else’s business </a:t>
            </a:r>
          </a:p>
          <a:p>
            <a:pPr marL="228600" indent="-228600">
              <a:buAutoNum type="arabicPeriod"/>
            </a:pPr>
            <a:r>
              <a:rPr lang="en-GB" dirty="0"/>
              <a:t>Men cannot be victims of domestic abuse</a:t>
            </a:r>
          </a:p>
          <a:p>
            <a:pPr marL="228600" indent="-228600">
              <a:buAutoNum type="arabicPeriod"/>
            </a:pPr>
            <a:r>
              <a:rPr lang="en-GB" dirty="0"/>
              <a:t>Pornography is not linked to violence against women </a:t>
            </a:r>
          </a:p>
          <a:p>
            <a:pPr marL="228600" indent="-228600">
              <a:buAutoNum type="arabicPeriod"/>
            </a:pPr>
            <a:r>
              <a:rPr lang="en-GB" dirty="0"/>
              <a:t>Women often lie about abuse</a:t>
            </a:r>
          </a:p>
        </p:txBody>
      </p:sp>
      <p:sp>
        <p:nvSpPr>
          <p:cNvPr id="4" name="Slide Number Placeholder 3"/>
          <p:cNvSpPr>
            <a:spLocks noGrp="1"/>
          </p:cNvSpPr>
          <p:nvPr>
            <p:ph type="sldNum" sz="quarter" idx="5"/>
          </p:nvPr>
        </p:nvSpPr>
        <p:spPr/>
        <p:txBody>
          <a:bodyPr/>
          <a:lstStyle/>
          <a:p>
            <a:fld id="{995BA7AA-C25B-AD44-A8F3-01733925CA77}" type="slidenum">
              <a:rPr lang="en-GB" smtClean="0"/>
              <a:t>20</a:t>
            </a:fld>
            <a:endParaRPr lang="en-GB" dirty="0"/>
          </a:p>
        </p:txBody>
      </p:sp>
    </p:spTree>
    <p:extLst>
      <p:ext uri="{BB962C8B-B14F-4D97-AF65-F5344CB8AC3E}">
        <p14:creationId xmlns:p14="http://schemas.microsoft.com/office/powerpoint/2010/main" val="698091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 from https://ben.org.uk/how-we-help/for-me/articles/what-to-do-if-you-re-being-bullied-online/</a:t>
            </a:r>
          </a:p>
          <a:p>
            <a:r>
              <a:rPr lang="en-GB" dirty="0"/>
              <a:t>Images from </a:t>
            </a:r>
            <a:r>
              <a:rPr lang="en-GB" dirty="0" err="1"/>
              <a:t>FreePik</a:t>
            </a:r>
            <a:endParaRPr lang="en-GB" dirty="0"/>
          </a:p>
        </p:txBody>
      </p:sp>
      <p:sp>
        <p:nvSpPr>
          <p:cNvPr id="4" name="Slide Number Placeholder 3"/>
          <p:cNvSpPr>
            <a:spLocks noGrp="1"/>
          </p:cNvSpPr>
          <p:nvPr>
            <p:ph type="sldNum" sz="quarter" idx="5"/>
          </p:nvPr>
        </p:nvSpPr>
        <p:spPr/>
        <p:txBody>
          <a:bodyPr/>
          <a:lstStyle/>
          <a:p>
            <a:fld id="{995BA7AA-C25B-AD44-A8F3-01733925CA77}" type="slidenum">
              <a:rPr lang="en-GB" smtClean="0"/>
              <a:t>21</a:t>
            </a:fld>
            <a:endParaRPr lang="en-GB" dirty="0"/>
          </a:p>
        </p:txBody>
      </p:sp>
    </p:spTree>
    <p:extLst>
      <p:ext uri="{BB962C8B-B14F-4D97-AF65-F5344CB8AC3E}">
        <p14:creationId xmlns:p14="http://schemas.microsoft.com/office/powerpoint/2010/main" val="18557835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https://www.independentage.org/get-advice/money/stopping-financial-abuse#:~:text=If%20a%20crime%20has%20been,been%20affected%20by%20a%20crime.</a:t>
            </a:r>
          </a:p>
        </p:txBody>
      </p:sp>
      <p:sp>
        <p:nvSpPr>
          <p:cNvPr id="4" name="Slide Number Placeholder 3"/>
          <p:cNvSpPr>
            <a:spLocks noGrp="1"/>
          </p:cNvSpPr>
          <p:nvPr>
            <p:ph type="sldNum" sz="quarter" idx="5"/>
          </p:nvPr>
        </p:nvSpPr>
        <p:spPr/>
        <p:txBody>
          <a:bodyPr/>
          <a:lstStyle/>
          <a:p>
            <a:fld id="{995BA7AA-C25B-AD44-A8F3-01733925CA77}" type="slidenum">
              <a:rPr lang="en-GB" smtClean="0"/>
              <a:t>22</a:t>
            </a:fld>
            <a:endParaRPr lang="en-GB" dirty="0"/>
          </a:p>
        </p:txBody>
      </p:sp>
    </p:spTree>
    <p:extLst>
      <p:ext uri="{BB962C8B-B14F-4D97-AF65-F5344CB8AC3E}">
        <p14:creationId xmlns:p14="http://schemas.microsoft.com/office/powerpoint/2010/main" val="12871729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pPr marL="171450" indent="-171450">
              <a:buFontTx/>
              <a:buChar char="-"/>
            </a:pPr>
            <a:r>
              <a:rPr lang="en-US" dirty="0"/>
              <a:t>This could be done by writing a number down in the books</a:t>
            </a:r>
          </a:p>
          <a:p>
            <a:pPr marL="171450" indent="-171450">
              <a:buFontTx/>
              <a:buChar char="-"/>
            </a:pPr>
            <a:r>
              <a:rPr lang="en-US" dirty="0"/>
              <a:t>Show of fingers in the air or red, amber &amp; green cards </a:t>
            </a:r>
          </a:p>
          <a:p>
            <a:pPr marL="171450" indent="-171450">
              <a:buFontTx/>
              <a:buChar char="-"/>
            </a:pPr>
            <a:r>
              <a:rPr lang="en-US" dirty="0"/>
              <a:t>Quick partner discussion</a:t>
            </a:r>
          </a:p>
          <a:p>
            <a:pPr marL="171450" indent="-171450">
              <a:buFontTx/>
              <a:buChar char="-"/>
            </a:pPr>
            <a:r>
              <a:rPr lang="en-US" dirty="0"/>
              <a:t>Print off the Assessment Opportunity Sheet – Fill in the Baseline Confidence Checker </a:t>
            </a:r>
          </a:p>
          <a:p>
            <a:endParaRPr lang="en-US" dirty="0"/>
          </a:p>
        </p:txBody>
      </p:sp>
      <p:sp>
        <p:nvSpPr>
          <p:cNvPr id="4" name="Slide Number Placeholder 3"/>
          <p:cNvSpPr>
            <a:spLocks noGrp="1"/>
          </p:cNvSpPr>
          <p:nvPr>
            <p:ph type="sldNum" sz="quarter" idx="5"/>
          </p:nvPr>
        </p:nvSpPr>
        <p:spPr/>
        <p:txBody>
          <a:bodyPr/>
          <a:lstStyle/>
          <a:p>
            <a:fld id="{995BA7AA-C25B-AD44-A8F3-01733925CA77}" type="slidenum">
              <a:rPr lang="en-GB" smtClean="0"/>
              <a:t>23</a:t>
            </a:fld>
            <a:endParaRPr lang="en-GB" dirty="0"/>
          </a:p>
        </p:txBody>
      </p:sp>
    </p:spTree>
    <p:extLst>
      <p:ext uri="{BB962C8B-B14F-4D97-AF65-F5344CB8AC3E}">
        <p14:creationId xmlns:p14="http://schemas.microsoft.com/office/powerpoint/2010/main" val="15309340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https://commons.wikimedia.org/wiki/File:Netflix-Logo.png</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1"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r>
              <a:rPr lang="en-GB" dirty="0"/>
              <a:t>Ensure students are familiar with the homework task and allow time to answer any questions. </a:t>
            </a:r>
          </a:p>
          <a:p>
            <a:endParaRPr lang="en-GB" dirty="0"/>
          </a:p>
          <a:p>
            <a:r>
              <a:rPr lang="en-GB" dirty="0"/>
              <a:t>Image -https://www.downs-syndrome.org.uk/about-downs-syndrome/lifes-journey/children-families-and-education/education-project-email-sign-up/</a:t>
            </a:r>
          </a:p>
        </p:txBody>
      </p:sp>
      <p:sp>
        <p:nvSpPr>
          <p:cNvPr id="4" name="Slide Number Placeholder 3"/>
          <p:cNvSpPr>
            <a:spLocks noGrp="1"/>
          </p:cNvSpPr>
          <p:nvPr>
            <p:ph type="sldNum" sz="quarter" idx="5"/>
          </p:nvPr>
        </p:nvSpPr>
        <p:spPr/>
        <p:txBody>
          <a:bodyPr/>
          <a:lstStyle/>
          <a:p>
            <a:fld id="{995BA7AA-C25B-AD44-A8F3-01733925CA77}" type="slidenum">
              <a:rPr lang="en-GB" smtClean="0"/>
              <a:t>24</a:t>
            </a:fld>
            <a:endParaRPr lang="en-GB" dirty="0"/>
          </a:p>
        </p:txBody>
      </p:sp>
    </p:spTree>
    <p:extLst>
      <p:ext uri="{BB962C8B-B14F-4D97-AF65-F5344CB8AC3E}">
        <p14:creationId xmlns:p14="http://schemas.microsoft.com/office/powerpoint/2010/main" val="138375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&amp; IDEAS</a:t>
            </a:r>
          </a:p>
          <a:p>
            <a:r>
              <a:rPr lang="en-US" dirty="0"/>
              <a:t>Teachers should add in specific local signposting to charities, organisations or local NHS services in their area</a:t>
            </a:r>
          </a:p>
          <a:p>
            <a:r>
              <a:rPr lang="en-US" dirty="0"/>
              <a:t>Add / adapt or remove any suggested sites. </a:t>
            </a:r>
          </a:p>
          <a:p>
            <a:r>
              <a:rPr lang="en-US" dirty="0"/>
              <a:t>Print this slide and leave on door notice board after the lesson </a:t>
            </a:r>
          </a:p>
        </p:txBody>
      </p:sp>
      <p:sp>
        <p:nvSpPr>
          <p:cNvPr id="4" name="Slide Number Placeholder 3"/>
          <p:cNvSpPr>
            <a:spLocks noGrp="1"/>
          </p:cNvSpPr>
          <p:nvPr>
            <p:ph type="sldNum" sz="quarter" idx="5"/>
          </p:nvPr>
        </p:nvSpPr>
        <p:spPr/>
        <p:txBody>
          <a:bodyPr/>
          <a:lstStyle/>
          <a:p>
            <a:fld id="{995BA7AA-C25B-AD44-A8F3-01733925CA77}" type="slidenum">
              <a:rPr lang="en-GB" smtClean="0"/>
              <a:t>25</a:t>
            </a:fld>
            <a:endParaRPr lang="en-GB" dirty="0"/>
          </a:p>
        </p:txBody>
      </p:sp>
    </p:spTree>
    <p:extLst>
      <p:ext uri="{BB962C8B-B14F-4D97-AF65-F5344CB8AC3E}">
        <p14:creationId xmlns:p14="http://schemas.microsoft.com/office/powerpoint/2010/main" val="25232624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TEACHER NOTES &amp; IDEAS</a:t>
            </a:r>
          </a:p>
          <a:p>
            <a:r>
              <a:rPr lang="en-US" dirty="0"/>
              <a:t>Have students pick either 1-3 tickets depending on their ability and tell a partner </a:t>
            </a:r>
          </a:p>
          <a:p>
            <a:r>
              <a:rPr lang="en-US" dirty="0"/>
              <a:t>Pick a few students at random to feedback to the class</a:t>
            </a:r>
          </a:p>
          <a:p>
            <a:r>
              <a:rPr lang="en-US" dirty="0"/>
              <a:t>As students leave the room, have them tell you their reflection on the way out</a:t>
            </a:r>
          </a:p>
          <a:p>
            <a:endParaRPr lang="en-US" dirty="0"/>
          </a:p>
          <a:p>
            <a:pPr marL="0" indent="0" eaLnBrk="1" hangingPunct="1">
              <a:spcBef>
                <a:spcPct val="0"/>
              </a:spcBef>
              <a:buFontTx/>
              <a:buNone/>
            </a:pPr>
            <a:r>
              <a:rPr lang="en-US" b="1" dirty="0">
                <a:latin typeface="Calibri" charset="0"/>
                <a:ea typeface="MS PGothic" charset="0"/>
              </a:rPr>
              <a:t>ATTRIBUTION AND COPYRIGHT</a:t>
            </a:r>
          </a:p>
          <a:p>
            <a:pPr eaLnBrk="1" hangingPunct="1">
              <a:spcBef>
                <a:spcPct val="0"/>
              </a:spcBef>
            </a:pPr>
            <a:r>
              <a:rPr lang="en-US" dirty="0">
                <a:latin typeface="Calibri" charset="0"/>
                <a:ea typeface="MS PGothic" charset="0"/>
              </a:rPr>
              <a:t> –Icons and logos for Cre8tive Resources are created by Michael Gillman and are subject to copyright ©</a:t>
            </a:r>
          </a:p>
          <a:p>
            <a:pPr eaLnBrk="1" hangingPunct="1">
              <a:spcBef>
                <a:spcPct val="0"/>
              </a:spcBef>
            </a:pPr>
            <a:r>
              <a:rPr lang="en-US" dirty="0">
                <a:latin typeface="Calibri" charset="0"/>
                <a:ea typeface="MS PGothic" charset="0"/>
              </a:rPr>
              <a:t> </a:t>
            </a:r>
          </a:p>
          <a:p>
            <a:pPr eaLnBrk="1" hangingPunct="1">
              <a:spcBef>
                <a:spcPct val="0"/>
              </a:spcBef>
            </a:pPr>
            <a:r>
              <a:rPr lang="en-US" dirty="0">
                <a:latin typeface="Calibri" charset="0"/>
                <a:ea typeface="MS PGothic" charset="0"/>
              </a:rPr>
              <a:t>- All graphics and images are sourced correctly through the following sites:</a:t>
            </a:r>
          </a:p>
          <a:p>
            <a:r>
              <a:rPr lang="en-GB" dirty="0"/>
              <a:t>Premium licence at https://www.freepik.com/ </a:t>
            </a:r>
          </a:p>
          <a:p>
            <a:r>
              <a:rPr lang="en-GB" dirty="0"/>
              <a:t>www.Pixabay.com </a:t>
            </a:r>
          </a:p>
          <a:p>
            <a:r>
              <a:rPr lang="en-GB" dirty="0"/>
              <a:t>https://www.pixelscrapper.com/help</a:t>
            </a:r>
          </a:p>
          <a:p>
            <a:endParaRPr lang="en-GB" dirty="0"/>
          </a:p>
          <a:p>
            <a:r>
              <a:rPr lang="en-GB" dirty="0"/>
              <a:t>- Factual information is not copyrighted. </a:t>
            </a:r>
          </a:p>
          <a:p>
            <a:r>
              <a:rPr lang="en-GB" dirty="0"/>
              <a:t>- Where information has been taken from reliable 3</a:t>
            </a:r>
            <a:r>
              <a:rPr lang="en-GB" baseline="30000" dirty="0"/>
              <a:t>rd</a:t>
            </a:r>
            <a:r>
              <a:rPr lang="en-GB" dirty="0"/>
              <a:t> party websites – it is done so for analytical purposes in small pieces of text and for educational purposes.</a:t>
            </a:r>
          </a:p>
          <a:p>
            <a:endParaRPr lang="en-GB" dirty="0"/>
          </a:p>
          <a:p>
            <a:r>
              <a:rPr lang="en-GB" b="1" dirty="0"/>
              <a:t>DISCLAIMER</a:t>
            </a:r>
          </a:p>
          <a:p>
            <a:r>
              <a:rPr lang="en-GB" dirty="0"/>
              <a:t>- Always check the content of any lesson and videos linked before teaching to ensure suitability for your classroom and your school</a:t>
            </a:r>
          </a:p>
          <a:p>
            <a:pPr marL="171450" indent="-171450">
              <a:buFontTx/>
              <a:buChar char="-"/>
            </a:pPr>
            <a:r>
              <a:rPr lang="en-GB" dirty="0"/>
              <a:t>Responsibility for checking material for suitability for students must be done by the classroom teacher. This includes ensuring everything is appropriate including the external video links that have been provided. </a:t>
            </a:r>
          </a:p>
          <a:p>
            <a:pPr marL="171450" indent="-171450">
              <a:buFontTx/>
              <a:buChar char="-"/>
            </a:pPr>
            <a:r>
              <a:rPr lang="en-GB" dirty="0"/>
              <a:t>The PowerPoint material is fully editable and we encourage teachers to remove, change or edit anything they wish.</a:t>
            </a:r>
          </a:p>
          <a:p>
            <a:pPr marL="171450" indent="-171450">
              <a:buFontTx/>
              <a:buChar char="-"/>
            </a:pPr>
            <a:r>
              <a:rPr lang="en-GB" dirty="0"/>
              <a:t>Video links are working at time of creation of this lesson. </a:t>
            </a:r>
            <a:r>
              <a:rPr lang="en-GB" b="1" dirty="0"/>
              <a:t>Please bear in mind </a:t>
            </a:r>
            <a:r>
              <a:rPr lang="en-GB" dirty="0"/>
              <a:t>YouTube content owners can withdraw their content at any time and responsibility lies with the classroom teacher to ensure the content is updated and new video links are found. </a:t>
            </a:r>
          </a:p>
          <a:p>
            <a:pPr marL="171450" indent="-171450">
              <a:buFontTx/>
              <a:buChar char="-"/>
            </a:pPr>
            <a:endParaRPr lang="en-GB" dirty="0"/>
          </a:p>
          <a:p>
            <a:pPr marL="171450" indent="-171450">
              <a:buFontTx/>
              <a:buChar char="-"/>
            </a:pPr>
            <a:r>
              <a:rPr lang="en-GB" b="1" dirty="0"/>
              <a:t>Cre8tive Resources does not charge or provide a subscription update service for this lesson the responsibility for updating lesson content lies with the classroom teacher.</a:t>
            </a:r>
          </a:p>
          <a:p>
            <a:endParaRPr lang="en-GB" dirty="0"/>
          </a:p>
          <a:p>
            <a:r>
              <a:rPr lang="en-GB" dirty="0"/>
              <a:t>Further Terms and Condition regarding Copyright and our terms of use  can be found on our website here https://cre8tiveresources.com/terms-of-use/ </a:t>
            </a:r>
            <a:endParaRPr lang="en-US" dirty="0">
              <a:latin typeface="Calibri" charset="0"/>
              <a:ea typeface="MS PGothic" charset="0"/>
            </a:endParaRPr>
          </a:p>
          <a:p>
            <a:endParaRPr lang="en-US" dirty="0"/>
          </a:p>
        </p:txBody>
      </p:sp>
      <p:sp>
        <p:nvSpPr>
          <p:cNvPr id="4" name="Slide Number Placeholder 3"/>
          <p:cNvSpPr>
            <a:spLocks noGrp="1"/>
          </p:cNvSpPr>
          <p:nvPr>
            <p:ph type="sldNum" sz="quarter" idx="5"/>
          </p:nvPr>
        </p:nvSpPr>
        <p:spPr/>
        <p:txBody>
          <a:bodyPr/>
          <a:lstStyle/>
          <a:p>
            <a:fld id="{995BA7AA-C25B-AD44-A8F3-01733925CA77}" type="slidenum">
              <a:rPr lang="en-GB" smtClean="0"/>
              <a:t>26</a:t>
            </a:fld>
            <a:endParaRPr lang="en-GB" dirty="0"/>
          </a:p>
        </p:txBody>
      </p:sp>
    </p:spTree>
    <p:extLst>
      <p:ext uri="{BB962C8B-B14F-4D97-AF65-F5344CB8AC3E}">
        <p14:creationId xmlns:p14="http://schemas.microsoft.com/office/powerpoint/2010/main" val="21912601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Master" Target="../slideMasters/slideMaster1.xml"/><Relationship Id="rId4" Type="http://schemas.openxmlformats.org/officeDocument/2006/relationships/image" Target="../media/image22.pn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29.jpe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pic>
        <p:nvPicPr>
          <p:cNvPr id="1026" name="Picture 2" descr="Vector grey white waves and lines pattern">
            <a:extLst>
              <a:ext uri="{FF2B5EF4-FFF2-40B4-BE49-F238E27FC236}">
                <a16:creationId xmlns:a16="http://schemas.microsoft.com/office/drawing/2014/main" id="{039D860A-D09B-1404-0285-F2CD9A986503}"/>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a:off x="116206" y="124778"/>
            <a:ext cx="8903969" cy="655796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6A3EF07-67BE-6DE8-B8F4-EC6439FBCA25}"/>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285156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D4115B-14D9-9389-61D5-A0F763906542}"/>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98AFE04E-FA33-6372-B71F-E3295ACC95FB}"/>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87286" y="198304"/>
            <a:ext cx="8849209" cy="6543064"/>
          </a:xfrm>
          <a:prstGeom prst="rect">
            <a:avLst/>
          </a:prstGeom>
        </p:spPr>
      </p:pic>
    </p:spTree>
    <p:extLst>
      <p:ext uri="{BB962C8B-B14F-4D97-AF65-F5344CB8AC3E}">
        <p14:creationId xmlns:p14="http://schemas.microsoft.com/office/powerpoint/2010/main" val="2305558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EAA34E-5515-DE84-A008-30DF0CC275C8}"/>
              </a:ext>
            </a:extLst>
          </p:cNvPr>
          <p:cNvPicPr>
            <a:picLocks noChangeAspect="1"/>
          </p:cNvPicPr>
          <p:nvPr userDrawn="1"/>
        </p:nvPicPr>
        <p:blipFill rotWithShape="1">
          <a:blip r:embed="rId2" cstate="screen">
            <a:alphaModFix amt="35000"/>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a:ext>
            </a:extLst>
          </a:blip>
          <a:srcRect/>
          <a:stretch/>
        </p:blipFill>
        <p:spPr>
          <a:xfrm>
            <a:off x="125506" y="143435"/>
            <a:ext cx="8892988" cy="6580094"/>
          </a:xfrm>
          <a:prstGeom prst="rect">
            <a:avLst/>
          </a:prstGeom>
          <a:ln>
            <a:solidFill>
              <a:srgbClr val="FF0000"/>
            </a:solidFill>
          </a:ln>
        </p:spPr>
      </p:pic>
      <p:pic>
        <p:nvPicPr>
          <p:cNvPr id="4" name="Picture 3">
            <a:extLst>
              <a:ext uri="{FF2B5EF4-FFF2-40B4-BE49-F238E27FC236}">
                <a16:creationId xmlns:a16="http://schemas.microsoft.com/office/drawing/2014/main" id="{3FF2DE89-1EAA-6AE9-1E5A-B0DACBE9AE6A}"/>
              </a:ext>
            </a:extLst>
          </p:cNvPr>
          <p:cNvPicPr>
            <a:picLocks noChangeAspect="1"/>
          </p:cNvPicPr>
          <p:nvPr userDrawn="1"/>
        </p:nvPicPr>
        <p:blipFill>
          <a:blip r:embed="rId4" cstate="screen">
            <a:alphaModFix amt="50000"/>
            <a:extLst>
              <a:ext uri="{28A0092B-C50C-407E-A947-70E740481C1C}">
                <a14:useLocalDpi xmlns:a14="http://schemas.microsoft.com/office/drawing/2010/main"/>
              </a:ext>
            </a:extLst>
          </a:blip>
          <a:stretch>
            <a:fillRect/>
          </a:stretch>
        </p:blipFill>
        <p:spPr>
          <a:xfrm rot="2800038">
            <a:off x="3758876" y="2610653"/>
            <a:ext cx="1915064" cy="1073234"/>
          </a:xfrm>
          <a:prstGeom prst="rect">
            <a:avLst/>
          </a:prstGeom>
        </p:spPr>
      </p:pic>
    </p:spTree>
    <p:extLst>
      <p:ext uri="{BB962C8B-B14F-4D97-AF65-F5344CB8AC3E}">
        <p14:creationId xmlns:p14="http://schemas.microsoft.com/office/powerpoint/2010/main" val="27032082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FC29AC21-576A-CD21-4E79-22FEBC0C306D}"/>
              </a:ext>
            </a:extLst>
          </p:cNvPr>
          <p:cNvGrpSpPr/>
          <p:nvPr userDrawn="1"/>
        </p:nvGrpSpPr>
        <p:grpSpPr>
          <a:xfrm>
            <a:off x="123825" y="732474"/>
            <a:ext cx="8914637" cy="6004409"/>
            <a:chOff x="-695327" y="180364"/>
            <a:chExt cx="9734346" cy="6556519"/>
          </a:xfrm>
        </p:grpSpPr>
        <p:pic>
          <p:nvPicPr>
            <p:cNvPr id="3074" name="Picture 2" descr="Abstract blue geometric shapes background">
              <a:extLst>
                <a:ext uri="{FF2B5EF4-FFF2-40B4-BE49-F238E27FC236}">
                  <a16:creationId xmlns:a16="http://schemas.microsoft.com/office/drawing/2014/main" id="{8FF98E6E-FDFA-6809-25B7-AB7D34510F5D}"/>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rot="16200000">
              <a:off x="3321007" y="1018869"/>
              <a:ext cx="6556518" cy="487950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Abstract blue geometric shapes background">
              <a:extLst>
                <a:ext uri="{FF2B5EF4-FFF2-40B4-BE49-F238E27FC236}">
                  <a16:creationId xmlns:a16="http://schemas.microsoft.com/office/drawing/2014/main" id="{A68FD5E0-2395-B177-7002-C72C88918727}"/>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rot="16200000" flipV="1">
              <a:off x="-1544708" y="1029746"/>
              <a:ext cx="6556518" cy="4857756"/>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Rectangle 1">
            <a:extLst>
              <a:ext uri="{FF2B5EF4-FFF2-40B4-BE49-F238E27FC236}">
                <a16:creationId xmlns:a16="http://schemas.microsoft.com/office/drawing/2014/main" id="{092364D8-14C0-D011-A61D-15383A9BCA30}"/>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8063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Picture 2" descr="Grunge paint background">
            <a:extLst>
              <a:ext uri="{FF2B5EF4-FFF2-40B4-BE49-F238E27FC236}">
                <a16:creationId xmlns:a16="http://schemas.microsoft.com/office/drawing/2014/main" id="{BBA8EE72-B15B-AC07-FDC4-C2B613924F93}"/>
              </a:ext>
            </a:extLst>
          </p:cNvPr>
          <p:cNvPicPr>
            <a:picLocks noChangeAspect="1" noChangeArrowheads="1"/>
          </p:cNvPicPr>
          <p:nvPr userDrawn="1"/>
        </p:nvPicPr>
        <p:blipFill>
          <a:blip r:embed="rId2">
            <a:alphaModFix amt="50000"/>
            <a:extLst>
              <a:ext uri="{28A0092B-C50C-407E-A947-70E740481C1C}">
                <a14:useLocalDpi xmlns:a14="http://schemas.microsoft.com/office/drawing/2010/main"/>
              </a:ext>
            </a:extLst>
          </a:blip>
          <a:srcRect/>
          <a:stretch>
            <a:fillRect/>
          </a:stretch>
        </p:blipFill>
        <p:spPr bwMode="auto">
          <a:xfrm>
            <a:off x="161925" y="129540"/>
            <a:ext cx="8871585" cy="659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9073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2" name="Picture 1" descr="A picture containing grass&#10;&#10;Description automatically generated">
            <a:extLst>
              <a:ext uri="{FF2B5EF4-FFF2-40B4-BE49-F238E27FC236}">
                <a16:creationId xmlns:a16="http://schemas.microsoft.com/office/drawing/2014/main" id="{35931284-BF85-6735-E26F-39E11A5122AA}"/>
              </a:ext>
            </a:extLst>
          </p:cNvPr>
          <p:cNvPicPr>
            <a:picLocks noChangeAspect="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a:xfrm>
            <a:off x="123825" y="127415"/>
            <a:ext cx="8905876" cy="6606760"/>
          </a:xfrm>
          <a:prstGeom prst="rect">
            <a:avLst/>
          </a:prstGeom>
        </p:spPr>
      </p:pic>
    </p:spTree>
    <p:extLst>
      <p:ext uri="{BB962C8B-B14F-4D97-AF65-F5344CB8AC3E}">
        <p14:creationId xmlns:p14="http://schemas.microsoft.com/office/powerpoint/2010/main" val="1627607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pic>
        <p:nvPicPr>
          <p:cNvPr id="4" name="Picture 2" descr="Vector grey white waves and lines pattern">
            <a:extLst>
              <a:ext uri="{FF2B5EF4-FFF2-40B4-BE49-F238E27FC236}">
                <a16:creationId xmlns:a16="http://schemas.microsoft.com/office/drawing/2014/main" id="{87CEC145-458B-6FC8-2051-F2AB7121E50E}"/>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a:off x="94649" y="142974"/>
            <a:ext cx="8903969" cy="655796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DCE23AD-B3B1-96B8-7A81-07665FFF87FB}"/>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flipH="1">
            <a:off x="91619" y="1058182"/>
            <a:ext cx="944882" cy="5692128"/>
          </a:xfrm>
          <a:prstGeom prst="rect">
            <a:avLst/>
          </a:prstGeom>
        </p:spPr>
      </p:pic>
      <p:pic>
        <p:nvPicPr>
          <p:cNvPr id="3" name="Picture 2">
            <a:extLst>
              <a:ext uri="{FF2B5EF4-FFF2-40B4-BE49-F238E27FC236}">
                <a16:creationId xmlns:a16="http://schemas.microsoft.com/office/drawing/2014/main" id="{6BBB47E0-B664-88E0-43E4-E13787712499}"/>
              </a:ext>
            </a:extLst>
          </p:cNvPr>
          <p:cNvPicPr>
            <a:picLocks noChangeAspect="1"/>
          </p:cNvPicPr>
          <p:nvPr userDrawn="1"/>
        </p:nvPicPr>
        <p:blipFill rotWithShape="1">
          <a:blip r:embed="rId4" cstate="print">
            <a:extLst>
              <a:ext uri="{28A0092B-C50C-407E-A947-70E740481C1C}">
                <a14:useLocalDpi xmlns:a14="http://schemas.microsoft.com/office/drawing/2010/main"/>
              </a:ext>
            </a:extLst>
          </a:blip>
          <a:srcRect/>
          <a:stretch/>
        </p:blipFill>
        <p:spPr>
          <a:xfrm flipH="1" flipV="1">
            <a:off x="126782" y="152400"/>
            <a:ext cx="944881" cy="932608"/>
          </a:xfrm>
          <a:prstGeom prst="rect">
            <a:avLst/>
          </a:prstGeom>
        </p:spPr>
      </p:pic>
      <p:pic>
        <p:nvPicPr>
          <p:cNvPr id="6" name="Picture 5">
            <a:extLst>
              <a:ext uri="{FF2B5EF4-FFF2-40B4-BE49-F238E27FC236}">
                <a16:creationId xmlns:a16="http://schemas.microsoft.com/office/drawing/2014/main" id="{C1BE73F8-1AAE-F852-1421-5D915F243EDA}"/>
              </a:ext>
            </a:extLst>
          </p:cNvPr>
          <p:cNvPicPr>
            <a:picLocks noChangeAspect="1"/>
          </p:cNvPicPr>
          <p:nvPr userDrawn="1"/>
        </p:nvPicPr>
        <p:blipFill rotWithShape="1">
          <a:blip r:embed="rId5" cstate="screen">
            <a:extLst>
              <a:ext uri="{28A0092B-C50C-407E-A947-70E740481C1C}">
                <a14:useLocalDpi xmlns:a14="http://schemas.microsoft.com/office/drawing/2010/main"/>
              </a:ext>
            </a:extLst>
          </a:blip>
          <a:srcRect/>
          <a:stretch/>
        </p:blipFill>
        <p:spPr>
          <a:xfrm>
            <a:off x="1039532" y="1067124"/>
            <a:ext cx="7984112" cy="5692128"/>
          </a:xfrm>
          <a:prstGeom prst="rect">
            <a:avLst/>
          </a:prstGeom>
        </p:spPr>
      </p:pic>
      <p:pic>
        <p:nvPicPr>
          <p:cNvPr id="7" name="Picture 6">
            <a:extLst>
              <a:ext uri="{FF2B5EF4-FFF2-40B4-BE49-F238E27FC236}">
                <a16:creationId xmlns:a16="http://schemas.microsoft.com/office/drawing/2014/main" id="{8E43683B-5302-6509-41FC-C3B78D533D12}"/>
              </a:ext>
            </a:extLst>
          </p:cNvPr>
          <p:cNvPicPr>
            <a:picLocks noChangeAspect="1"/>
          </p:cNvPicPr>
          <p:nvPr userDrawn="1"/>
        </p:nvPicPr>
        <p:blipFill rotWithShape="1">
          <a:blip r:embed="rId6" cstate="print">
            <a:extLst>
              <a:ext uri="{28A0092B-C50C-407E-A947-70E740481C1C}">
                <a14:useLocalDpi xmlns:a14="http://schemas.microsoft.com/office/drawing/2010/main"/>
              </a:ext>
            </a:extLst>
          </a:blip>
          <a:srcRect/>
          <a:stretch/>
        </p:blipFill>
        <p:spPr>
          <a:xfrm flipV="1">
            <a:off x="1039532" y="152400"/>
            <a:ext cx="7984112" cy="932608"/>
          </a:xfrm>
          <a:prstGeom prst="rect">
            <a:avLst/>
          </a:prstGeom>
        </p:spPr>
      </p:pic>
      <p:sp>
        <p:nvSpPr>
          <p:cNvPr id="8" name="Rectangle 7">
            <a:extLst>
              <a:ext uri="{FF2B5EF4-FFF2-40B4-BE49-F238E27FC236}">
                <a16:creationId xmlns:a16="http://schemas.microsoft.com/office/drawing/2014/main" id="{16213528-4D40-096F-68C4-E20761158362}"/>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02843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D4115B-14D9-9389-61D5-A0F763906542}"/>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8B4488D8-C27B-B1D8-1C5C-59DE2CAB4FA7}"/>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07504" y="116631"/>
            <a:ext cx="8928992" cy="6624737"/>
          </a:xfrm>
          <a:prstGeom prst="rect">
            <a:avLst/>
          </a:prstGeom>
        </p:spPr>
      </p:pic>
    </p:spTree>
    <p:extLst>
      <p:ext uri="{BB962C8B-B14F-4D97-AF65-F5344CB8AC3E}">
        <p14:creationId xmlns:p14="http://schemas.microsoft.com/office/powerpoint/2010/main" val="1473533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pic>
        <p:nvPicPr>
          <p:cNvPr id="4" name="Picture 2" descr="Vector grey white waves and lines pattern">
            <a:extLst>
              <a:ext uri="{FF2B5EF4-FFF2-40B4-BE49-F238E27FC236}">
                <a16:creationId xmlns:a16="http://schemas.microsoft.com/office/drawing/2014/main" id="{87CEC145-458B-6FC8-2051-F2AB7121E50E}"/>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a:off x="116206" y="124778"/>
            <a:ext cx="8903969" cy="655796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8704AAD-0AAE-62C1-20AC-5A3BE86682E7}"/>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14154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7170" name="Picture 2" descr="White painted wall texture background">
            <a:extLst>
              <a:ext uri="{FF2B5EF4-FFF2-40B4-BE49-F238E27FC236}">
                <a16:creationId xmlns:a16="http://schemas.microsoft.com/office/drawing/2014/main" id="{CC45DB89-EA04-D639-9A94-2A35647E32B1}"/>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106680" y="127634"/>
            <a:ext cx="8917305" cy="66008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B9436E6-8C9B-6FC9-9E22-ACAC7D8D94BB}"/>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96109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9218" name="Picture 2" descr="Elegant white background with clean shapes">
            <a:extLst>
              <a:ext uri="{FF2B5EF4-FFF2-40B4-BE49-F238E27FC236}">
                <a16:creationId xmlns:a16="http://schemas.microsoft.com/office/drawing/2014/main" id="{3CD99BBA-FECE-3A6C-59B5-833B75F534F6}"/>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a:off x="112395" y="128588"/>
            <a:ext cx="8909685" cy="66074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8D4115B-14D9-9389-61D5-A0F763906542}"/>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8266694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D4115B-14D9-9389-61D5-A0F763906542}"/>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292D55F3-6434-619A-001E-E1B76CD40783}"/>
              </a:ext>
            </a:extLst>
          </p:cNvPr>
          <p:cNvPicPr>
            <a:picLocks noChangeAspect="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a:xfrm>
            <a:off x="140146" y="140543"/>
            <a:ext cx="8896350" cy="6600825"/>
          </a:xfrm>
          <a:prstGeom prst="rect">
            <a:avLst/>
          </a:prstGeom>
        </p:spPr>
      </p:pic>
      <p:sp>
        <p:nvSpPr>
          <p:cNvPr id="4" name="Rectangle 3">
            <a:extLst>
              <a:ext uri="{FF2B5EF4-FFF2-40B4-BE49-F238E27FC236}">
                <a16:creationId xmlns:a16="http://schemas.microsoft.com/office/drawing/2014/main" id="{5674B675-86F6-7466-B647-89B7D550809F}"/>
              </a:ext>
            </a:extLst>
          </p:cNvPr>
          <p:cNvSpPr/>
          <p:nvPr userDrawn="1"/>
        </p:nvSpPr>
        <p:spPr>
          <a:xfrm>
            <a:off x="123825" y="123825"/>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144365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3DDEE2-77FA-8A8A-59E1-AA9E766FA6F4}"/>
              </a:ext>
            </a:extLst>
          </p:cNvPr>
          <p:cNvPicPr>
            <a:picLocks noChangeAspect="1"/>
          </p:cNvPicPr>
          <p:nvPr userDrawn="1"/>
        </p:nvPicPr>
        <p:blipFill rotWithShape="1">
          <a:blip r:embed="rId2" cstate="print">
            <a:alphaModFix amt="35000"/>
            <a:extLst>
              <a:ext uri="{28A0092B-C50C-407E-A947-70E740481C1C}">
                <a14:useLocalDpi xmlns:a14="http://schemas.microsoft.com/office/drawing/2010/main"/>
              </a:ext>
            </a:extLst>
          </a:blip>
          <a:srcRect/>
          <a:stretch/>
        </p:blipFill>
        <p:spPr>
          <a:xfrm>
            <a:off x="128336" y="121652"/>
            <a:ext cx="8903369" cy="6622047"/>
          </a:xfrm>
          <a:prstGeom prst="rect">
            <a:avLst/>
          </a:prstGeom>
        </p:spPr>
      </p:pic>
      <p:sp>
        <p:nvSpPr>
          <p:cNvPr id="5" name="Rectangle 4">
            <a:extLst>
              <a:ext uri="{FF2B5EF4-FFF2-40B4-BE49-F238E27FC236}">
                <a16:creationId xmlns:a16="http://schemas.microsoft.com/office/drawing/2014/main" id="{F5ED45F0-21C4-3E47-6F53-D25ABE9F82A9}"/>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677972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0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D4115B-14D9-9389-61D5-A0F763906542}"/>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4" name="Picture 3">
            <a:extLst>
              <a:ext uri="{FF2B5EF4-FFF2-40B4-BE49-F238E27FC236}">
                <a16:creationId xmlns:a16="http://schemas.microsoft.com/office/drawing/2014/main" id="{F6C6E188-4A9E-9B8E-DD3D-D093190F424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07504" y="116632"/>
            <a:ext cx="8928992" cy="6625638"/>
          </a:xfrm>
          <a:prstGeom prst="rect">
            <a:avLst/>
          </a:prstGeom>
        </p:spPr>
      </p:pic>
    </p:spTree>
    <p:extLst>
      <p:ext uri="{BB962C8B-B14F-4D97-AF65-F5344CB8AC3E}">
        <p14:creationId xmlns:p14="http://schemas.microsoft.com/office/powerpoint/2010/main" val="27253175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1026" name="Picture 2" descr="Aesthetic background with window shadow during golden hour">
            <a:extLst>
              <a:ext uri="{FF2B5EF4-FFF2-40B4-BE49-F238E27FC236}">
                <a16:creationId xmlns:a16="http://schemas.microsoft.com/office/drawing/2014/main" id="{55941885-52CC-4FAB-E252-1C04B09E1EAA}"/>
              </a:ext>
            </a:extLst>
          </p:cNvPr>
          <p:cNvPicPr>
            <a:picLocks noChangeAspect="1" noChangeArrowheads="1"/>
          </p:cNvPicPr>
          <p:nvPr userDrawn="1"/>
        </p:nvPicPr>
        <p:blipFill>
          <a:blip r:embed="rId2">
            <a:alphaModFix amt="50000"/>
            <a:extLst>
              <a:ext uri="{BEBA8EAE-BF5A-486C-A8C5-ECC9F3942E4B}">
                <a14:imgProps xmlns:a14="http://schemas.microsoft.com/office/drawing/2010/main">
                  <a14:imgLayer r:embed="rId3">
                    <a14:imgEffect>
                      <a14:artisticGlass/>
                    </a14:imgEffect>
                    <a14:imgEffect>
                      <a14:saturation sat="0"/>
                    </a14:imgEffect>
                  </a14:imgLayer>
                </a14:imgProps>
              </a:ext>
              <a:ext uri="{28A0092B-C50C-407E-A947-70E740481C1C}">
                <a14:useLocalDpi xmlns:a14="http://schemas.microsoft.com/office/drawing/2010/main"/>
              </a:ext>
            </a:extLst>
          </a:blip>
          <a:srcRect/>
          <a:stretch>
            <a:fillRect/>
          </a:stretch>
        </p:blipFill>
        <p:spPr bwMode="auto">
          <a:xfrm>
            <a:off x="123824" y="128588"/>
            <a:ext cx="8899525" cy="66151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3BB3B604-5C7E-557A-5DE2-3223739F5296}"/>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264615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pic>
        <p:nvPicPr>
          <p:cNvPr id="4" name="Picture 2" descr="Vector grey white waves and lines pattern">
            <a:extLst>
              <a:ext uri="{FF2B5EF4-FFF2-40B4-BE49-F238E27FC236}">
                <a16:creationId xmlns:a16="http://schemas.microsoft.com/office/drawing/2014/main" id="{87CEC145-458B-6FC8-2051-F2AB7121E50E}"/>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a:off x="116206" y="124778"/>
            <a:ext cx="8903969" cy="655796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8704AAD-0AAE-62C1-20AC-5A3BE86682E7}"/>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24F4251A-074D-B2E2-17D3-1B6032E3A75E}"/>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06680" y="126005"/>
            <a:ext cx="8930640" cy="6605990"/>
          </a:xfrm>
          <a:prstGeom prst="rect">
            <a:avLst/>
          </a:prstGeom>
        </p:spPr>
      </p:pic>
    </p:spTree>
    <p:extLst>
      <p:ext uri="{BB962C8B-B14F-4D97-AF65-F5344CB8AC3E}">
        <p14:creationId xmlns:p14="http://schemas.microsoft.com/office/powerpoint/2010/main" val="32168080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pic>
        <p:nvPicPr>
          <p:cNvPr id="2" name="Picture 1" descr="Free vector stone wall texture">
            <a:extLst>
              <a:ext uri="{FF2B5EF4-FFF2-40B4-BE49-F238E27FC236}">
                <a16:creationId xmlns:a16="http://schemas.microsoft.com/office/drawing/2014/main" id="{4DFEA950-E550-99F9-5642-E535E0E980AB}"/>
              </a:ext>
            </a:extLst>
          </p:cNvPr>
          <p:cNvPicPr>
            <a:picLocks noChangeAspect="1" noChangeArrowheads="1"/>
          </p:cNvPicPr>
          <p:nvPr userDrawn="1"/>
        </p:nvPicPr>
        <p:blipFill rotWithShape="1">
          <a:blip r:embed="rId2" cstate="hqprint">
            <a:extLst>
              <a:ext uri="{28A0092B-C50C-407E-A947-70E740481C1C}">
                <a14:useLocalDpi xmlns:a14="http://schemas.microsoft.com/office/drawing/2010/main"/>
              </a:ext>
            </a:extLst>
          </a:blip>
          <a:srcRect/>
          <a:stretch/>
        </p:blipFill>
        <p:spPr bwMode="auto">
          <a:xfrm>
            <a:off x="6732708" y="105893"/>
            <a:ext cx="2289372" cy="66250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ree vector stone wall texture">
            <a:extLst>
              <a:ext uri="{FF2B5EF4-FFF2-40B4-BE49-F238E27FC236}">
                <a16:creationId xmlns:a16="http://schemas.microsoft.com/office/drawing/2014/main" id="{5C3907D6-0787-8EAE-6491-D666A58B64EA}"/>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114300" y="105893"/>
            <a:ext cx="6625087" cy="66250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086691D-1E86-71D7-0984-11357F7AD7A3}"/>
              </a:ext>
            </a:extLst>
          </p:cNvPr>
          <p:cNvSpPr/>
          <p:nvPr userDrawn="1"/>
        </p:nvSpPr>
        <p:spPr>
          <a:xfrm>
            <a:off x="107504" y="116632"/>
            <a:ext cx="8928992" cy="6624736"/>
          </a:xfrm>
          <a:prstGeom prst="rect">
            <a:avLst/>
          </a:prstGeom>
          <a:solidFill>
            <a:schemeClr val="bg1">
              <a:alpha val="50000"/>
            </a:schemeClr>
          </a:solid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5" name="Picture 4" descr="A picture containing plant, grass, night sky&#10;&#10;Description automatically generated">
            <a:extLst>
              <a:ext uri="{FF2B5EF4-FFF2-40B4-BE49-F238E27FC236}">
                <a16:creationId xmlns:a16="http://schemas.microsoft.com/office/drawing/2014/main" id="{CB543AD5-D1D0-764C-5BA4-F2AEF7986E7A}"/>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7504" y="4937761"/>
            <a:ext cx="8935594" cy="1800840"/>
          </a:xfrm>
          <a:prstGeom prst="rect">
            <a:avLst/>
          </a:prstGeom>
        </p:spPr>
      </p:pic>
    </p:spTree>
    <p:extLst>
      <p:ext uri="{BB962C8B-B14F-4D97-AF65-F5344CB8AC3E}">
        <p14:creationId xmlns:p14="http://schemas.microsoft.com/office/powerpoint/2010/main" val="33981359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pic>
        <p:nvPicPr>
          <p:cNvPr id="2" name="Picture 4" descr="Free photo holi color background on white background">
            <a:extLst>
              <a:ext uri="{FF2B5EF4-FFF2-40B4-BE49-F238E27FC236}">
                <a16:creationId xmlns:a16="http://schemas.microsoft.com/office/drawing/2014/main" id="{95F070EA-6D0D-15D8-77C0-363A050059D4}"/>
              </a:ext>
            </a:extLst>
          </p:cNvPr>
          <p:cNvPicPr>
            <a:picLocks noChangeAspect="1" noChangeArrowheads="1"/>
          </p:cNvPicPr>
          <p:nvPr userDrawn="1"/>
        </p:nvPicPr>
        <p:blipFill>
          <a:blip r:embed="rId2">
            <a:alphaModFix amt="50000"/>
            <a:extLst>
              <a:ext uri="{28A0092B-C50C-407E-A947-70E740481C1C}">
                <a14:useLocalDpi xmlns:a14="http://schemas.microsoft.com/office/drawing/2010/main"/>
              </a:ext>
            </a:extLst>
          </a:blip>
          <a:srcRect/>
          <a:stretch>
            <a:fillRect/>
          </a:stretch>
        </p:blipFill>
        <p:spPr bwMode="auto">
          <a:xfrm>
            <a:off x="117028" y="126156"/>
            <a:ext cx="8909943" cy="6605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1793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8704AAD-0AAE-62C1-20AC-5A3BE86682E7}"/>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6D016546-96E2-219F-8123-989851FAFB6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7169" y="125140"/>
            <a:ext cx="8901774" cy="6602664"/>
          </a:xfrm>
          <a:prstGeom prst="rect">
            <a:avLst/>
          </a:prstGeom>
        </p:spPr>
      </p:pic>
      <p:sp>
        <p:nvSpPr>
          <p:cNvPr id="6" name="Rectangle 5">
            <a:extLst>
              <a:ext uri="{FF2B5EF4-FFF2-40B4-BE49-F238E27FC236}">
                <a16:creationId xmlns:a16="http://schemas.microsoft.com/office/drawing/2014/main" id="{F280523D-DB8A-8B4E-B3FD-7D1CB63014AD}"/>
              </a:ext>
            </a:extLst>
          </p:cNvPr>
          <p:cNvSpPr/>
          <p:nvPr userDrawn="1"/>
        </p:nvSpPr>
        <p:spPr>
          <a:xfrm>
            <a:off x="127169" y="116632"/>
            <a:ext cx="8928992" cy="6624736"/>
          </a:xfrm>
          <a:prstGeom prst="rect">
            <a:avLst/>
          </a:prstGeom>
          <a:solidFill>
            <a:schemeClr val="bg1">
              <a:alpha val="25000"/>
            </a:schemeClr>
          </a:solid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7089F5BA-9623-3C93-C3B2-01F6D40CDE83}"/>
              </a:ext>
            </a:extLst>
          </p:cNvPr>
          <p:cNvSpPr/>
          <p:nvPr userDrawn="1"/>
        </p:nvSpPr>
        <p:spPr>
          <a:xfrm>
            <a:off x="127169" y="125140"/>
            <a:ext cx="8928992" cy="6624736"/>
          </a:xfrm>
          <a:prstGeom prst="rect">
            <a:avLst/>
          </a:prstGeom>
          <a:solidFill>
            <a:schemeClr val="bg1">
              <a:alpha val="25000"/>
            </a:schemeClr>
          </a:solid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8789574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pic>
        <p:nvPicPr>
          <p:cNvPr id="4" name="Picture 2" descr="Vector grey white waves and lines pattern">
            <a:extLst>
              <a:ext uri="{FF2B5EF4-FFF2-40B4-BE49-F238E27FC236}">
                <a16:creationId xmlns:a16="http://schemas.microsoft.com/office/drawing/2014/main" id="{87CEC145-458B-6FC8-2051-F2AB7121E50E}"/>
              </a:ext>
            </a:extLst>
          </p:cNvPr>
          <p:cNvPicPr>
            <a:picLocks noChangeAspect="1" noChangeArrowheads="1"/>
          </p:cNvPicPr>
          <p:nvPr userDrawn="1"/>
        </p:nvPicPr>
        <p:blipFill rotWithShape="1">
          <a:blip r:embed="rId2" cstate="hqprint">
            <a:alphaModFix amt="50000"/>
            <a:extLst>
              <a:ext uri="{28A0092B-C50C-407E-A947-70E740481C1C}">
                <a14:useLocalDpi xmlns:a14="http://schemas.microsoft.com/office/drawing/2010/main"/>
              </a:ext>
            </a:extLst>
          </a:blip>
          <a:srcRect/>
          <a:stretch/>
        </p:blipFill>
        <p:spPr bwMode="auto">
          <a:xfrm>
            <a:off x="116206" y="124778"/>
            <a:ext cx="8903969" cy="655796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8704AAD-0AAE-62C1-20AC-5A3BE86682E7}"/>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2" name="Picture 2" descr="Free vector bright fire sparks over deep ultraviolet space">
            <a:extLst>
              <a:ext uri="{FF2B5EF4-FFF2-40B4-BE49-F238E27FC236}">
                <a16:creationId xmlns:a16="http://schemas.microsoft.com/office/drawing/2014/main" id="{6C4BF46E-3775-F44D-F274-3AC035E373A2}"/>
              </a:ext>
            </a:extLst>
          </p:cNvPr>
          <p:cNvPicPr>
            <a:picLocks noChangeAspect="1" noChangeArrowheads="1"/>
          </p:cNvPicPr>
          <p:nvPr userDrawn="1"/>
        </p:nvPicPr>
        <p:blipFill rotWithShape="1">
          <a:blip r:embed="rId3" cstate="screen">
            <a:alphaModFix/>
            <a:extLst>
              <a:ext uri="{28A0092B-C50C-407E-A947-70E740481C1C}">
                <a14:useLocalDpi xmlns:a14="http://schemas.microsoft.com/office/drawing/2010/main"/>
              </a:ext>
            </a:extLst>
          </a:blip>
          <a:srcRect/>
          <a:stretch/>
        </p:blipFill>
        <p:spPr bwMode="auto">
          <a:xfrm>
            <a:off x="107503" y="127448"/>
            <a:ext cx="8928993" cy="6609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9227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D4115B-14D9-9389-61D5-A0F763906542}"/>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1C7C92C5-DDBC-9219-8095-BCCF3402BB7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07504" y="134787"/>
            <a:ext cx="8928992" cy="6606581"/>
          </a:xfrm>
          <a:prstGeom prst="rect">
            <a:avLst/>
          </a:prstGeom>
        </p:spPr>
      </p:pic>
      <p:sp>
        <p:nvSpPr>
          <p:cNvPr id="4" name="Rectangle 3">
            <a:extLst>
              <a:ext uri="{FF2B5EF4-FFF2-40B4-BE49-F238E27FC236}">
                <a16:creationId xmlns:a16="http://schemas.microsoft.com/office/drawing/2014/main" id="{A43D537F-0059-FCD0-52D7-DD4419D2FB32}"/>
              </a:ext>
            </a:extLst>
          </p:cNvPr>
          <p:cNvSpPr/>
          <p:nvPr userDrawn="1"/>
        </p:nvSpPr>
        <p:spPr>
          <a:xfrm>
            <a:off x="107504" y="130008"/>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642207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64FCB33-9071-BA9F-394C-7B6B6BB5D56C}"/>
              </a:ext>
            </a:extLst>
          </p:cNvPr>
          <p:cNvPicPr>
            <a:picLocks noChangeAspect="1"/>
          </p:cNvPicPr>
          <p:nvPr userDrawn="1"/>
        </p:nvPicPr>
        <p:blipFill rotWithShape="1">
          <a:blip r:embed="rId2" cstate="print">
            <a:alphaModFix amt="35000"/>
            <a:extLst>
              <a:ext uri="{28A0092B-C50C-407E-A947-70E740481C1C}">
                <a14:useLocalDpi xmlns:a14="http://schemas.microsoft.com/office/drawing/2010/main"/>
              </a:ext>
            </a:extLst>
          </a:blip>
          <a:srcRect/>
          <a:stretch/>
        </p:blipFill>
        <p:spPr>
          <a:xfrm>
            <a:off x="121783" y="106428"/>
            <a:ext cx="8910000" cy="6652288"/>
          </a:xfrm>
          <a:prstGeom prst="rect">
            <a:avLst/>
          </a:prstGeom>
        </p:spPr>
      </p:pic>
      <p:sp>
        <p:nvSpPr>
          <p:cNvPr id="6" name="Rectangle 5">
            <a:extLst>
              <a:ext uri="{FF2B5EF4-FFF2-40B4-BE49-F238E27FC236}">
                <a16:creationId xmlns:a16="http://schemas.microsoft.com/office/drawing/2014/main" id="{201DC9FC-A8D2-A617-C152-22581585E420}"/>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64460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pic>
        <p:nvPicPr>
          <p:cNvPr id="3" name="Picture 2" descr="White painted wall texture background">
            <a:extLst>
              <a:ext uri="{FF2B5EF4-FFF2-40B4-BE49-F238E27FC236}">
                <a16:creationId xmlns:a16="http://schemas.microsoft.com/office/drawing/2014/main" id="{50C8EECF-D269-534B-0C83-6F7DACB10ED6}"/>
              </a:ext>
            </a:extLst>
          </p:cNvPr>
          <p:cNvPicPr>
            <a:picLocks noChangeAspect="1" noChangeArrowheads="1"/>
          </p:cNvPicPr>
          <p:nvPr userDrawn="1"/>
        </p:nvPicPr>
        <p:blipFill>
          <a:blip r:embed="rId2">
            <a:alphaModFix amt="35000"/>
            <a:extLst>
              <a:ext uri="{28A0092B-C50C-407E-A947-70E740481C1C}">
                <a14:useLocalDpi xmlns:a14="http://schemas.microsoft.com/office/drawing/2010/main"/>
              </a:ext>
            </a:extLst>
          </a:blip>
          <a:srcRect/>
          <a:stretch>
            <a:fillRect/>
          </a:stretch>
        </p:blipFill>
        <p:spPr bwMode="auto">
          <a:xfrm>
            <a:off x="106680" y="127634"/>
            <a:ext cx="8917305" cy="6606541"/>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arview of diverse people hugging each other">
            <a:extLst>
              <a:ext uri="{FF2B5EF4-FFF2-40B4-BE49-F238E27FC236}">
                <a16:creationId xmlns:a16="http://schemas.microsoft.com/office/drawing/2014/main" id="{F7B8D469-B5AE-69EA-4ED6-C03D55A163E1}"/>
              </a:ext>
            </a:extLst>
          </p:cNvPr>
          <p:cNvPicPr>
            <a:picLocks noChangeAspect="1" noChangeArrowheads="1"/>
          </p:cNvPicPr>
          <p:nvPr userDrawn="1"/>
        </p:nvPicPr>
        <p:blipFill rotWithShape="1">
          <a:blip r:embed="rId3" cstate="hqprint">
            <a:alphaModFix amt="50000"/>
            <a:extLst>
              <a:ext uri="{28A0092B-C50C-407E-A947-70E740481C1C}">
                <a14:useLocalDpi xmlns:a14="http://schemas.microsoft.com/office/drawing/2010/main"/>
              </a:ext>
            </a:extLst>
          </a:blip>
          <a:srcRect/>
          <a:stretch/>
        </p:blipFill>
        <p:spPr bwMode="auto">
          <a:xfrm>
            <a:off x="106661" y="4905375"/>
            <a:ext cx="8932563" cy="18288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Rearview of diverse people hugging each other">
            <a:extLst>
              <a:ext uri="{FF2B5EF4-FFF2-40B4-BE49-F238E27FC236}">
                <a16:creationId xmlns:a16="http://schemas.microsoft.com/office/drawing/2014/main" id="{A1C82055-F405-1A14-3084-B3179FF47B97}"/>
              </a:ext>
            </a:extLst>
          </p:cNvPr>
          <p:cNvPicPr>
            <a:picLocks noChangeAspect="1" noChangeArrowheads="1"/>
          </p:cNvPicPr>
          <p:nvPr userDrawn="1"/>
        </p:nvPicPr>
        <p:blipFill rotWithShape="1">
          <a:blip r:embed="rId4" cstate="hqprint">
            <a:alphaModFix amt="50000"/>
            <a:extLst>
              <a:ext uri="{28A0092B-C50C-407E-A947-70E740481C1C}">
                <a14:useLocalDpi xmlns:a14="http://schemas.microsoft.com/office/drawing/2010/main"/>
              </a:ext>
            </a:extLst>
          </a:blip>
          <a:srcRect/>
          <a:stretch/>
        </p:blipFill>
        <p:spPr bwMode="auto">
          <a:xfrm>
            <a:off x="106681" y="127634"/>
            <a:ext cx="8915400" cy="477774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AF7B793-442F-8034-C4D4-A996DA7E4EDA}"/>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654782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45D2CD-E5DD-0263-E3F4-5849BEF8C49C}"/>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136118" y="135293"/>
            <a:ext cx="8887742" cy="6594034"/>
          </a:xfrm>
          <a:prstGeom prst="rect">
            <a:avLst/>
          </a:prstGeom>
        </p:spPr>
      </p:pic>
      <p:sp>
        <p:nvSpPr>
          <p:cNvPr id="2" name="Rectangle 1">
            <a:extLst>
              <a:ext uri="{FF2B5EF4-FFF2-40B4-BE49-F238E27FC236}">
                <a16:creationId xmlns:a16="http://schemas.microsoft.com/office/drawing/2014/main" id="{23D95ABF-B446-9934-6BF5-6BCC8AEC93F8}"/>
              </a:ext>
            </a:extLst>
          </p:cNvPr>
          <p:cNvSpPr/>
          <p:nvPr userDrawn="1"/>
        </p:nvSpPr>
        <p:spPr>
          <a:xfrm>
            <a:off x="107504" y="116632"/>
            <a:ext cx="8928992" cy="6624736"/>
          </a:xfrm>
          <a:prstGeom prst="rect">
            <a:avLst/>
          </a:prstGeom>
          <a:no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997700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hyperlink" Target="http://www.cre8tiveresources.com/" TargetMode="Externa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23F8866-0870-CAF4-E41B-A0608BC06A0D}"/>
              </a:ext>
            </a:extLst>
          </p:cNvPr>
          <p:cNvSpPr/>
          <p:nvPr userDrawn="1"/>
        </p:nvSpPr>
        <p:spPr>
          <a:xfrm>
            <a:off x="0" y="0"/>
            <a:ext cx="9144000" cy="6858000"/>
          </a:xfrm>
          <a:prstGeom prst="rect">
            <a:avLst/>
          </a:prstGeom>
          <a:solidFill>
            <a:srgbClr val="528F91"/>
          </a:solidFill>
          <a:ln w="28575">
            <a:solidFill>
              <a:srgbClr val="1737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userDrawn="1"/>
        </p:nvSpPr>
        <p:spPr>
          <a:xfrm>
            <a:off x="107504" y="116632"/>
            <a:ext cx="8928992" cy="6624736"/>
          </a:xfrm>
          <a:prstGeom prst="rect">
            <a:avLst/>
          </a:prstGeom>
          <a:solidFill>
            <a:srgbClr val="FFFFFF"/>
          </a:solidFill>
          <a:ln w="28575" cap="rnd">
            <a:solidFill>
              <a:schemeClr val="tx2">
                <a:lumMod val="75000"/>
              </a:schemeClr>
            </a:solidFill>
            <a:round/>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DB56AA69-069D-C4C2-E860-477B1165F2A7}"/>
              </a:ext>
            </a:extLst>
          </p:cNvPr>
          <p:cNvSpPr txBox="1"/>
          <p:nvPr userDrawn="1"/>
        </p:nvSpPr>
        <p:spPr>
          <a:xfrm>
            <a:off x="12112" y="6704807"/>
            <a:ext cx="9144000" cy="200055"/>
          </a:xfrm>
          <a:prstGeom prst="rect">
            <a:avLst/>
          </a:prstGeom>
          <a:noFill/>
        </p:spPr>
        <p:txBody>
          <a:bodyPr wrap="square" rtlCol="0" anchor="ctr">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700" dirty="0">
                <a:solidFill>
                  <a:schemeClr val="tx1"/>
                </a:solidFill>
              </a:rPr>
              <a:t>©CRE8TIVE RESOURCES CIC   </a:t>
            </a:r>
            <a:r>
              <a:rPr lang="en-US" sz="700" u="sng" dirty="0">
                <a:solidFill>
                  <a:schemeClr val="tx1"/>
                </a:solidFill>
                <a:hlinkClick r:id="rId26">
                  <a:extLst>
                    <a:ext uri="{A12FA001-AC4F-418D-AE19-62706E023703}">
                      <ahyp:hlinkClr xmlns:ahyp="http://schemas.microsoft.com/office/drawing/2018/hyperlinkcolor" val="tx"/>
                    </a:ext>
                  </a:extLst>
                </a:hlinkClick>
              </a:rPr>
              <a:t>WWW.CRE8TIVERESOURCES.COM</a:t>
            </a:r>
            <a:r>
              <a:rPr lang="en-US" sz="700" u="sng" dirty="0">
                <a:solidFill>
                  <a:schemeClr val="tx1"/>
                </a:solidFill>
              </a:rPr>
              <a:t> </a:t>
            </a:r>
          </a:p>
        </p:txBody>
      </p:sp>
    </p:spTree>
    <p:extLst>
      <p:ext uri="{BB962C8B-B14F-4D97-AF65-F5344CB8AC3E}">
        <p14:creationId xmlns:p14="http://schemas.microsoft.com/office/powerpoint/2010/main" val="3385825839"/>
      </p:ext>
    </p:extLst>
  </p:cSld>
  <p:clrMap bg1="lt1" tx1="dk1" bg2="lt2" tx2="dk2" accent1="accent1" accent2="accent2" accent3="accent3" accent4="accent4" accent5="accent5" accent6="accent6" hlink="hlink" folHlink="folHlink"/>
  <p:sldLayoutIdLst>
    <p:sldLayoutId id="2147483670" r:id="rId1"/>
    <p:sldLayoutId id="2147483685" r:id="rId2"/>
    <p:sldLayoutId id="2147483688" r:id="rId3"/>
    <p:sldLayoutId id="2147483661" r:id="rId4"/>
    <p:sldLayoutId id="2147483674" r:id="rId5"/>
    <p:sldLayoutId id="2147483675" r:id="rId6"/>
    <p:sldLayoutId id="2147483679" r:id="rId7"/>
    <p:sldLayoutId id="2147483687" r:id="rId8"/>
    <p:sldLayoutId id="2147483680" r:id="rId9"/>
    <p:sldLayoutId id="2147483663" r:id="rId10"/>
    <p:sldLayoutId id="2147483664" r:id="rId11"/>
    <p:sldLayoutId id="2147483683" r:id="rId12"/>
    <p:sldLayoutId id="2147483689" r:id="rId13"/>
    <p:sldLayoutId id="2147483686" r:id="rId14"/>
    <p:sldLayoutId id="2147483666" r:id="rId15"/>
    <p:sldLayoutId id="2147483676" r:id="rId16"/>
    <p:sldLayoutId id="2147483677" r:id="rId17"/>
    <p:sldLayoutId id="2147483678" r:id="rId18"/>
    <p:sldLayoutId id="2147483681" r:id="rId19"/>
    <p:sldLayoutId id="2147483682" r:id="rId20"/>
    <p:sldLayoutId id="2147483684" r:id="rId21"/>
    <p:sldLayoutId id="2147483673" r:id="rId22"/>
    <p:sldLayoutId id="2147483667" r:id="rId23"/>
    <p:sldLayoutId id="2147483665" r:id="rId2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jpeg"/><Relationship Id="rId7" Type="http://schemas.openxmlformats.org/officeDocument/2006/relationships/image" Target="../media/image35.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png"/><Relationship Id="rId3" Type="http://schemas.openxmlformats.org/officeDocument/2006/relationships/image" Target="../media/image41.png"/><Relationship Id="rId7" Type="http://schemas.openxmlformats.org/officeDocument/2006/relationships/image" Target="../media/image45.png"/><Relationship Id="rId12" Type="http://schemas.openxmlformats.org/officeDocument/2006/relationships/image" Target="../media/image50.png"/><Relationship Id="rId2" Type="http://schemas.openxmlformats.org/officeDocument/2006/relationships/notesSlide" Target="../notesSlides/notesSlide3.xml"/><Relationship Id="rId16" Type="http://schemas.openxmlformats.org/officeDocument/2006/relationships/image" Target="../media/image54.png"/><Relationship Id="rId1" Type="http://schemas.openxmlformats.org/officeDocument/2006/relationships/slideLayout" Target="../slideLayouts/slideLayout4.xml"/><Relationship Id="rId6" Type="http://schemas.openxmlformats.org/officeDocument/2006/relationships/image" Target="../media/image44.png"/><Relationship Id="rId11" Type="http://schemas.openxmlformats.org/officeDocument/2006/relationships/image" Target="../media/image49.png"/><Relationship Id="rId5" Type="http://schemas.openxmlformats.org/officeDocument/2006/relationships/image" Target="../media/image43.png"/><Relationship Id="rId15" Type="http://schemas.openxmlformats.org/officeDocument/2006/relationships/image" Target="../media/image5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 Id="rId14" Type="http://schemas.openxmlformats.org/officeDocument/2006/relationships/image" Target="../media/image52.png"/></Relationships>
</file>

<file path=ppt/slides/_rels/slide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61.svg"/><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63.svg"/></Relationships>
</file>

<file path=ppt/slides/_rels/slide11.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19.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amfXsZKQAxM"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1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5.xml"/><Relationship Id="rId1" Type="http://schemas.openxmlformats.org/officeDocument/2006/relationships/slideLayout" Target="../slideLayouts/slideLayout17.xml"/><Relationship Id="rId5" Type="http://schemas.openxmlformats.org/officeDocument/2006/relationships/image" Target="../media/image71.png"/><Relationship Id="rId4" Type="http://schemas.openxmlformats.org/officeDocument/2006/relationships/hyperlink" Target="https://www.youtube.com/watch?v=PLNl9QstDG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6.xml"/><Relationship Id="rId1" Type="http://schemas.openxmlformats.org/officeDocument/2006/relationships/slideLayout" Target="../slideLayouts/slideLayout17.xml"/><Relationship Id="rId5" Type="http://schemas.openxmlformats.org/officeDocument/2006/relationships/image" Target="../media/image71.png"/><Relationship Id="rId4" Type="http://schemas.openxmlformats.org/officeDocument/2006/relationships/hyperlink" Target="https://www.youtube.com/watch?v=PLNl9QstDGs"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jpeg"/><Relationship Id="rId7" Type="http://schemas.openxmlformats.org/officeDocument/2006/relationships/image" Target="../media/image76.svg"/><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75.png"/><Relationship Id="rId5" Type="http://schemas.openxmlformats.org/officeDocument/2006/relationships/image" Target="../media/image74.svg"/><Relationship Id="rId4" Type="http://schemas.openxmlformats.org/officeDocument/2006/relationships/image" Target="../media/image73.png"/><Relationship Id="rId9" Type="http://schemas.openxmlformats.org/officeDocument/2006/relationships/image" Target="../media/image78.svg"/></Relationships>
</file>

<file path=ppt/slides/_rels/slide22.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hyperlink" Target="https://www.nationaldahelpline.org.uk/" TargetMode="External"/><Relationship Id="rId7" Type="http://schemas.openxmlformats.org/officeDocument/2006/relationships/image" Target="../media/image80.svg"/><Relationship Id="rId2" Type="http://schemas.openxmlformats.org/officeDocument/2006/relationships/notesSlide" Target="../notesSlides/notesSlide21.xml"/><Relationship Id="rId1" Type="http://schemas.openxmlformats.org/officeDocument/2006/relationships/slideLayout" Target="../slideLayouts/slideLayout17.xml"/><Relationship Id="rId6" Type="http://schemas.openxmlformats.org/officeDocument/2006/relationships/image" Target="../media/image79.png"/><Relationship Id="rId5" Type="http://schemas.openxmlformats.org/officeDocument/2006/relationships/hyperlink" Target="https://galop.org.uk/" TargetMode="External"/><Relationship Id="rId4" Type="http://schemas.openxmlformats.org/officeDocument/2006/relationships/hyperlink" Target="https://mensadviceline.org.uk/" TargetMode="External"/><Relationship Id="rId9" Type="http://schemas.openxmlformats.org/officeDocument/2006/relationships/image" Target="../media/image82.svg"/></Relationships>
</file>

<file path=ppt/slides/_rels/slide23.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51.png"/><Relationship Id="rId3" Type="http://schemas.openxmlformats.org/officeDocument/2006/relationships/image" Target="../media/image41.png"/><Relationship Id="rId7" Type="http://schemas.openxmlformats.org/officeDocument/2006/relationships/image" Target="../media/image45.png"/><Relationship Id="rId12" Type="http://schemas.openxmlformats.org/officeDocument/2006/relationships/image" Target="../media/image50.png"/><Relationship Id="rId2" Type="http://schemas.openxmlformats.org/officeDocument/2006/relationships/notesSlide" Target="../notesSlides/notesSlide22.xml"/><Relationship Id="rId16" Type="http://schemas.openxmlformats.org/officeDocument/2006/relationships/image" Target="../media/image54.png"/><Relationship Id="rId1" Type="http://schemas.openxmlformats.org/officeDocument/2006/relationships/slideLayout" Target="../slideLayouts/slideLayout4.xml"/><Relationship Id="rId6" Type="http://schemas.openxmlformats.org/officeDocument/2006/relationships/image" Target="../media/image44.png"/><Relationship Id="rId11" Type="http://schemas.openxmlformats.org/officeDocument/2006/relationships/image" Target="../media/image49.png"/><Relationship Id="rId5" Type="http://schemas.openxmlformats.org/officeDocument/2006/relationships/image" Target="../media/image43.png"/><Relationship Id="rId15" Type="http://schemas.openxmlformats.org/officeDocument/2006/relationships/image" Target="../media/image5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 Id="rId14" Type="http://schemas.openxmlformats.org/officeDocument/2006/relationships/image" Target="../media/image52.png"/></Relationships>
</file>

<file path=ppt/slides/_rels/slide24.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83.jpeg"/><Relationship Id="rId7" Type="http://schemas.openxmlformats.org/officeDocument/2006/relationships/image" Target="../media/image87.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image" Target="../media/image86.png"/><Relationship Id="rId5" Type="http://schemas.openxmlformats.org/officeDocument/2006/relationships/image" Target="../media/image85.png"/><Relationship Id="rId10" Type="http://schemas.openxmlformats.org/officeDocument/2006/relationships/image" Target="../media/image90.png"/><Relationship Id="rId4" Type="http://schemas.openxmlformats.org/officeDocument/2006/relationships/image" Target="../media/image84.png"/><Relationship Id="rId9" Type="http://schemas.openxmlformats.org/officeDocument/2006/relationships/image" Target="../media/image89.png"/></Relationships>
</file>

<file path=ppt/slides/_rels/slide25.xml.rels><?xml version="1.0" encoding="UTF-8" standalone="yes"?>
<Relationships xmlns="http://schemas.openxmlformats.org/package/2006/relationships"><Relationship Id="rId3" Type="http://schemas.openxmlformats.org/officeDocument/2006/relationships/hyperlink" Target="https://refuge.org.uk/i-need-help-now/how-we-can-help-you/national-domestic-abuse-helpline/" TargetMode="External"/><Relationship Id="rId2" Type="http://schemas.openxmlformats.org/officeDocument/2006/relationships/notesSlide" Target="../notesSlides/notesSlide24.xml"/><Relationship Id="rId1" Type="http://schemas.openxmlformats.org/officeDocument/2006/relationships/slideLayout" Target="../slideLayouts/slideLayout23.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26.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25.xml"/><Relationship Id="rId1" Type="http://schemas.openxmlformats.org/officeDocument/2006/relationships/slideLayout" Target="../slideLayouts/slideLayout16.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2E39DB1-159E-A56E-C24F-48CC67155EB9}"/>
              </a:ext>
            </a:extLst>
          </p:cNvPr>
          <p:cNvSpPr/>
          <p:nvPr/>
        </p:nvSpPr>
        <p:spPr>
          <a:xfrm rot="10800000">
            <a:off x="2188276" y="159605"/>
            <a:ext cx="6804191" cy="747966"/>
          </a:xfrm>
          <a:prstGeom prst="rect">
            <a:avLst/>
          </a:prstGeom>
          <a:gradFill flip="none" rotWithShape="1">
            <a:gsLst>
              <a:gs pos="100000">
                <a:schemeClr val="bg1">
                  <a:alpha val="0"/>
                </a:schemeClr>
              </a:gs>
              <a:gs pos="1000">
                <a:srgbClr val="7030A0">
                  <a:alpha val="50000"/>
                </a:srgbClr>
              </a:gs>
            </a:gsLst>
            <a:lin ang="0" scaled="1"/>
            <a:tileRect/>
          </a:gradFill>
          <a:ln>
            <a:gradFill flip="none" rotWithShape="1">
              <a:gsLst>
                <a:gs pos="0">
                  <a:schemeClr val="accent4">
                    <a:lumMod val="0"/>
                    <a:lumOff val="100000"/>
                  </a:schemeClr>
                </a:gs>
                <a:gs pos="100000">
                  <a:schemeClr val="accent4">
                    <a:lumMod val="100000"/>
                  </a:schemeClr>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2400" b="1" dirty="0">
              <a:solidFill>
                <a:schemeClr val="lt1"/>
              </a:solidFill>
              <a:latin typeface="Arial" pitchFamily="34" charset="0"/>
              <a:cs typeface="Arial" pitchFamily="34" charset="0"/>
            </a:endParaRPr>
          </a:p>
        </p:txBody>
      </p:sp>
      <p:sp>
        <p:nvSpPr>
          <p:cNvPr id="20" name="Subtitle 2">
            <a:extLst>
              <a:ext uri="{FF2B5EF4-FFF2-40B4-BE49-F238E27FC236}">
                <a16:creationId xmlns:a16="http://schemas.microsoft.com/office/drawing/2014/main" id="{B2A12F84-7DF4-3C49-87C7-494DBEAE6521}"/>
              </a:ext>
            </a:extLst>
          </p:cNvPr>
          <p:cNvSpPr txBox="1">
            <a:spLocks/>
          </p:cNvSpPr>
          <p:nvPr/>
        </p:nvSpPr>
        <p:spPr>
          <a:xfrm>
            <a:off x="241776" y="3031068"/>
            <a:ext cx="2367156" cy="2404532"/>
          </a:xfrm>
          <a:prstGeom prst="rect">
            <a:avLst/>
          </a:prstGeom>
          <a:solidFill>
            <a:schemeClr val="bg1"/>
          </a:solidFill>
          <a:ln w="38100" cmpd="sng">
            <a:solidFill>
              <a:srgbClr val="0C1B24"/>
            </a:solidFill>
          </a:ln>
        </p:spPr>
        <p:style>
          <a:lnRef idx="2">
            <a:schemeClr val="dk1"/>
          </a:lnRef>
          <a:fillRef idx="1">
            <a:schemeClr val="lt1"/>
          </a:fillRef>
          <a:effectRef idx="0">
            <a:schemeClr val="dk1"/>
          </a:effectRef>
          <a:fontRef idx="minor">
            <a:schemeClr val="dk1"/>
          </a:fontRef>
        </p:style>
        <p:txBody>
          <a:bodyPr>
            <a:normAutofit fontScale="92500" lnSpcReduction="10000"/>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a:r>
              <a:rPr lang="en-GB" sz="1600" dirty="0">
                <a:latin typeface="+mj-lt"/>
              </a:rPr>
              <a:t>To be able to identify different types of financial abuse</a:t>
            </a:r>
          </a:p>
          <a:p>
            <a:pPr algn="ctr"/>
            <a:br>
              <a:rPr lang="en-GB" sz="1600" dirty="0">
                <a:latin typeface="+mj-lt"/>
              </a:rPr>
            </a:br>
            <a:r>
              <a:rPr lang="en-GB" sz="1600" dirty="0">
                <a:latin typeface="+mj-lt"/>
              </a:rPr>
              <a:t>To describe the difference between financial abuse and economic abuse  </a:t>
            </a:r>
          </a:p>
          <a:p>
            <a:pPr algn="ctr"/>
            <a:endParaRPr lang="en-GB" sz="1600" dirty="0">
              <a:latin typeface="+mj-lt"/>
            </a:endParaRPr>
          </a:p>
          <a:p>
            <a:pPr algn="ctr"/>
            <a:r>
              <a:rPr lang="en-GB" sz="1600" dirty="0">
                <a:latin typeface="+mj-lt"/>
              </a:rPr>
              <a:t>To explain the impact of financial and economic abuse on victims</a:t>
            </a:r>
          </a:p>
        </p:txBody>
      </p:sp>
      <p:sp>
        <p:nvSpPr>
          <p:cNvPr id="6" name="Title 1"/>
          <p:cNvSpPr txBox="1">
            <a:spLocks/>
          </p:cNvSpPr>
          <p:nvPr/>
        </p:nvSpPr>
        <p:spPr>
          <a:xfrm>
            <a:off x="1154680" y="952948"/>
            <a:ext cx="7742201" cy="808803"/>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528F91"/>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Financial Abuse In Relationships</a:t>
            </a:r>
          </a:p>
        </p:txBody>
      </p:sp>
      <p:sp>
        <p:nvSpPr>
          <p:cNvPr id="7" name="Subtitle 2"/>
          <p:cNvSpPr txBox="1">
            <a:spLocks/>
          </p:cNvSpPr>
          <p:nvPr/>
        </p:nvSpPr>
        <p:spPr>
          <a:xfrm>
            <a:off x="241776" y="1818798"/>
            <a:ext cx="2367156" cy="1212270"/>
          </a:xfrm>
          <a:prstGeom prst="rect">
            <a:avLst/>
          </a:prstGeom>
          <a:solidFill>
            <a:schemeClr val="bg1"/>
          </a:solidFill>
          <a:ln w="38100" cmpd="sng">
            <a:solidFill>
              <a:srgbClr val="0C1B24"/>
            </a:solidFill>
          </a:ln>
        </p:spPr>
        <p:style>
          <a:lnRef idx="2">
            <a:schemeClr val="dk1"/>
          </a:lnRef>
          <a:fillRef idx="1">
            <a:schemeClr val="lt1"/>
          </a:fillRef>
          <a:effectRef idx="0">
            <a:schemeClr val="dk1"/>
          </a:effectRef>
          <a:fontRef idx="minor">
            <a:schemeClr val="dk1"/>
          </a:fontRef>
        </p:style>
        <p:txBody>
          <a:bodyPr>
            <a:normAutofit/>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a:r>
              <a:rPr lang="en-GB" sz="1600" b="1" u="sng" dirty="0">
                <a:latin typeface="+mj-lt"/>
              </a:rPr>
              <a:t>LEARNING OUTCOMES</a:t>
            </a:r>
          </a:p>
          <a:p>
            <a:pPr algn="ctr"/>
            <a:r>
              <a:rPr lang="en-GB" sz="1400" dirty="0">
                <a:latin typeface="+mj-lt"/>
              </a:rPr>
              <a:t>Knowledge, Skills </a:t>
            </a:r>
          </a:p>
          <a:p>
            <a:pPr algn="ctr"/>
            <a:r>
              <a:rPr lang="en-GB" sz="1400" dirty="0">
                <a:latin typeface="+mj-lt"/>
              </a:rPr>
              <a:t>&amp; Actions</a:t>
            </a:r>
            <a:endParaRPr lang="en-GB" sz="1600" dirty="0">
              <a:latin typeface="+mj-lt"/>
            </a:endParaRPr>
          </a:p>
          <a:p>
            <a:endParaRPr lang="en-GB" sz="1300" b="1" u="sng" dirty="0">
              <a:latin typeface="+mj-lt"/>
            </a:endParaRPr>
          </a:p>
          <a:p>
            <a:endParaRPr lang="en-GB" sz="1300" b="1" u="sng" dirty="0">
              <a:latin typeface="+mj-lt"/>
            </a:endParaRPr>
          </a:p>
          <a:p>
            <a:endParaRPr lang="en-GB" sz="1300" b="1" u="sng" dirty="0">
              <a:latin typeface="+mj-lt"/>
            </a:endParaRPr>
          </a:p>
        </p:txBody>
      </p:sp>
      <p:sp>
        <p:nvSpPr>
          <p:cNvPr id="22" name="Subtitle 2">
            <a:extLst>
              <a:ext uri="{FF2B5EF4-FFF2-40B4-BE49-F238E27FC236}">
                <a16:creationId xmlns:a16="http://schemas.microsoft.com/office/drawing/2014/main" id="{98787DC2-00D1-0C42-B2FE-580F0676430E}"/>
              </a:ext>
            </a:extLst>
          </p:cNvPr>
          <p:cNvSpPr txBox="1">
            <a:spLocks/>
          </p:cNvSpPr>
          <p:nvPr/>
        </p:nvSpPr>
        <p:spPr>
          <a:xfrm>
            <a:off x="241777" y="5537601"/>
            <a:ext cx="2367156" cy="1067861"/>
          </a:xfrm>
          <a:prstGeom prst="rect">
            <a:avLst/>
          </a:prstGeom>
          <a:solidFill>
            <a:schemeClr val="bg1"/>
          </a:solidFill>
          <a:ln w="38100" cmpd="sng">
            <a:solidFill>
              <a:srgbClr val="0C1B24"/>
            </a:solidFill>
          </a:ln>
        </p:spPr>
        <p:style>
          <a:lnRef idx="2">
            <a:schemeClr val="dk1"/>
          </a:lnRef>
          <a:fillRef idx="1">
            <a:schemeClr val="lt1"/>
          </a:fillRef>
          <a:effectRef idx="0">
            <a:schemeClr val="dk1"/>
          </a:effectRef>
          <a:fontRef idx="minor">
            <a:schemeClr val="dk1"/>
          </a:fontRef>
        </p:style>
        <p:txBody>
          <a:bodyPr>
            <a:normAutofit fontScale="92500"/>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eaLnBrk="1" hangingPunct="1">
              <a:lnSpc>
                <a:spcPct val="90000"/>
              </a:lnSpc>
              <a:spcBef>
                <a:spcPct val="20000"/>
              </a:spcBef>
              <a:defRPr/>
            </a:pPr>
            <a:r>
              <a:rPr lang="en-GB" sz="1600" b="1" u="sng" dirty="0">
                <a:latin typeface="+mj-lt"/>
              </a:rPr>
              <a:t>NEW VOCABULARY</a:t>
            </a:r>
          </a:p>
          <a:p>
            <a:pPr algn="ctr" eaLnBrk="1" hangingPunct="1">
              <a:lnSpc>
                <a:spcPct val="90000"/>
              </a:lnSpc>
              <a:spcBef>
                <a:spcPct val="20000"/>
              </a:spcBef>
              <a:defRPr/>
            </a:pPr>
            <a:r>
              <a:rPr lang="en-GB" sz="1600" dirty="0">
                <a:latin typeface="+mj-lt"/>
              </a:rPr>
              <a:t>Abuse, financial abuse, economic abuse, coercion, control, romance scam </a:t>
            </a:r>
            <a:endParaRPr lang="en-GB" sz="1400" dirty="0">
              <a:latin typeface="+mj-lt"/>
            </a:endParaRPr>
          </a:p>
        </p:txBody>
      </p:sp>
      <p:sp>
        <p:nvSpPr>
          <p:cNvPr id="27" name="Right Arrow 26">
            <a:extLst>
              <a:ext uri="{FF2B5EF4-FFF2-40B4-BE49-F238E27FC236}">
                <a16:creationId xmlns:a16="http://schemas.microsoft.com/office/drawing/2014/main" id="{69855A6E-8D5E-A442-BAFE-71C5278293B2}"/>
              </a:ext>
            </a:extLst>
          </p:cNvPr>
          <p:cNvSpPr/>
          <p:nvPr/>
        </p:nvSpPr>
        <p:spPr>
          <a:xfrm>
            <a:off x="1922119" y="393330"/>
            <a:ext cx="178677" cy="244887"/>
          </a:xfrm>
          <a:prstGeom prst="rightArrow">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34" name="Right Arrow 33">
            <a:extLst>
              <a:ext uri="{FF2B5EF4-FFF2-40B4-BE49-F238E27FC236}">
                <a16:creationId xmlns:a16="http://schemas.microsoft.com/office/drawing/2014/main" id="{77B50BC7-2861-5341-AF8F-C4587BC1665F}"/>
              </a:ext>
            </a:extLst>
          </p:cNvPr>
          <p:cNvSpPr/>
          <p:nvPr/>
        </p:nvSpPr>
        <p:spPr>
          <a:xfrm>
            <a:off x="4351641" y="393330"/>
            <a:ext cx="178677" cy="244887"/>
          </a:xfrm>
          <a:prstGeom prst="rightArrow">
            <a:avLst/>
          </a:prstGeom>
          <a:noFill/>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38" name="Chevron 37">
            <a:extLst>
              <a:ext uri="{FF2B5EF4-FFF2-40B4-BE49-F238E27FC236}">
                <a16:creationId xmlns:a16="http://schemas.microsoft.com/office/drawing/2014/main" id="{5D69240A-C47E-D44E-9206-5B3F2C95CD9E}"/>
              </a:ext>
            </a:extLst>
          </p:cNvPr>
          <p:cNvSpPr/>
          <p:nvPr/>
        </p:nvSpPr>
        <p:spPr>
          <a:xfrm rot="5400000">
            <a:off x="464751" y="2506369"/>
            <a:ext cx="382796" cy="325250"/>
          </a:xfrm>
          <a:prstGeom prst="chevron">
            <a:avLst/>
          </a:prstGeom>
          <a:solidFill>
            <a:srgbClr val="528F91"/>
          </a:solidFill>
          <a:ln w="28575">
            <a:solidFill>
              <a:srgbClr val="002060"/>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pic>
        <p:nvPicPr>
          <p:cNvPr id="8" name="Picture 2" descr="Financial Abuse: Your Protection Guide">
            <a:extLst>
              <a:ext uri="{FF2B5EF4-FFF2-40B4-BE49-F238E27FC236}">
                <a16:creationId xmlns:a16="http://schemas.microsoft.com/office/drawing/2014/main" id="{9C5F3303-78C5-308A-31DF-0C85850E04D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666602" y="1863206"/>
            <a:ext cx="4300079" cy="28764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9" name="Chevron 38">
            <a:extLst>
              <a:ext uri="{FF2B5EF4-FFF2-40B4-BE49-F238E27FC236}">
                <a16:creationId xmlns:a16="http://schemas.microsoft.com/office/drawing/2014/main" id="{223C0C00-45CC-1C4A-9C14-AD4125C06680}"/>
              </a:ext>
            </a:extLst>
          </p:cNvPr>
          <p:cNvSpPr/>
          <p:nvPr/>
        </p:nvSpPr>
        <p:spPr>
          <a:xfrm rot="5400000">
            <a:off x="1310156" y="2715712"/>
            <a:ext cx="230396" cy="251815"/>
          </a:xfrm>
          <a:prstGeom prst="chevron">
            <a:avLst/>
          </a:prstGeom>
          <a:solidFill>
            <a:srgbClr val="528F91"/>
          </a:solidFill>
          <a:ln w="28575">
            <a:solidFill>
              <a:srgbClr val="002060"/>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3" name="Rounded Rectangle 2">
            <a:extLst>
              <a:ext uri="{FF2B5EF4-FFF2-40B4-BE49-F238E27FC236}">
                <a16:creationId xmlns:a16="http://schemas.microsoft.com/office/drawing/2014/main" id="{7D82C7E2-A729-8D4C-9995-217D20530B88}"/>
              </a:ext>
            </a:extLst>
          </p:cNvPr>
          <p:cNvSpPr/>
          <p:nvPr/>
        </p:nvSpPr>
        <p:spPr>
          <a:xfrm>
            <a:off x="2706984" y="5124167"/>
            <a:ext cx="6189897" cy="1481295"/>
          </a:xfrm>
          <a:prstGeom prst="roundRect">
            <a:avLst/>
          </a:prstGeom>
          <a:solidFill>
            <a:schemeClr val="bg1"/>
          </a:solidFill>
          <a:ln w="38100">
            <a:solidFill>
              <a:srgbClr val="528F91"/>
            </a:solidFill>
          </a:ln>
        </p:spPr>
        <p:style>
          <a:lnRef idx="1">
            <a:schemeClr val="accent1"/>
          </a:lnRef>
          <a:fillRef idx="3">
            <a:schemeClr val="accent1"/>
          </a:fillRef>
          <a:effectRef idx="2">
            <a:schemeClr val="accent1"/>
          </a:effectRef>
          <a:fontRef idx="minor">
            <a:schemeClr val="lt1"/>
          </a:fontRef>
        </p:style>
        <p:txBody>
          <a:bodyPr rtlCol="0" anchor="ctr"/>
          <a:lstStyle/>
          <a:p>
            <a:r>
              <a:rPr lang="en-GB" b="1" dirty="0">
                <a:solidFill>
                  <a:schemeClr val="tx1"/>
                </a:solidFill>
              </a:rPr>
              <a:t>True or false? </a:t>
            </a:r>
          </a:p>
          <a:p>
            <a:pPr marL="342900" indent="-342900">
              <a:buFont typeface="Arial" panose="020B0604020202020204" pitchFamily="34" charset="0"/>
              <a:buChar char="•"/>
            </a:pPr>
            <a:r>
              <a:rPr lang="en-GB" dirty="0">
                <a:solidFill>
                  <a:schemeClr val="tx1"/>
                </a:solidFill>
              </a:rPr>
              <a:t>Abuse can only happen to children – </a:t>
            </a:r>
            <a:r>
              <a:rPr lang="en-GB" b="1" dirty="0">
                <a:solidFill>
                  <a:schemeClr val="accent2"/>
                </a:solidFill>
              </a:rPr>
              <a:t>FALSE</a:t>
            </a:r>
          </a:p>
          <a:p>
            <a:pPr marL="342900" indent="-342900">
              <a:buFont typeface="Arial" panose="020B0604020202020204" pitchFamily="34" charset="0"/>
              <a:buChar char="•"/>
            </a:pPr>
            <a:r>
              <a:rPr lang="en-GB" dirty="0">
                <a:solidFill>
                  <a:schemeClr val="tx1"/>
                </a:solidFill>
              </a:rPr>
              <a:t>Abuse always involves physical harm to someone – </a:t>
            </a:r>
            <a:r>
              <a:rPr lang="en-GB" b="1" dirty="0">
                <a:solidFill>
                  <a:schemeClr val="accent2"/>
                </a:solidFill>
              </a:rPr>
              <a:t>FALSE</a:t>
            </a:r>
            <a:r>
              <a:rPr lang="en-GB" dirty="0">
                <a:solidFill>
                  <a:schemeClr val="tx1"/>
                </a:solidFill>
              </a:rPr>
              <a:t> </a:t>
            </a:r>
          </a:p>
          <a:p>
            <a:pPr marL="342900" indent="-342900">
              <a:buFont typeface="Arial" panose="020B0604020202020204" pitchFamily="34" charset="0"/>
              <a:buChar char="•"/>
            </a:pPr>
            <a:r>
              <a:rPr lang="en-GB" dirty="0">
                <a:solidFill>
                  <a:schemeClr val="tx1"/>
                </a:solidFill>
              </a:rPr>
              <a:t>Abuse can be complicated and difficult to escape – </a:t>
            </a:r>
            <a:r>
              <a:rPr lang="en-GB" b="1" dirty="0">
                <a:solidFill>
                  <a:srgbClr val="00B050"/>
                </a:solidFill>
              </a:rPr>
              <a:t>TRUE</a:t>
            </a:r>
          </a:p>
        </p:txBody>
      </p:sp>
      <p:sp>
        <p:nvSpPr>
          <p:cNvPr id="23" name="Rounded Rectangle 22">
            <a:extLst>
              <a:ext uri="{FF2B5EF4-FFF2-40B4-BE49-F238E27FC236}">
                <a16:creationId xmlns:a16="http://schemas.microsoft.com/office/drawing/2014/main" id="{71F59942-6796-944F-B563-88AF6638B5E7}"/>
              </a:ext>
            </a:extLst>
          </p:cNvPr>
          <p:cNvSpPr/>
          <p:nvPr/>
        </p:nvSpPr>
        <p:spPr>
          <a:xfrm>
            <a:off x="7497939" y="5050629"/>
            <a:ext cx="1307119" cy="364990"/>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2 minutes</a:t>
            </a:r>
          </a:p>
        </p:txBody>
      </p:sp>
      <p:pic>
        <p:nvPicPr>
          <p:cNvPr id="14" name="Picture 13" descr="A picture containing text, device, gauge&#10;&#10;Description automatically generated">
            <a:extLst>
              <a:ext uri="{FF2B5EF4-FFF2-40B4-BE49-F238E27FC236}">
                <a16:creationId xmlns:a16="http://schemas.microsoft.com/office/drawing/2014/main" id="{C1067029-B337-1533-D137-956980CDE193}"/>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130964" y="4234257"/>
            <a:ext cx="1201875" cy="861993"/>
          </a:xfrm>
          <a:prstGeom prst="rect">
            <a:avLst/>
          </a:prstGeom>
          <a:effectLst>
            <a:outerShdw blurRad="63500" sx="102000" sy="102000" algn="ctr" rotWithShape="0">
              <a:prstClr val="black">
                <a:alpha val="40000"/>
              </a:prstClr>
            </a:outerShdw>
          </a:effectLst>
        </p:spPr>
      </p:pic>
      <p:sp>
        <p:nvSpPr>
          <p:cNvPr id="19" name="Chevron 37">
            <a:extLst>
              <a:ext uri="{FF2B5EF4-FFF2-40B4-BE49-F238E27FC236}">
                <a16:creationId xmlns:a16="http://schemas.microsoft.com/office/drawing/2014/main" id="{72A90AB6-F3A3-1AE6-E2E3-00E36AA4A835}"/>
              </a:ext>
            </a:extLst>
          </p:cNvPr>
          <p:cNvSpPr/>
          <p:nvPr/>
        </p:nvSpPr>
        <p:spPr>
          <a:xfrm rot="5400000">
            <a:off x="1992660" y="2506369"/>
            <a:ext cx="382796" cy="325250"/>
          </a:xfrm>
          <a:prstGeom prst="chevron">
            <a:avLst/>
          </a:prstGeom>
          <a:solidFill>
            <a:srgbClr val="528F91"/>
          </a:solidFill>
          <a:ln w="28575">
            <a:solidFill>
              <a:srgbClr val="002060"/>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cxnSp>
        <p:nvCxnSpPr>
          <p:cNvPr id="33" name="Straight Connector 32">
            <a:extLst>
              <a:ext uri="{FF2B5EF4-FFF2-40B4-BE49-F238E27FC236}">
                <a16:creationId xmlns:a16="http://schemas.microsoft.com/office/drawing/2014/main" id="{5910D361-9650-AB15-9202-E1E255866958}"/>
              </a:ext>
            </a:extLst>
          </p:cNvPr>
          <p:cNvCxnSpPr/>
          <p:nvPr/>
        </p:nvCxnSpPr>
        <p:spPr>
          <a:xfrm>
            <a:off x="493524" y="3844273"/>
            <a:ext cx="1853159" cy="0"/>
          </a:xfrm>
          <a:prstGeom prst="line">
            <a:avLst/>
          </a:prstGeom>
          <a:ln w="44450">
            <a:gradFill flip="none" rotWithShape="1">
              <a:gsLst>
                <a:gs pos="0">
                  <a:schemeClr val="accent1">
                    <a:lumMod val="5000"/>
                    <a:lumOff val="95000"/>
                  </a:schemeClr>
                </a:gs>
                <a:gs pos="50000">
                  <a:schemeClr val="accent1">
                    <a:lumMod val="45000"/>
                    <a:lumOff val="55000"/>
                  </a:schemeClr>
                </a:gs>
                <a:gs pos="100000">
                  <a:schemeClr val="bg1"/>
                </a:gs>
              </a:gsLst>
              <a:lin ang="0" scaled="1"/>
              <a:tileRect/>
            </a:gradFill>
          </a:ln>
          <a:effectLst/>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0180B795-91DC-3F16-6798-07F8A1FEE8A5}"/>
              </a:ext>
            </a:extLst>
          </p:cNvPr>
          <p:cNvCxnSpPr/>
          <p:nvPr/>
        </p:nvCxnSpPr>
        <p:spPr>
          <a:xfrm>
            <a:off x="493524" y="4635501"/>
            <a:ext cx="1853159" cy="0"/>
          </a:xfrm>
          <a:prstGeom prst="line">
            <a:avLst/>
          </a:prstGeom>
          <a:ln w="44450">
            <a:gradFill flip="none" rotWithShape="1">
              <a:gsLst>
                <a:gs pos="0">
                  <a:schemeClr val="accent1">
                    <a:lumMod val="5000"/>
                    <a:lumOff val="95000"/>
                  </a:schemeClr>
                </a:gs>
                <a:gs pos="50000">
                  <a:schemeClr val="accent1">
                    <a:lumMod val="45000"/>
                    <a:lumOff val="55000"/>
                  </a:schemeClr>
                </a:gs>
                <a:gs pos="100000">
                  <a:schemeClr val="bg1"/>
                </a:gs>
              </a:gsLst>
              <a:lin ang="0" scaled="1"/>
              <a:tileRect/>
            </a:gradFill>
          </a:ln>
          <a:effectLst/>
        </p:spPr>
        <p:style>
          <a:lnRef idx="2">
            <a:schemeClr val="accent1"/>
          </a:lnRef>
          <a:fillRef idx="0">
            <a:schemeClr val="accent1"/>
          </a:fillRef>
          <a:effectRef idx="1">
            <a:schemeClr val="accent1"/>
          </a:effectRef>
          <a:fontRef idx="minor">
            <a:schemeClr val="tx1"/>
          </a:fontRef>
        </p:style>
      </p:cxnSp>
      <p:sp>
        <p:nvSpPr>
          <p:cNvPr id="56" name="Date Placeholder 3">
            <a:extLst>
              <a:ext uri="{FF2B5EF4-FFF2-40B4-BE49-F238E27FC236}">
                <a16:creationId xmlns:a16="http://schemas.microsoft.com/office/drawing/2014/main" id="{FCCA3CA6-3C1A-E001-DFC2-B1747F595B71}"/>
              </a:ext>
            </a:extLst>
          </p:cNvPr>
          <p:cNvSpPr txBox="1">
            <a:spLocks/>
          </p:cNvSpPr>
          <p:nvPr/>
        </p:nvSpPr>
        <p:spPr bwMode="auto">
          <a:xfrm>
            <a:off x="6713219" y="159604"/>
            <a:ext cx="2279248" cy="747967"/>
          </a:xfrm>
          <a:prstGeom prst="rect">
            <a:avLst/>
          </a:prstGeom>
          <a:noFill/>
          <a:ln>
            <a:noFill/>
          </a:ln>
          <a:effectLst>
            <a:glow rad="635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anchor="ctr"/>
          <a:lstStyle>
            <a:lvl1pPr>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D80BAAEA-C947-BF45-AB1F-465E73554441}" type="datetime2">
              <a:rPr lang="en-GB" sz="2000" b="1">
                <a:solidFill>
                  <a:schemeClr val="bg1"/>
                </a:solidFill>
                <a:effectLst>
                  <a:glow rad="101600">
                    <a:srgbClr val="7030A0">
                      <a:alpha val="90000"/>
                    </a:srgbClr>
                  </a:glow>
                </a:effectLst>
                <a:latin typeface="Comic Sans MS" panose="030F0702030302020204" pitchFamily="66" charset="0"/>
                <a:cs typeface="Levenim MT" pitchFamily="2" charset="-79"/>
              </a:rPr>
              <a:pPr algn="r" eaLnBrk="1" hangingPunct="1"/>
              <a:t>Monday, 11 May 2026</a:t>
            </a:fld>
            <a:endParaRPr lang="en-GB" sz="1600" b="1" dirty="0">
              <a:solidFill>
                <a:schemeClr val="bg1"/>
              </a:solidFill>
              <a:effectLst>
                <a:glow rad="101600">
                  <a:srgbClr val="7030A0">
                    <a:alpha val="90000"/>
                  </a:srgbClr>
                </a:glow>
              </a:effectLst>
              <a:latin typeface="Comic Sans MS" panose="030F0702030302020204" pitchFamily="66" charset="0"/>
              <a:cs typeface="Levenim MT" pitchFamily="2" charset="-79"/>
            </a:endParaRPr>
          </a:p>
        </p:txBody>
      </p:sp>
      <p:pic>
        <p:nvPicPr>
          <p:cNvPr id="15" name="Picture 14" descr="A black background with white text&#10;&#10;Description automatically generated with medium confidence">
            <a:extLst>
              <a:ext uri="{FF2B5EF4-FFF2-40B4-BE49-F238E27FC236}">
                <a16:creationId xmlns:a16="http://schemas.microsoft.com/office/drawing/2014/main" id="{32E8E039-4037-84AE-6985-CA071B8909E5}"/>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120141" y="189257"/>
            <a:ext cx="1797546" cy="640593"/>
          </a:xfrm>
          <a:prstGeom prst="rect">
            <a:avLst/>
          </a:prstGeom>
        </p:spPr>
      </p:pic>
      <p:pic>
        <p:nvPicPr>
          <p:cNvPr id="2" name="Picture 1" descr="Text&#10;&#10;Description automatically generated">
            <a:extLst>
              <a:ext uri="{FF2B5EF4-FFF2-40B4-BE49-F238E27FC236}">
                <a16:creationId xmlns:a16="http://schemas.microsoft.com/office/drawing/2014/main" id="{640ED8B1-B8ED-49CF-C3C1-F041F51D2838}"/>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2818140" y="4635501"/>
            <a:ext cx="2159000" cy="547247"/>
          </a:xfrm>
          <a:prstGeom prst="rect">
            <a:avLst/>
          </a:prstGeom>
          <a:effectLst>
            <a:glow rad="101600">
              <a:schemeClr val="bg1">
                <a:alpha val="80000"/>
              </a:schemeClr>
            </a:glow>
          </a:effectLst>
        </p:spPr>
      </p:pic>
      <p:pic>
        <p:nvPicPr>
          <p:cNvPr id="5" name="Picture 4" descr="Text&#10;&#10;Description automatically generated with medium confidence">
            <a:extLst>
              <a:ext uri="{FF2B5EF4-FFF2-40B4-BE49-F238E27FC236}">
                <a16:creationId xmlns:a16="http://schemas.microsoft.com/office/drawing/2014/main" id="{8D423BD7-CAC4-BFFA-A4B1-2F299F1F9442}"/>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4867275" y="4739630"/>
            <a:ext cx="1914525" cy="443118"/>
          </a:xfrm>
          <a:prstGeom prst="rect">
            <a:avLst/>
          </a:prstGeom>
          <a:effectLst>
            <a:glow rad="101600">
              <a:schemeClr val="bg1">
                <a:alpha val="80000"/>
              </a:schemeClr>
            </a:glow>
          </a:effectLst>
        </p:spPr>
      </p:pic>
      <p:pic>
        <p:nvPicPr>
          <p:cNvPr id="9" name="Picture 8" descr="Logo&#10;&#10;Description automatically generated">
            <a:extLst>
              <a:ext uri="{FF2B5EF4-FFF2-40B4-BE49-F238E27FC236}">
                <a16:creationId xmlns:a16="http://schemas.microsoft.com/office/drawing/2014/main" id="{70FC5268-328F-3123-628A-A2EFA78D170D}"/>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3349" y="690986"/>
            <a:ext cx="1299446" cy="1299446"/>
          </a:xfrm>
          <a:prstGeom prst="rect">
            <a:avLst/>
          </a:prstGeom>
          <a:effectLst>
            <a:outerShdw blurRad="50800" dist="38100" dir="5400000" algn="t" rotWithShape="0">
              <a:prstClr val="black">
                <a:alpha val="40000"/>
              </a:prstClr>
            </a:outerShdw>
          </a:effectLst>
        </p:spPr>
      </p:pic>
      <p:sp>
        <p:nvSpPr>
          <p:cNvPr id="11" name="Subtitle 2">
            <a:extLst>
              <a:ext uri="{FF2B5EF4-FFF2-40B4-BE49-F238E27FC236}">
                <a16:creationId xmlns:a16="http://schemas.microsoft.com/office/drawing/2014/main" id="{E8B6EC01-5926-469D-0C83-D8AEC20B059F}"/>
              </a:ext>
            </a:extLst>
          </p:cNvPr>
          <p:cNvSpPr txBox="1">
            <a:spLocks/>
          </p:cNvSpPr>
          <p:nvPr/>
        </p:nvSpPr>
        <p:spPr>
          <a:xfrm>
            <a:off x="2188277" y="195606"/>
            <a:ext cx="2029393" cy="648000"/>
          </a:xfrm>
          <a:prstGeom prst="rect">
            <a:avLst/>
          </a:prstGeom>
          <a:solidFill>
            <a:schemeClr val="bg1"/>
          </a:solidFill>
          <a:ln w="38100" cmpd="sng">
            <a:solidFill>
              <a:srgbClr val="528F91"/>
            </a:solidFill>
          </a:ln>
          <a:effectLst>
            <a:innerShdw blurRad="114300">
              <a:prstClr val="black"/>
            </a:innerShdw>
          </a:effectLst>
        </p:spPr>
        <p:style>
          <a:lnRef idx="2">
            <a:schemeClr val="dk1"/>
          </a:lnRef>
          <a:fillRef idx="1">
            <a:schemeClr val="lt1"/>
          </a:fillRef>
          <a:effectRef idx="0">
            <a:schemeClr val="dk1"/>
          </a:effectRef>
          <a:fontRef idx="minor">
            <a:schemeClr val="dk1"/>
          </a:fontRef>
        </p:style>
        <p:txBody>
          <a:bodyPr anchor="ctr">
            <a:noAutofit/>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a:r>
              <a:rPr lang="en-GB" sz="1400" b="1" i="1" dirty="0">
                <a:latin typeface="+mj-lt"/>
              </a:rPr>
              <a:t>CRE8TIVE RESOURCES </a:t>
            </a:r>
            <a:endParaRPr lang="en-GB" sz="1200" b="1" i="1" dirty="0">
              <a:latin typeface="+mj-lt"/>
            </a:endParaRPr>
          </a:p>
        </p:txBody>
      </p:sp>
      <p:sp>
        <p:nvSpPr>
          <p:cNvPr id="12" name="Subtitle 2">
            <a:extLst>
              <a:ext uri="{FF2B5EF4-FFF2-40B4-BE49-F238E27FC236}">
                <a16:creationId xmlns:a16="http://schemas.microsoft.com/office/drawing/2014/main" id="{A4457D2F-925B-3C9D-4555-C745A38DF00F}"/>
              </a:ext>
            </a:extLst>
          </p:cNvPr>
          <p:cNvSpPr txBox="1">
            <a:spLocks/>
          </p:cNvSpPr>
          <p:nvPr/>
        </p:nvSpPr>
        <p:spPr>
          <a:xfrm>
            <a:off x="4683826" y="274320"/>
            <a:ext cx="2029393" cy="490572"/>
          </a:xfrm>
          <a:prstGeom prst="rect">
            <a:avLst/>
          </a:prstGeom>
          <a:solidFill>
            <a:schemeClr val="bg1"/>
          </a:solidFill>
          <a:ln w="38100" cmpd="sng">
            <a:solidFill>
              <a:srgbClr val="528F91"/>
            </a:solidFill>
          </a:ln>
          <a:effectLst>
            <a:innerShdw blurRad="114300">
              <a:prstClr val="black"/>
            </a:innerShdw>
          </a:effectLst>
        </p:spPr>
        <p:style>
          <a:lnRef idx="2">
            <a:schemeClr val="dk1"/>
          </a:lnRef>
          <a:fillRef idx="1">
            <a:schemeClr val="lt1"/>
          </a:fillRef>
          <a:effectRef idx="0">
            <a:schemeClr val="dk1"/>
          </a:effectRef>
          <a:fontRef idx="minor">
            <a:schemeClr val="dk1"/>
          </a:fontRef>
        </p:style>
        <p:txBody>
          <a:bodyPr anchor="ctr">
            <a:noAutofit/>
          </a:bodyPr>
          <a:lstStyle>
            <a:lvl1pPr>
              <a:defRPr sz="3200">
                <a:solidFill>
                  <a:schemeClr val="tx1"/>
                </a:solidFill>
                <a:latin typeface="Arial" charset="0"/>
                <a:ea typeface="MS PGothic" charset="0"/>
                <a:cs typeface="Arial" charset="0"/>
              </a:defRPr>
            </a:lvl1pPr>
            <a:lvl2pPr>
              <a:defRPr sz="2800">
                <a:solidFill>
                  <a:schemeClr val="tx1"/>
                </a:solidFill>
                <a:latin typeface="Arial" charset="0"/>
                <a:ea typeface="Arial" charset="0"/>
                <a:cs typeface="Arial" charset="0"/>
              </a:defRPr>
            </a:lvl2pPr>
            <a:lvl3pPr>
              <a:defRPr sz="2400">
                <a:solidFill>
                  <a:schemeClr val="tx1"/>
                </a:solidFill>
                <a:latin typeface="Arial" charset="0"/>
                <a:ea typeface="Arial" charset="0"/>
                <a:cs typeface="Arial" charset="0"/>
              </a:defRPr>
            </a:lvl3pPr>
            <a:lvl4pPr>
              <a:defRPr sz="2000">
                <a:solidFill>
                  <a:schemeClr val="tx1"/>
                </a:solidFill>
                <a:latin typeface="Arial" charset="0"/>
                <a:ea typeface="Arial" charset="0"/>
                <a:cs typeface="Arial" charset="0"/>
              </a:defRPr>
            </a:lvl4pPr>
            <a:lvl5pPr>
              <a:defRPr sz="2000">
                <a:solidFill>
                  <a:schemeClr val="tx1"/>
                </a:solidFill>
                <a:latin typeface="Arial" charset="0"/>
                <a:ea typeface="Arial" charset="0"/>
                <a:cs typeface="Arial" charset="0"/>
              </a:defRPr>
            </a:lvl5pPr>
            <a:lvl6pPr eaLnBrk="0" hangingPunct="0">
              <a:defRPr sz="2000">
                <a:solidFill>
                  <a:schemeClr val="tx1"/>
                </a:solidFill>
                <a:latin typeface="Arial" charset="0"/>
                <a:ea typeface="Arial" charset="0"/>
                <a:cs typeface="Arial" charset="0"/>
              </a:defRPr>
            </a:lvl6pPr>
            <a:lvl7pPr eaLnBrk="0" hangingPunct="0">
              <a:defRPr sz="2000">
                <a:solidFill>
                  <a:schemeClr val="tx1"/>
                </a:solidFill>
                <a:latin typeface="Arial" charset="0"/>
                <a:ea typeface="Arial" charset="0"/>
                <a:cs typeface="Arial" charset="0"/>
              </a:defRPr>
            </a:lvl7pPr>
            <a:lvl8pPr eaLnBrk="0" hangingPunct="0">
              <a:defRPr sz="2000">
                <a:solidFill>
                  <a:schemeClr val="tx1"/>
                </a:solidFill>
                <a:latin typeface="Arial" charset="0"/>
                <a:ea typeface="Arial" charset="0"/>
                <a:cs typeface="Arial" charset="0"/>
              </a:defRPr>
            </a:lvl8pPr>
            <a:lvl9pPr eaLnBrk="0" hangingPunct="0">
              <a:defRPr sz="2000">
                <a:solidFill>
                  <a:schemeClr val="tx1"/>
                </a:solidFill>
                <a:latin typeface="Arial" charset="0"/>
                <a:ea typeface="Arial" charset="0"/>
                <a:cs typeface="Arial" charset="0"/>
              </a:defRPr>
            </a:lvl9pPr>
          </a:lstStyle>
          <a:p>
            <a:pPr algn="ctr"/>
            <a:r>
              <a:rPr lang="en-GB" sz="1100" b="1" i="1" dirty="0">
                <a:latin typeface="+mj-lt"/>
              </a:rPr>
              <a:t>Secondary</a:t>
            </a:r>
          </a:p>
        </p:txBody>
      </p:sp>
      <p:sp>
        <p:nvSpPr>
          <p:cNvPr id="10" name="Rectangle: Rounded Corners 9">
            <a:extLst>
              <a:ext uri="{FF2B5EF4-FFF2-40B4-BE49-F238E27FC236}">
                <a16:creationId xmlns:a16="http://schemas.microsoft.com/office/drawing/2014/main" id="{F9E6DA6F-32EB-7A90-850E-B7145D316625}"/>
              </a:ext>
            </a:extLst>
          </p:cNvPr>
          <p:cNvSpPr/>
          <p:nvPr/>
        </p:nvSpPr>
        <p:spPr>
          <a:xfrm>
            <a:off x="6467411" y="5543671"/>
            <a:ext cx="1120291" cy="368951"/>
          </a:xfrm>
          <a:prstGeom prst="roundRect">
            <a:avLst>
              <a:gd name="adj" fmla="val 0"/>
            </a:avLst>
          </a:prstGeom>
          <a:solidFill>
            <a:srgbClr val="FFFF00"/>
          </a:solidFill>
        </p:spPr>
        <p:style>
          <a:lnRef idx="2">
            <a:schemeClr val="dk1"/>
          </a:lnRef>
          <a:fillRef idx="1">
            <a:schemeClr val="lt1"/>
          </a:fillRef>
          <a:effectRef idx="0">
            <a:schemeClr val="dk1"/>
          </a:effectRef>
          <a:fontRef idx="minor">
            <a:schemeClr val="dk1"/>
          </a:fontRef>
        </p:style>
        <p:txBody>
          <a:bodyPr anchor="ctr"/>
          <a:lstStyle/>
          <a:p>
            <a:pPr algn="ctr">
              <a:defRPr/>
            </a:pPr>
            <a:r>
              <a:rPr lang="en-GB" sz="1100" dirty="0">
                <a:latin typeface="Comic Sans MS" panose="030F0702030302020204" pitchFamily="66" charset="0"/>
              </a:rPr>
              <a:t>Click to reveal </a:t>
            </a:r>
          </a:p>
        </p:txBody>
      </p:sp>
      <p:sp>
        <p:nvSpPr>
          <p:cNvPr id="16" name="Rectangle: Rounded Corners 15">
            <a:extLst>
              <a:ext uri="{FF2B5EF4-FFF2-40B4-BE49-F238E27FC236}">
                <a16:creationId xmlns:a16="http://schemas.microsoft.com/office/drawing/2014/main" id="{AD08EB96-4F3C-7E70-5A09-5CA4F19204A8}"/>
              </a:ext>
            </a:extLst>
          </p:cNvPr>
          <p:cNvSpPr/>
          <p:nvPr/>
        </p:nvSpPr>
        <p:spPr>
          <a:xfrm>
            <a:off x="7800483" y="5717019"/>
            <a:ext cx="1120291" cy="368951"/>
          </a:xfrm>
          <a:prstGeom prst="roundRect">
            <a:avLst>
              <a:gd name="adj" fmla="val 0"/>
            </a:avLst>
          </a:prstGeom>
          <a:solidFill>
            <a:srgbClr val="FFFF00"/>
          </a:solidFill>
        </p:spPr>
        <p:style>
          <a:lnRef idx="2">
            <a:schemeClr val="dk1"/>
          </a:lnRef>
          <a:fillRef idx="1">
            <a:schemeClr val="lt1"/>
          </a:fillRef>
          <a:effectRef idx="0">
            <a:schemeClr val="dk1"/>
          </a:effectRef>
          <a:fontRef idx="minor">
            <a:schemeClr val="dk1"/>
          </a:fontRef>
        </p:style>
        <p:txBody>
          <a:bodyPr anchor="ctr"/>
          <a:lstStyle/>
          <a:p>
            <a:pPr algn="ctr">
              <a:defRPr/>
            </a:pPr>
            <a:r>
              <a:rPr lang="en-GB" sz="1100" dirty="0">
                <a:latin typeface="Comic Sans MS" panose="030F0702030302020204" pitchFamily="66" charset="0"/>
              </a:rPr>
              <a:t>Click to reveal </a:t>
            </a:r>
          </a:p>
        </p:txBody>
      </p:sp>
      <p:sp>
        <p:nvSpPr>
          <p:cNvPr id="17" name="Rectangle: Rounded Corners 16">
            <a:extLst>
              <a:ext uri="{FF2B5EF4-FFF2-40B4-BE49-F238E27FC236}">
                <a16:creationId xmlns:a16="http://schemas.microsoft.com/office/drawing/2014/main" id="{DAB35EA3-E24D-9090-6D1D-2ACF0A6A1CD8}"/>
              </a:ext>
            </a:extLst>
          </p:cNvPr>
          <p:cNvSpPr/>
          <p:nvPr/>
        </p:nvSpPr>
        <p:spPr>
          <a:xfrm>
            <a:off x="7800483" y="6117517"/>
            <a:ext cx="1120291" cy="368951"/>
          </a:xfrm>
          <a:prstGeom prst="roundRect">
            <a:avLst>
              <a:gd name="adj" fmla="val 0"/>
            </a:avLst>
          </a:prstGeom>
          <a:solidFill>
            <a:srgbClr val="FFFF00"/>
          </a:solidFill>
        </p:spPr>
        <p:style>
          <a:lnRef idx="2">
            <a:schemeClr val="dk1"/>
          </a:lnRef>
          <a:fillRef idx="1">
            <a:schemeClr val="lt1"/>
          </a:fillRef>
          <a:effectRef idx="0">
            <a:schemeClr val="dk1"/>
          </a:effectRef>
          <a:fontRef idx="minor">
            <a:schemeClr val="dk1"/>
          </a:fontRef>
        </p:style>
        <p:txBody>
          <a:bodyPr anchor="ctr"/>
          <a:lstStyle/>
          <a:p>
            <a:pPr algn="ctr">
              <a:defRPr/>
            </a:pPr>
            <a:r>
              <a:rPr lang="en-GB" sz="1100" dirty="0">
                <a:latin typeface="Comic Sans MS" panose="030F0702030302020204" pitchFamily="66" charset="0"/>
              </a:rPr>
              <a:t>Click to reveal </a:t>
            </a:r>
          </a:p>
        </p:txBody>
      </p:sp>
    </p:spTree>
    <p:extLst>
      <p:ext uri="{BB962C8B-B14F-4D97-AF65-F5344CB8AC3E}">
        <p14:creationId xmlns:p14="http://schemas.microsoft.com/office/powerpoint/2010/main" val="1246601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2000"/>
                                        <p:tgtEl>
                                          <p:spTgt spid="16"/>
                                        </p:tgtEl>
                                      </p:cBhvr>
                                    </p:animEffect>
                                    <p:set>
                                      <p:cBhvr>
                                        <p:cTn id="13" dur="1" fill="hold">
                                          <p:stCondLst>
                                            <p:cond delay="19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2000"/>
                                        <p:tgtEl>
                                          <p:spTgt spid="17"/>
                                        </p:tgtEl>
                                      </p:cBhvr>
                                    </p:animEffect>
                                    <p:set>
                                      <p:cBhvr>
                                        <p:cTn id="19" dur="1" fill="hold">
                                          <p:stCondLst>
                                            <p:cond delay="19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10" grpId="0" animBg="1"/>
      <p:bldP spid="16" grpId="0" animBg="1"/>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ople studying list of rules, making checklist, reading guidance. vector illustration. flat style">
            <a:extLst>
              <a:ext uri="{FF2B5EF4-FFF2-40B4-BE49-F238E27FC236}">
                <a16:creationId xmlns:a16="http://schemas.microsoft.com/office/drawing/2014/main" id="{22E5B9A8-A3C3-1DB9-EEBF-19882BB2DBD6}"/>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6637021" y="152399"/>
            <a:ext cx="2184346" cy="13293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a:spLocks noChangeArrowheads="1"/>
          </p:cNvSpPr>
          <p:nvPr/>
        </p:nvSpPr>
        <p:spPr bwMode="auto">
          <a:xfrm>
            <a:off x="3089426" y="2174948"/>
            <a:ext cx="2969336" cy="2677379"/>
          </a:xfrm>
          <a:prstGeom prst="rect">
            <a:avLst/>
          </a:prstGeom>
          <a:gradFill flip="none" rotWithShape="1">
            <a:gsLst>
              <a:gs pos="69000">
                <a:schemeClr val="bg1">
                  <a:alpha val="0"/>
                </a:schemeClr>
              </a:gs>
              <a:gs pos="0">
                <a:srgbClr val="FFFF00"/>
              </a:gs>
            </a:gsLst>
            <a:path path="circle">
              <a:fillToRect l="50000" t="50000" r="50000" b="50000"/>
            </a:path>
            <a:tileRect/>
          </a:gradFill>
          <a:ln w="3175">
            <a:noFill/>
            <a:headEnd/>
            <a:tailEnd/>
          </a:ln>
        </p:spPr>
        <p:style>
          <a:lnRef idx="2">
            <a:schemeClr val="dk1"/>
          </a:lnRef>
          <a:fillRef idx="1">
            <a:schemeClr val="lt1"/>
          </a:fillRef>
          <a:effectRef idx="0">
            <a:schemeClr val="dk1"/>
          </a:effectRef>
          <a:fontRef idx="minor">
            <a:schemeClr val="dk1"/>
          </a:fontRef>
        </p:style>
        <p:txBody>
          <a:bodyPr anchor="ctr"/>
          <a:lstStyle/>
          <a:p>
            <a:pPr algn="ctr" eaLnBrk="1" hangingPunct="1">
              <a:defRPr/>
            </a:pPr>
            <a:endParaRPr lang="en-GB" dirty="0">
              <a:ln w="0"/>
              <a:solidFill>
                <a:schemeClr val="tx1"/>
              </a:solidFill>
              <a:effectLst>
                <a:outerShdw blurRad="38100" dist="19050" dir="2700000" algn="tl" rotWithShape="0">
                  <a:schemeClr val="dk1">
                    <a:alpha val="40000"/>
                  </a:schemeClr>
                </a:outerShdw>
              </a:effectLst>
              <a:ea typeface="+mn-ea"/>
              <a:cs typeface="Calibri"/>
            </a:endParaRPr>
          </a:p>
          <a:p>
            <a:pPr algn="ctr" eaLnBrk="1" hangingPunct="1">
              <a:defRPr/>
            </a:pPr>
            <a:r>
              <a:rPr lang="en-GB" sz="2800" b="1" i="1" u="sng" dirty="0">
                <a:ln w="0"/>
                <a:solidFill>
                  <a:srgbClr val="FF0000"/>
                </a:solidFill>
                <a:effectLst>
                  <a:outerShdw blurRad="38100" dist="19050" dir="2700000" algn="tl" rotWithShape="0">
                    <a:schemeClr val="dk1">
                      <a:alpha val="40000"/>
                    </a:schemeClr>
                  </a:outerShdw>
                </a:effectLst>
                <a:ea typeface="+mn-ea"/>
                <a:cs typeface="Calibri"/>
              </a:rPr>
              <a:t>CLASSROOM RULES</a:t>
            </a:r>
          </a:p>
          <a:p>
            <a:pPr algn="ctr" eaLnBrk="1" hangingPunct="1">
              <a:defRPr/>
            </a:pPr>
            <a:endParaRPr lang="en-GB" sz="1400" b="1" i="1" u="sng" dirty="0">
              <a:ln w="0"/>
              <a:solidFill>
                <a:schemeClr val="tx1"/>
              </a:solidFill>
              <a:effectLst>
                <a:outerShdw blurRad="38100" dist="19050" dir="2700000" algn="tl" rotWithShape="0">
                  <a:schemeClr val="dk1">
                    <a:alpha val="40000"/>
                  </a:schemeClr>
                </a:outerShdw>
              </a:effectLst>
              <a:ea typeface="+mn-ea"/>
              <a:cs typeface="Calibri"/>
            </a:endParaRPr>
          </a:p>
          <a:p>
            <a:pPr algn="ctr" eaLnBrk="1" hangingPunct="1">
              <a:defRPr/>
            </a:pPr>
            <a:r>
              <a:rPr lang="en-GB" b="1" dirty="0">
                <a:ln w="0"/>
                <a:solidFill>
                  <a:schemeClr val="tx1"/>
                </a:solidFill>
                <a:effectLst>
                  <a:outerShdw blurRad="38100" dist="19050" dir="2700000" algn="tl" rotWithShape="0">
                    <a:schemeClr val="dk1">
                      <a:alpha val="40000"/>
                    </a:schemeClr>
                  </a:outerShdw>
                </a:effectLst>
                <a:ea typeface="+mn-ea"/>
                <a:cs typeface="Calibri"/>
              </a:rPr>
              <a:t>DEALING WITH SENSITIVE TOPICS</a:t>
            </a:r>
            <a:endParaRPr lang="en-GB" b="1" dirty="0">
              <a:ln w="0"/>
              <a:solidFill>
                <a:schemeClr val="tx1"/>
              </a:solidFill>
              <a:effectLst>
                <a:outerShdw blurRad="38100" dist="19050" dir="2700000" algn="tl" rotWithShape="0">
                  <a:schemeClr val="dk1">
                    <a:alpha val="40000"/>
                  </a:schemeClr>
                </a:outerShdw>
              </a:effectLst>
              <a:cs typeface="Calibri"/>
            </a:endParaRPr>
          </a:p>
          <a:p>
            <a:pPr algn="ctr" eaLnBrk="1" hangingPunct="1">
              <a:defRPr/>
            </a:pPr>
            <a:endParaRPr lang="en-GB" b="1" dirty="0">
              <a:ln w="0"/>
              <a:solidFill>
                <a:schemeClr val="tx1"/>
              </a:solidFill>
              <a:effectLst>
                <a:outerShdw blurRad="38100" dist="19050" dir="2700000" algn="tl" rotWithShape="0">
                  <a:schemeClr val="dk1">
                    <a:alpha val="40000"/>
                  </a:schemeClr>
                </a:outerShdw>
              </a:effectLst>
              <a:cs typeface="Calibri"/>
            </a:endParaRPr>
          </a:p>
          <a:p>
            <a:pPr algn="ctr" eaLnBrk="1" hangingPunct="1">
              <a:defRPr/>
            </a:pPr>
            <a:r>
              <a:rPr lang="en-GB" b="1" dirty="0">
                <a:ln w="0"/>
                <a:solidFill>
                  <a:srgbClr val="FF0000"/>
                </a:solidFill>
                <a:effectLst>
                  <a:outerShdw blurRad="38100" dist="19050" dir="2700000" algn="tl" rotWithShape="0">
                    <a:schemeClr val="dk1">
                      <a:alpha val="40000"/>
                    </a:schemeClr>
                  </a:outerShdw>
                </a:effectLst>
                <a:cs typeface="Calibri"/>
              </a:rPr>
              <a:t>SAFEGUARDING YOUR WELFARE &amp; HAVING YOUR INTERESTS AT HEART</a:t>
            </a:r>
          </a:p>
          <a:p>
            <a:pPr algn="ctr" eaLnBrk="1" hangingPunct="1">
              <a:defRPr/>
            </a:pPr>
            <a:endParaRPr lang="en-GB" dirty="0">
              <a:ln w="0"/>
              <a:solidFill>
                <a:schemeClr val="tx1"/>
              </a:solidFill>
              <a:effectLst>
                <a:outerShdw blurRad="38100" dist="19050" dir="2700000" algn="tl" rotWithShape="0">
                  <a:schemeClr val="dk1">
                    <a:alpha val="40000"/>
                  </a:schemeClr>
                </a:outerShdw>
              </a:effectLst>
              <a:cs typeface="Calibri"/>
            </a:endParaRPr>
          </a:p>
        </p:txBody>
      </p:sp>
      <p:sp>
        <p:nvSpPr>
          <p:cNvPr id="14" name="TextBox 13"/>
          <p:cNvSpPr txBox="1">
            <a:spLocks noChangeArrowheads="1"/>
          </p:cNvSpPr>
          <p:nvPr/>
        </p:nvSpPr>
        <p:spPr bwMode="auto">
          <a:xfrm>
            <a:off x="154028" y="6315244"/>
            <a:ext cx="8840134" cy="338554"/>
          </a:xfrm>
          <a:prstGeom prst="rect">
            <a:avLst/>
          </a:prstGeom>
          <a:gradFill>
            <a:gsLst>
              <a:gs pos="0">
                <a:schemeClr val="accent2">
                  <a:lumMod val="60000"/>
                  <a:lumOff val="40000"/>
                </a:schemeClr>
              </a:gs>
              <a:gs pos="100000">
                <a:schemeClr val="accent2">
                  <a:lumMod val="20000"/>
                  <a:lumOff val="80000"/>
                </a:schemeClr>
              </a:gs>
            </a:gsLst>
            <a:lin ang="16200000" scaled="0"/>
          </a:gradFill>
          <a:ln w="6350"/>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fontAlgn="auto">
              <a:spcBef>
                <a:spcPts val="0"/>
              </a:spcBef>
              <a:spcAft>
                <a:spcPts val="0"/>
              </a:spcAft>
              <a:defRPr/>
            </a:pPr>
            <a:r>
              <a:rPr lang="en-GB" sz="1600" b="1" dirty="0">
                <a:latin typeface="+mj-lt"/>
              </a:rPr>
              <a:t>Enjoy the lesson, challenge your perceptions and understand how to seek further advice and support </a:t>
            </a:r>
          </a:p>
        </p:txBody>
      </p:sp>
      <p:sp>
        <p:nvSpPr>
          <p:cNvPr id="21" name="Speech Bubble: Rectangle with Corners Rounded 20">
            <a:extLst>
              <a:ext uri="{FF2B5EF4-FFF2-40B4-BE49-F238E27FC236}">
                <a16:creationId xmlns:a16="http://schemas.microsoft.com/office/drawing/2014/main" id="{F57FC996-AB25-F506-1E2D-248A36485566}"/>
              </a:ext>
            </a:extLst>
          </p:cNvPr>
          <p:cNvSpPr/>
          <p:nvPr/>
        </p:nvSpPr>
        <p:spPr>
          <a:xfrm>
            <a:off x="3089428" y="237286"/>
            <a:ext cx="2969334" cy="1478048"/>
          </a:xfrm>
          <a:prstGeom prst="wedgeRoundRectCallout">
            <a:avLst>
              <a:gd name="adj1" fmla="val -2767"/>
              <a:gd name="adj2" fmla="val 80159"/>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pPr algn="ctr" eaLnBrk="0" fontAlgn="auto" hangingPunct="0">
              <a:spcBef>
                <a:spcPct val="50000"/>
              </a:spcBef>
              <a:spcAft>
                <a:spcPts val="0"/>
              </a:spcAft>
              <a:defRPr/>
            </a:pPr>
            <a:r>
              <a:rPr lang="en-GB" b="1" u="sng" dirty="0">
                <a:ln w="0"/>
                <a:solidFill>
                  <a:schemeClr val="bg1"/>
                </a:solidFill>
                <a:effectLst>
                  <a:outerShdw blurRad="38100" dist="19050" dir="2700000" algn="tl" rotWithShape="0">
                    <a:schemeClr val="dk1">
                      <a:alpha val="40000"/>
                    </a:schemeClr>
                  </a:outerShdw>
                </a:effectLst>
                <a:ea typeface="+mn-ea"/>
                <a:cs typeface="+mn-cs"/>
              </a:rPr>
              <a:t>Be Respectful </a:t>
            </a:r>
          </a:p>
          <a:p>
            <a:pPr algn="ctr" eaLnBrk="0" fontAlgn="auto" hangingPunct="0">
              <a:spcBef>
                <a:spcPct val="50000"/>
              </a:spcBef>
              <a:spcAft>
                <a:spcPts val="0"/>
              </a:spcAft>
              <a:defRPr/>
            </a:pPr>
            <a:r>
              <a:rPr lang="en-GB" sz="1400" dirty="0">
                <a:ln w="0"/>
                <a:solidFill>
                  <a:schemeClr val="bg1"/>
                </a:solidFill>
                <a:effectLst>
                  <a:outerShdw blurRad="38100" dist="19050" dir="2700000" algn="tl" rotWithShape="0">
                    <a:schemeClr val="dk1">
                      <a:alpha val="40000"/>
                    </a:schemeClr>
                  </a:outerShdw>
                </a:effectLst>
              </a:rPr>
              <a:t>Listen &amp; don’t interrupt others</a:t>
            </a:r>
          </a:p>
          <a:p>
            <a:pPr algn="ctr" eaLnBrk="0" fontAlgn="auto" hangingPunct="0">
              <a:spcBef>
                <a:spcPct val="50000"/>
              </a:spcBef>
              <a:spcAft>
                <a:spcPts val="0"/>
              </a:spcAft>
              <a:defRPr/>
            </a:pPr>
            <a:r>
              <a:rPr lang="en-GB" sz="1400" dirty="0">
                <a:ln w="0"/>
                <a:solidFill>
                  <a:schemeClr val="bg1"/>
                </a:solidFill>
                <a:effectLst>
                  <a:outerShdw blurRad="38100" dist="19050" dir="2700000" algn="tl" rotWithShape="0">
                    <a:schemeClr val="dk1">
                      <a:alpha val="40000"/>
                    </a:schemeClr>
                  </a:outerShdw>
                </a:effectLst>
              </a:rPr>
              <a:t>Only 1 person talking at a time</a:t>
            </a:r>
          </a:p>
          <a:p>
            <a:pPr algn="ctr" eaLnBrk="0" hangingPunct="0">
              <a:spcBef>
                <a:spcPct val="50000"/>
              </a:spcBef>
              <a:defRPr/>
            </a:pPr>
            <a:r>
              <a:rPr lang="en-GB" sz="1400" dirty="0">
                <a:ln w="0"/>
                <a:solidFill>
                  <a:schemeClr val="bg1"/>
                </a:solidFill>
                <a:effectLst>
                  <a:outerShdw blurRad="38100" dist="19050" dir="2700000" algn="tl" rotWithShape="0">
                    <a:schemeClr val="dk1">
                      <a:alpha val="40000"/>
                    </a:schemeClr>
                  </a:outerShdw>
                </a:effectLst>
                <a:latin typeface="+mn-lt"/>
              </a:rPr>
              <a:t>Use the agreed appropriate Language (Avoid slang terms) </a:t>
            </a:r>
          </a:p>
        </p:txBody>
      </p:sp>
      <p:sp>
        <p:nvSpPr>
          <p:cNvPr id="22" name="Speech Bubble: Rectangle with Corners Rounded 21">
            <a:extLst>
              <a:ext uri="{FF2B5EF4-FFF2-40B4-BE49-F238E27FC236}">
                <a16:creationId xmlns:a16="http://schemas.microsoft.com/office/drawing/2014/main" id="{B7C06BA7-2F5F-EAAB-2DF4-6348BEBE47BC}"/>
              </a:ext>
            </a:extLst>
          </p:cNvPr>
          <p:cNvSpPr/>
          <p:nvPr/>
        </p:nvSpPr>
        <p:spPr>
          <a:xfrm>
            <a:off x="154027" y="1481730"/>
            <a:ext cx="2519999" cy="1248123"/>
          </a:xfrm>
          <a:prstGeom prst="wedgeRoundRectCallout">
            <a:avLst>
              <a:gd name="adj1" fmla="val 66900"/>
              <a:gd name="adj2" fmla="val 80682"/>
              <a:gd name="adj3" fmla="val 16667"/>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1600" dirty="0">
                <a:ln w="0"/>
                <a:solidFill>
                  <a:schemeClr val="tx1"/>
                </a:solidFill>
                <a:effectLst>
                  <a:outerShdw blurRad="38100" dist="19050" dir="2700000" algn="tl" rotWithShape="0">
                    <a:schemeClr val="dk1">
                      <a:alpha val="40000"/>
                    </a:schemeClr>
                  </a:outerShdw>
                </a:effectLst>
              </a:rPr>
              <a:t>Be open and honest </a:t>
            </a:r>
          </a:p>
          <a:p>
            <a:pPr algn="ctr"/>
            <a:r>
              <a:rPr lang="en-GB" sz="1600" b="1" u="sng" dirty="0">
                <a:ln w="0"/>
                <a:solidFill>
                  <a:schemeClr val="tx1"/>
                </a:solidFill>
                <a:effectLst>
                  <a:outerShdw blurRad="38100" dist="19050" dir="2700000" algn="tl" rotWithShape="0">
                    <a:schemeClr val="dk1">
                      <a:alpha val="40000"/>
                    </a:schemeClr>
                  </a:outerShdw>
                </a:effectLst>
              </a:rPr>
              <a:t>No Personal Comments </a:t>
            </a:r>
            <a:r>
              <a:rPr lang="en-GB" sz="1600" dirty="0">
                <a:ln w="0"/>
                <a:solidFill>
                  <a:schemeClr val="tx1"/>
                </a:solidFill>
                <a:effectLst>
                  <a:outerShdw blurRad="38100" dist="19050" dir="2700000" algn="tl" rotWithShape="0">
                    <a:schemeClr val="dk1">
                      <a:alpha val="40000"/>
                    </a:schemeClr>
                  </a:outerShdw>
                </a:effectLst>
              </a:rPr>
              <a:t>Discussions must be about ‘general situations’</a:t>
            </a:r>
          </a:p>
        </p:txBody>
      </p:sp>
      <p:sp>
        <p:nvSpPr>
          <p:cNvPr id="23" name="Speech Bubble: Rectangle with Corners Rounded 22">
            <a:extLst>
              <a:ext uri="{FF2B5EF4-FFF2-40B4-BE49-F238E27FC236}">
                <a16:creationId xmlns:a16="http://schemas.microsoft.com/office/drawing/2014/main" id="{2E0FD796-8449-BC09-1B9A-0EFDCA6B82DB}"/>
              </a:ext>
            </a:extLst>
          </p:cNvPr>
          <p:cNvSpPr/>
          <p:nvPr/>
        </p:nvSpPr>
        <p:spPr>
          <a:xfrm>
            <a:off x="6474163" y="1481730"/>
            <a:ext cx="2519999" cy="1248123"/>
          </a:xfrm>
          <a:prstGeom prst="wedgeRoundRectCallout">
            <a:avLst>
              <a:gd name="adj1" fmla="val -66059"/>
              <a:gd name="adj2" fmla="val 82821"/>
              <a:gd name="adj3" fmla="val 16667"/>
            </a:avLst>
          </a:prstGeom>
        </p:spPr>
        <p:style>
          <a:lnRef idx="1">
            <a:schemeClr val="accent6"/>
          </a:lnRef>
          <a:fillRef idx="3">
            <a:schemeClr val="accent6"/>
          </a:fillRef>
          <a:effectRef idx="2">
            <a:schemeClr val="accent6"/>
          </a:effectRef>
          <a:fontRef idx="minor">
            <a:schemeClr val="lt1"/>
          </a:fontRef>
        </p:style>
        <p:txBody>
          <a:bodyPr rtlCol="0" anchor="ctr"/>
          <a:lstStyle/>
          <a:p>
            <a:pPr algn="ctr" eaLnBrk="0" fontAlgn="auto" hangingPunct="0">
              <a:spcBef>
                <a:spcPct val="50000"/>
              </a:spcBef>
              <a:spcAft>
                <a:spcPts val="0"/>
              </a:spcAft>
              <a:defRPr/>
            </a:pPr>
            <a:r>
              <a:rPr lang="en-GB" sz="1600" b="1" u="sng" dirty="0">
                <a:ln w="0"/>
                <a:solidFill>
                  <a:schemeClr val="tx1"/>
                </a:solidFill>
                <a:effectLst>
                  <a:outerShdw blurRad="38100" dist="19050" dir="2700000" algn="tl" rotWithShape="0">
                    <a:schemeClr val="dk1">
                      <a:alpha val="40000"/>
                    </a:schemeClr>
                  </a:outerShdw>
                </a:effectLst>
                <a:ea typeface="+mn-ea"/>
                <a:cs typeface="+mn-cs"/>
              </a:rPr>
              <a:t>Don’t Make Assumptions </a:t>
            </a:r>
            <a:r>
              <a:rPr lang="en-GB" sz="1600" dirty="0">
                <a:ln w="0"/>
                <a:solidFill>
                  <a:schemeClr val="tx1"/>
                </a:solidFill>
                <a:effectLst>
                  <a:outerShdw blurRad="38100" dist="19050" dir="2700000" algn="tl" rotWithShape="0">
                    <a:schemeClr val="dk1">
                      <a:alpha val="40000"/>
                    </a:schemeClr>
                  </a:outerShdw>
                </a:effectLst>
                <a:ea typeface="+mn-ea"/>
                <a:cs typeface="+mn-cs"/>
              </a:rPr>
              <a:t>about people’s values, attitudes, behaviours, life experiences or feelings</a:t>
            </a:r>
          </a:p>
        </p:txBody>
      </p:sp>
      <p:sp>
        <p:nvSpPr>
          <p:cNvPr id="24" name="Speech Bubble: Rectangle with Corners Rounded 23">
            <a:extLst>
              <a:ext uri="{FF2B5EF4-FFF2-40B4-BE49-F238E27FC236}">
                <a16:creationId xmlns:a16="http://schemas.microsoft.com/office/drawing/2014/main" id="{490EB6F6-54D8-F8D0-E452-28FDFC4C758F}"/>
              </a:ext>
            </a:extLst>
          </p:cNvPr>
          <p:cNvSpPr/>
          <p:nvPr/>
        </p:nvSpPr>
        <p:spPr>
          <a:xfrm>
            <a:off x="154027" y="3130321"/>
            <a:ext cx="2519999" cy="1248123"/>
          </a:xfrm>
          <a:prstGeom prst="wedgeRoundRectCallout">
            <a:avLst>
              <a:gd name="adj1" fmla="val 65841"/>
              <a:gd name="adj2" fmla="val 9559"/>
              <a:gd name="adj3" fmla="val 16667"/>
            </a:avLst>
          </a:prstGeom>
        </p:spPr>
        <p:style>
          <a:lnRef idx="1">
            <a:schemeClr val="accent4"/>
          </a:lnRef>
          <a:fillRef idx="3">
            <a:schemeClr val="accent4"/>
          </a:fillRef>
          <a:effectRef idx="2">
            <a:schemeClr val="accent4"/>
          </a:effectRef>
          <a:fontRef idx="minor">
            <a:schemeClr val="lt1"/>
          </a:fontRef>
        </p:style>
        <p:txBody>
          <a:bodyPr rtlCol="0" anchor="ctr"/>
          <a:lstStyle/>
          <a:p>
            <a:pPr algn="ctr" eaLnBrk="0" fontAlgn="auto" hangingPunct="0">
              <a:spcBef>
                <a:spcPct val="50000"/>
              </a:spcBef>
              <a:spcAft>
                <a:spcPts val="0"/>
              </a:spcAft>
              <a:defRPr/>
            </a:pPr>
            <a:r>
              <a:rPr lang="en-GB" sz="1600" dirty="0">
                <a:ln w="0"/>
                <a:solidFill>
                  <a:schemeClr val="bg1"/>
                </a:solidFill>
                <a:effectLst>
                  <a:outerShdw blurRad="38100" dist="19050" dir="2700000" algn="tl" rotWithShape="0">
                    <a:schemeClr val="dk1">
                      <a:alpha val="40000"/>
                    </a:schemeClr>
                  </a:outerShdw>
                </a:effectLst>
              </a:rPr>
              <a:t>You don’t have to say things about yourself if you don’t want to</a:t>
            </a:r>
          </a:p>
        </p:txBody>
      </p:sp>
      <p:sp>
        <p:nvSpPr>
          <p:cNvPr id="25" name="Speech Bubble: Rectangle with Corners Rounded 24">
            <a:extLst>
              <a:ext uri="{FF2B5EF4-FFF2-40B4-BE49-F238E27FC236}">
                <a16:creationId xmlns:a16="http://schemas.microsoft.com/office/drawing/2014/main" id="{7EFB53D6-4A17-7A2E-7D86-E1AF7BEEC9B6}"/>
              </a:ext>
            </a:extLst>
          </p:cNvPr>
          <p:cNvSpPr/>
          <p:nvPr/>
        </p:nvSpPr>
        <p:spPr>
          <a:xfrm>
            <a:off x="6474163" y="3130321"/>
            <a:ext cx="2519999" cy="1248123"/>
          </a:xfrm>
          <a:prstGeom prst="wedgeRoundRectCallout">
            <a:avLst>
              <a:gd name="adj1" fmla="val -67118"/>
              <a:gd name="adj2" fmla="val 10094"/>
              <a:gd name="adj3" fmla="val 16667"/>
            </a:avLst>
          </a:prstGeom>
        </p:spPr>
        <p:style>
          <a:lnRef idx="1">
            <a:schemeClr val="accent4"/>
          </a:lnRef>
          <a:fillRef idx="3">
            <a:schemeClr val="accent4"/>
          </a:fillRef>
          <a:effectRef idx="2">
            <a:schemeClr val="accent4"/>
          </a:effectRef>
          <a:fontRef idx="minor">
            <a:schemeClr val="lt1"/>
          </a:fontRef>
        </p:style>
        <p:txBody>
          <a:bodyPr rtlCol="0" anchor="ctr"/>
          <a:lstStyle/>
          <a:p>
            <a:pPr algn="ctr" eaLnBrk="0" fontAlgn="auto" hangingPunct="0">
              <a:spcBef>
                <a:spcPct val="50000"/>
              </a:spcBef>
              <a:spcAft>
                <a:spcPts val="0"/>
              </a:spcAft>
              <a:defRPr/>
            </a:pPr>
            <a:r>
              <a:rPr lang="en-GB" sz="1600" b="1" u="sng" dirty="0">
                <a:ln w="0"/>
                <a:solidFill>
                  <a:schemeClr val="bg1"/>
                </a:solidFill>
                <a:effectLst>
                  <a:outerShdw blurRad="38100" dist="19050" dir="2700000" algn="tl" rotWithShape="0">
                    <a:schemeClr val="dk1">
                      <a:alpha val="40000"/>
                    </a:schemeClr>
                  </a:outerShdw>
                </a:effectLst>
                <a:ea typeface="+mn-ea"/>
                <a:cs typeface="+mn-cs"/>
              </a:rPr>
              <a:t>Be </a:t>
            </a:r>
            <a:r>
              <a:rPr lang="en-GB" sz="1600" b="1" u="sng" dirty="0">
                <a:ln w="0"/>
                <a:solidFill>
                  <a:schemeClr val="bg1"/>
                </a:solidFill>
                <a:effectLst>
                  <a:outerShdw blurRad="38100" dist="19050" dir="2700000" algn="tl" rotWithShape="0">
                    <a:schemeClr val="dk1">
                      <a:alpha val="40000"/>
                    </a:schemeClr>
                  </a:outerShdw>
                </a:effectLst>
              </a:rPr>
              <a:t>N</a:t>
            </a:r>
            <a:r>
              <a:rPr lang="en-GB" sz="1600" b="1" u="sng" dirty="0">
                <a:ln w="0"/>
                <a:solidFill>
                  <a:schemeClr val="bg1"/>
                </a:solidFill>
                <a:effectLst>
                  <a:outerShdw blurRad="38100" dist="19050" dir="2700000" algn="tl" rotWithShape="0">
                    <a:schemeClr val="dk1">
                      <a:alpha val="40000"/>
                    </a:schemeClr>
                  </a:outerShdw>
                </a:effectLst>
                <a:ea typeface="+mn-ea"/>
                <a:cs typeface="+mn-cs"/>
              </a:rPr>
              <a:t>on-Judgemental     </a:t>
            </a:r>
            <a:r>
              <a:rPr lang="en-GB" sz="1600" dirty="0">
                <a:ln w="0"/>
                <a:solidFill>
                  <a:schemeClr val="bg1"/>
                </a:solidFill>
                <a:effectLst>
                  <a:outerShdw blurRad="38100" dist="19050" dir="2700000" algn="tl" rotWithShape="0">
                    <a:schemeClr val="dk1">
                      <a:alpha val="40000"/>
                    </a:schemeClr>
                  </a:outerShdw>
                </a:effectLst>
                <a:ea typeface="+mn-ea"/>
                <a:cs typeface="+mn-cs"/>
              </a:rPr>
              <a:t>No put-downs. Challenge the opinion, not the person</a:t>
            </a:r>
          </a:p>
        </p:txBody>
      </p:sp>
      <p:sp>
        <p:nvSpPr>
          <p:cNvPr id="26" name="Speech Bubble: Rectangle with Corners Rounded 25">
            <a:extLst>
              <a:ext uri="{FF2B5EF4-FFF2-40B4-BE49-F238E27FC236}">
                <a16:creationId xmlns:a16="http://schemas.microsoft.com/office/drawing/2014/main" id="{55330A3C-BD25-1877-8D5C-2CA851F7E2F3}"/>
              </a:ext>
            </a:extLst>
          </p:cNvPr>
          <p:cNvSpPr/>
          <p:nvPr/>
        </p:nvSpPr>
        <p:spPr>
          <a:xfrm>
            <a:off x="154027" y="4738861"/>
            <a:ext cx="2519999" cy="1248123"/>
          </a:xfrm>
          <a:prstGeom prst="wedgeRoundRectCallout">
            <a:avLst>
              <a:gd name="adj1" fmla="val 66901"/>
              <a:gd name="adj2" fmla="val -56751"/>
              <a:gd name="adj3" fmla="val 16667"/>
            </a:avLst>
          </a:prstGeom>
          <a:gradFill>
            <a:gsLst>
              <a:gs pos="0">
                <a:schemeClr val="accent3">
                  <a:tint val="100000"/>
                  <a:shade val="100000"/>
                  <a:satMod val="130000"/>
                </a:schemeClr>
              </a:gs>
              <a:gs pos="100000">
                <a:schemeClr val="accent3">
                  <a:lumMod val="40000"/>
                  <a:lumOff val="60000"/>
                </a:schemeClr>
              </a:gs>
            </a:gsLst>
          </a:gra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GB" sz="1600" b="1" u="sng" dirty="0">
                <a:ln w="0"/>
                <a:solidFill>
                  <a:schemeClr val="tx1"/>
                </a:solidFill>
                <a:effectLst>
                  <a:outerShdw blurRad="38100" dist="19050" dir="2700000" algn="tl" rotWithShape="0">
                    <a:schemeClr val="dk1">
                      <a:alpha val="40000"/>
                    </a:schemeClr>
                  </a:outerShdw>
                </a:effectLst>
              </a:rPr>
              <a:t>It’s OK to be embarrassed </a:t>
            </a:r>
            <a:r>
              <a:rPr lang="en-GB" sz="1600" dirty="0">
                <a:ln w="0"/>
                <a:solidFill>
                  <a:schemeClr val="tx1"/>
                </a:solidFill>
                <a:effectLst>
                  <a:outerShdw blurRad="38100" dist="19050" dir="2700000" algn="tl" rotWithShape="0">
                    <a:schemeClr val="dk1">
                      <a:alpha val="40000"/>
                    </a:schemeClr>
                  </a:outerShdw>
                </a:effectLst>
              </a:rPr>
              <a:t>by a topic but don’t show that you are </a:t>
            </a:r>
            <a:r>
              <a:rPr lang="en-GB" altLang="ja-JP" sz="1600" dirty="0">
                <a:ln w="0"/>
                <a:solidFill>
                  <a:schemeClr val="tx1"/>
                </a:solidFill>
                <a:effectLst>
                  <a:outerShdw blurRad="38100" dist="19050" dir="2700000" algn="tl" rotWithShape="0">
                    <a:schemeClr val="dk1">
                      <a:alpha val="40000"/>
                    </a:schemeClr>
                  </a:outerShdw>
                </a:effectLst>
              </a:rPr>
              <a:t>embarrassed through silliness</a:t>
            </a:r>
          </a:p>
        </p:txBody>
      </p:sp>
      <p:sp>
        <p:nvSpPr>
          <p:cNvPr id="27" name="Speech Bubble: Rectangle with Corners Rounded 26">
            <a:extLst>
              <a:ext uri="{FF2B5EF4-FFF2-40B4-BE49-F238E27FC236}">
                <a16:creationId xmlns:a16="http://schemas.microsoft.com/office/drawing/2014/main" id="{3F1600A1-6A5B-C31A-CF6B-F7786174F044}"/>
              </a:ext>
            </a:extLst>
          </p:cNvPr>
          <p:cNvSpPr/>
          <p:nvPr/>
        </p:nvSpPr>
        <p:spPr>
          <a:xfrm>
            <a:off x="6474163" y="4738861"/>
            <a:ext cx="2519999" cy="1248123"/>
          </a:xfrm>
          <a:prstGeom prst="wedgeRoundRectCallout">
            <a:avLst>
              <a:gd name="adj1" fmla="val -67118"/>
              <a:gd name="adj2" fmla="val -49264"/>
              <a:gd name="adj3" fmla="val 16667"/>
            </a:avLst>
          </a:prstGeom>
          <a:gradFill>
            <a:gsLst>
              <a:gs pos="0">
                <a:schemeClr val="accent3">
                  <a:tint val="100000"/>
                  <a:shade val="100000"/>
                  <a:satMod val="130000"/>
                </a:schemeClr>
              </a:gs>
              <a:gs pos="100000">
                <a:schemeClr val="accent3">
                  <a:lumMod val="40000"/>
                  <a:lumOff val="60000"/>
                </a:schemeClr>
              </a:gs>
            </a:gsLst>
          </a:gradFill>
        </p:spPr>
        <p:style>
          <a:lnRef idx="1">
            <a:schemeClr val="accent3"/>
          </a:lnRef>
          <a:fillRef idx="3">
            <a:schemeClr val="accent3"/>
          </a:fillRef>
          <a:effectRef idx="2">
            <a:schemeClr val="accent3"/>
          </a:effectRef>
          <a:fontRef idx="minor">
            <a:schemeClr val="lt1"/>
          </a:fontRef>
        </p:style>
        <p:txBody>
          <a:bodyPr rtlCol="0" anchor="ctr"/>
          <a:lstStyle/>
          <a:p>
            <a:pPr algn="ctr" eaLnBrk="0" fontAlgn="auto" hangingPunct="0">
              <a:spcBef>
                <a:spcPct val="50000"/>
              </a:spcBef>
              <a:spcAft>
                <a:spcPts val="0"/>
              </a:spcAft>
              <a:defRPr/>
            </a:pPr>
            <a:r>
              <a:rPr lang="en-GB" sz="1600" dirty="0">
                <a:ln w="0"/>
                <a:solidFill>
                  <a:schemeClr val="tx1"/>
                </a:solidFill>
                <a:effectLst>
                  <a:outerShdw blurRad="38100" dist="19050" dir="2700000" algn="tl" rotWithShape="0">
                    <a:schemeClr val="dk1">
                      <a:alpha val="40000"/>
                    </a:schemeClr>
                  </a:outerShdw>
                </a:effectLst>
                <a:ea typeface="+mn-ea"/>
                <a:cs typeface="+mn-cs"/>
              </a:rPr>
              <a:t>Conversations on sensitive topics stay in the classroom unless it is a </a:t>
            </a:r>
            <a:r>
              <a:rPr lang="en-GB" sz="1600" b="1" u="sng" dirty="0">
                <a:ln w="0"/>
                <a:solidFill>
                  <a:schemeClr val="tx1"/>
                </a:solidFill>
                <a:effectLst>
                  <a:outerShdw blurRad="38100" dist="19050" dir="2700000" algn="tl" rotWithShape="0">
                    <a:schemeClr val="dk1">
                      <a:alpha val="40000"/>
                    </a:schemeClr>
                  </a:outerShdw>
                </a:effectLst>
                <a:ea typeface="+mn-ea"/>
                <a:cs typeface="+mn-cs"/>
              </a:rPr>
              <a:t>safeguarding issue</a:t>
            </a:r>
          </a:p>
        </p:txBody>
      </p:sp>
      <p:sp>
        <p:nvSpPr>
          <p:cNvPr id="28" name="Speech Bubble: Rectangle with Corners Rounded 27">
            <a:extLst>
              <a:ext uri="{FF2B5EF4-FFF2-40B4-BE49-F238E27FC236}">
                <a16:creationId xmlns:a16="http://schemas.microsoft.com/office/drawing/2014/main" id="{C747DAB6-273E-C4F1-F442-4897A728D057}"/>
              </a:ext>
            </a:extLst>
          </p:cNvPr>
          <p:cNvSpPr/>
          <p:nvPr/>
        </p:nvSpPr>
        <p:spPr>
          <a:xfrm>
            <a:off x="3089428" y="5390009"/>
            <a:ext cx="2969334" cy="680795"/>
          </a:xfrm>
          <a:prstGeom prst="wedgeRoundRectCallout">
            <a:avLst>
              <a:gd name="adj1" fmla="val 1065"/>
              <a:gd name="adj2" fmla="val -119840"/>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pPr algn="ctr" eaLnBrk="0" fontAlgn="auto" hangingPunct="0">
              <a:spcBef>
                <a:spcPct val="50000"/>
              </a:spcBef>
              <a:spcAft>
                <a:spcPts val="0"/>
              </a:spcAft>
              <a:defRPr/>
            </a:pPr>
            <a:r>
              <a:rPr lang="en-GB" sz="1600" dirty="0">
                <a:ea typeface="+mn-ea"/>
                <a:cs typeface="+mn-cs"/>
              </a:rPr>
              <a:t>There are </a:t>
            </a:r>
            <a:r>
              <a:rPr lang="en-GB" sz="1600" b="1" dirty="0">
                <a:ea typeface="+mn-ea"/>
                <a:cs typeface="+mn-cs"/>
              </a:rPr>
              <a:t>no stupid questions</a:t>
            </a:r>
            <a:endParaRPr lang="en-GB" sz="1600" dirty="0">
              <a:ea typeface="+mn-ea"/>
              <a:cs typeface="+mn-cs"/>
            </a:endParaRPr>
          </a:p>
          <a:p>
            <a:pPr algn="ctr" eaLnBrk="0" hangingPunct="0">
              <a:spcBef>
                <a:spcPct val="50000"/>
              </a:spcBef>
              <a:defRPr/>
            </a:pPr>
            <a:r>
              <a:rPr lang="en-GB" sz="1600" dirty="0"/>
              <a:t>It’s OK to get things wrong</a:t>
            </a:r>
          </a:p>
        </p:txBody>
      </p:sp>
      <p:pic>
        <p:nvPicPr>
          <p:cNvPr id="37" name="Picture 36" descr="Logo&#10;&#10;Description automatically generated">
            <a:extLst>
              <a:ext uri="{FF2B5EF4-FFF2-40B4-BE49-F238E27FC236}">
                <a16:creationId xmlns:a16="http://schemas.microsoft.com/office/drawing/2014/main" id="{ADA26667-9DFA-AE0C-56DF-B26505176C43}"/>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5819167" y="731664"/>
            <a:ext cx="1013356" cy="983670"/>
          </a:xfrm>
          <a:prstGeom prst="rect">
            <a:avLst/>
          </a:prstGeom>
        </p:spPr>
      </p:pic>
      <p:pic>
        <p:nvPicPr>
          <p:cNvPr id="38" name="Picture 37" descr="Logo&#10;&#10;Description automatically generated">
            <a:extLst>
              <a:ext uri="{FF2B5EF4-FFF2-40B4-BE49-F238E27FC236}">
                <a16:creationId xmlns:a16="http://schemas.microsoft.com/office/drawing/2014/main" id="{84A921A7-4D29-70EE-7037-5C6B1DA30D3C}"/>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167348" y="2484264"/>
            <a:ext cx="1013356" cy="983670"/>
          </a:xfrm>
          <a:prstGeom prst="rect">
            <a:avLst/>
          </a:prstGeom>
        </p:spPr>
      </p:pic>
      <p:pic>
        <p:nvPicPr>
          <p:cNvPr id="39" name="Picture 38" descr="Logo&#10;&#10;Description automatically generated">
            <a:extLst>
              <a:ext uri="{FF2B5EF4-FFF2-40B4-BE49-F238E27FC236}">
                <a16:creationId xmlns:a16="http://schemas.microsoft.com/office/drawing/2014/main" id="{CB088F6C-0C76-1FDD-C06F-FAF9781D45EA}"/>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5819167" y="4077829"/>
            <a:ext cx="1013356" cy="983670"/>
          </a:xfrm>
          <a:prstGeom prst="rect">
            <a:avLst/>
          </a:prstGeom>
        </p:spPr>
      </p:pic>
      <p:pic>
        <p:nvPicPr>
          <p:cNvPr id="42" name="Picture 41" descr="Logo&#10;&#10;Description automatically generated">
            <a:extLst>
              <a:ext uri="{FF2B5EF4-FFF2-40B4-BE49-F238E27FC236}">
                <a16:creationId xmlns:a16="http://schemas.microsoft.com/office/drawing/2014/main" id="{E31E0968-2615-B3FA-EF15-E5A968C60F3C}"/>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167348" y="5495149"/>
            <a:ext cx="1013356" cy="983670"/>
          </a:xfrm>
          <a:prstGeom prst="rect">
            <a:avLst/>
          </a:prstGeom>
        </p:spPr>
      </p:pic>
      <p:pic>
        <p:nvPicPr>
          <p:cNvPr id="2" name="Picture 1" descr="A black background with white text&#10;&#10;Description automatically generated with medium confidence">
            <a:extLst>
              <a:ext uri="{FF2B5EF4-FFF2-40B4-BE49-F238E27FC236}">
                <a16:creationId xmlns:a16="http://schemas.microsoft.com/office/drawing/2014/main" id="{AAEF0AF8-5169-0C5C-C099-E538BACFD8E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01419" y="237286"/>
            <a:ext cx="2142256" cy="1160088"/>
          </a:xfrm>
          <a:prstGeom prst="rect">
            <a:avLst/>
          </a:prstGeom>
        </p:spPr>
      </p:pic>
      <p:pic>
        <p:nvPicPr>
          <p:cNvPr id="4" name="Picture 3">
            <a:extLst>
              <a:ext uri="{FF2B5EF4-FFF2-40B4-BE49-F238E27FC236}">
                <a16:creationId xmlns:a16="http://schemas.microsoft.com/office/drawing/2014/main" id="{24AF6AB0-82A6-8035-71C0-A7314CE7E77C}"/>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3520"/>
          <a:stretch/>
        </p:blipFill>
        <p:spPr>
          <a:xfrm>
            <a:off x="2341757" y="752475"/>
            <a:ext cx="649456" cy="558772"/>
          </a:xfrm>
          <a:prstGeom prst="rect">
            <a:avLst/>
          </a:prstGeom>
        </p:spPr>
      </p:pic>
      <p:pic>
        <p:nvPicPr>
          <p:cNvPr id="5" name="Picture 4">
            <a:extLst>
              <a:ext uri="{FF2B5EF4-FFF2-40B4-BE49-F238E27FC236}">
                <a16:creationId xmlns:a16="http://schemas.microsoft.com/office/drawing/2014/main" id="{AF9E270C-633D-7B9A-F354-DE42379F1857}"/>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3520"/>
          <a:stretch/>
        </p:blipFill>
        <p:spPr>
          <a:xfrm>
            <a:off x="162537" y="752475"/>
            <a:ext cx="649456" cy="558772"/>
          </a:xfrm>
          <a:prstGeom prst="rect">
            <a:avLst/>
          </a:prstGeom>
        </p:spPr>
      </p:pic>
    </p:spTree>
    <p:extLst>
      <p:ext uri="{BB962C8B-B14F-4D97-AF65-F5344CB8AC3E}">
        <p14:creationId xmlns:p14="http://schemas.microsoft.com/office/powerpoint/2010/main" val="241398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C:\Users\Optic Group111\Desktop\Self Assessment.png">
            <a:extLst>
              <a:ext uri="{FF2B5EF4-FFF2-40B4-BE49-F238E27FC236}">
                <a16:creationId xmlns:a16="http://schemas.microsoft.com/office/drawing/2014/main" id="{97D3D810-4A36-3849-B7C9-01DA5620E09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3229" y="165915"/>
            <a:ext cx="846215" cy="84621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Table 9">
            <a:extLst>
              <a:ext uri="{FF2B5EF4-FFF2-40B4-BE49-F238E27FC236}">
                <a16:creationId xmlns:a16="http://schemas.microsoft.com/office/drawing/2014/main" id="{0EE07D46-7E71-A342-A3C1-7A0ABA7C93DA}"/>
              </a:ext>
            </a:extLst>
          </p:cNvPr>
          <p:cNvGraphicFramePr>
            <a:graphicFrameLocks noGrp="1"/>
          </p:cNvGraphicFramePr>
          <p:nvPr>
            <p:extLst>
              <p:ext uri="{D42A27DB-BD31-4B8C-83A1-F6EECF244321}">
                <p14:modId xmlns:p14="http://schemas.microsoft.com/office/powerpoint/2010/main" val="2464312435"/>
              </p:ext>
            </p:extLst>
          </p:nvPr>
        </p:nvGraphicFramePr>
        <p:xfrm>
          <a:off x="322596" y="1193740"/>
          <a:ext cx="8543806" cy="3328640"/>
        </p:xfrm>
        <a:graphic>
          <a:graphicData uri="http://schemas.openxmlformats.org/drawingml/2006/table">
            <a:tbl>
              <a:tblPr firstRow="1" bandRow="1">
                <a:tableStyleId>{5C22544A-7EE6-4342-B048-85BDC9FD1C3A}</a:tableStyleId>
              </a:tblPr>
              <a:tblGrid>
                <a:gridCol w="2783805">
                  <a:extLst>
                    <a:ext uri="{9D8B030D-6E8A-4147-A177-3AD203B41FA5}">
                      <a16:colId xmlns:a16="http://schemas.microsoft.com/office/drawing/2014/main" val="2469962901"/>
                    </a:ext>
                  </a:extLst>
                </a:gridCol>
                <a:gridCol w="576000">
                  <a:extLst>
                    <a:ext uri="{9D8B030D-6E8A-4147-A177-3AD203B41FA5}">
                      <a16:colId xmlns:a16="http://schemas.microsoft.com/office/drawing/2014/main" val="302987413"/>
                    </a:ext>
                  </a:extLst>
                </a:gridCol>
                <a:gridCol w="576000">
                  <a:extLst>
                    <a:ext uri="{9D8B030D-6E8A-4147-A177-3AD203B41FA5}">
                      <a16:colId xmlns:a16="http://schemas.microsoft.com/office/drawing/2014/main" val="3629241431"/>
                    </a:ext>
                  </a:extLst>
                </a:gridCol>
                <a:gridCol w="576001">
                  <a:extLst>
                    <a:ext uri="{9D8B030D-6E8A-4147-A177-3AD203B41FA5}">
                      <a16:colId xmlns:a16="http://schemas.microsoft.com/office/drawing/2014/main" val="2725264235"/>
                    </a:ext>
                  </a:extLst>
                </a:gridCol>
                <a:gridCol w="576000">
                  <a:extLst>
                    <a:ext uri="{9D8B030D-6E8A-4147-A177-3AD203B41FA5}">
                      <a16:colId xmlns:a16="http://schemas.microsoft.com/office/drawing/2014/main" val="3690037511"/>
                    </a:ext>
                  </a:extLst>
                </a:gridCol>
                <a:gridCol w="576000">
                  <a:extLst>
                    <a:ext uri="{9D8B030D-6E8A-4147-A177-3AD203B41FA5}">
                      <a16:colId xmlns:a16="http://schemas.microsoft.com/office/drawing/2014/main" val="2101932133"/>
                    </a:ext>
                  </a:extLst>
                </a:gridCol>
                <a:gridCol w="576000">
                  <a:extLst>
                    <a:ext uri="{9D8B030D-6E8A-4147-A177-3AD203B41FA5}">
                      <a16:colId xmlns:a16="http://schemas.microsoft.com/office/drawing/2014/main" val="1982562568"/>
                    </a:ext>
                  </a:extLst>
                </a:gridCol>
                <a:gridCol w="576000">
                  <a:extLst>
                    <a:ext uri="{9D8B030D-6E8A-4147-A177-3AD203B41FA5}">
                      <a16:colId xmlns:a16="http://schemas.microsoft.com/office/drawing/2014/main" val="722453729"/>
                    </a:ext>
                  </a:extLst>
                </a:gridCol>
                <a:gridCol w="576000">
                  <a:extLst>
                    <a:ext uri="{9D8B030D-6E8A-4147-A177-3AD203B41FA5}">
                      <a16:colId xmlns:a16="http://schemas.microsoft.com/office/drawing/2014/main" val="2933027247"/>
                    </a:ext>
                  </a:extLst>
                </a:gridCol>
                <a:gridCol w="576000">
                  <a:extLst>
                    <a:ext uri="{9D8B030D-6E8A-4147-A177-3AD203B41FA5}">
                      <a16:colId xmlns:a16="http://schemas.microsoft.com/office/drawing/2014/main" val="1512976713"/>
                    </a:ext>
                  </a:extLst>
                </a:gridCol>
                <a:gridCol w="576000">
                  <a:extLst>
                    <a:ext uri="{9D8B030D-6E8A-4147-A177-3AD203B41FA5}">
                      <a16:colId xmlns:a16="http://schemas.microsoft.com/office/drawing/2014/main" val="2900132583"/>
                    </a:ext>
                  </a:extLst>
                </a:gridCol>
              </a:tblGrid>
              <a:tr h="442889">
                <a:tc gridSpan="11">
                  <a:txBody>
                    <a:bodyPr/>
                    <a:lstStyle/>
                    <a:p>
                      <a:pPr algn="ctr"/>
                      <a:r>
                        <a:rPr lang="en-US" sz="2000" b="1" cap="none" spc="0" dirty="0">
                          <a:ln w="0"/>
                          <a:solidFill>
                            <a:srgbClr val="FF0000"/>
                          </a:solidFill>
                          <a:effectLst>
                            <a:outerShdw blurRad="38100" dist="19050" dir="2700000" algn="tl" rotWithShape="0">
                              <a:schemeClr val="dk1">
                                <a:alpha val="40000"/>
                              </a:schemeClr>
                            </a:outerShdw>
                          </a:effectLst>
                        </a:rPr>
                        <a:t>BASELINE</a:t>
                      </a:r>
                      <a:r>
                        <a:rPr lang="en-US" sz="2000" b="1" cap="none" spc="0" dirty="0">
                          <a:ln w="0"/>
                          <a:solidFill>
                            <a:schemeClr val="tx1"/>
                          </a:solidFill>
                          <a:effectLst>
                            <a:outerShdw blurRad="38100" dist="19050" dir="2700000" algn="tl" rotWithShape="0">
                              <a:schemeClr val="dk1">
                                <a:alpha val="40000"/>
                              </a:schemeClr>
                            </a:outerShdw>
                          </a:effectLst>
                        </a:rPr>
                        <a:t> CONFIDENCE CHECKER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89970905"/>
                  </a:ext>
                </a:extLst>
              </a:tr>
              <a:tr h="30052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1" dirty="0">
                          <a:solidFill>
                            <a:schemeClr val="tx1"/>
                          </a:solidFill>
                        </a:rPr>
                        <a:t>BEFORE THE LESSON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10">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70236117"/>
                  </a:ext>
                </a:extLst>
              </a:tr>
              <a:tr h="336951">
                <a:tc>
                  <a:txBody>
                    <a:bodyPr/>
                    <a:lstStyle/>
                    <a:p>
                      <a:pPr marL="0" marR="0" lvl="0" indent="0" algn="l" defTabSz="639965" rtl="0" eaLnBrk="1" fontAlgn="auto" latinLnBrk="0" hangingPunct="1">
                        <a:lnSpc>
                          <a:spcPct val="100000"/>
                        </a:lnSpc>
                        <a:spcBef>
                          <a:spcPts val="0"/>
                        </a:spcBef>
                        <a:spcAft>
                          <a:spcPts val="0"/>
                        </a:spcAft>
                        <a:buClrTx/>
                        <a:buSzTx/>
                        <a:buFontTx/>
                        <a:buNone/>
                        <a:tabLst/>
                        <a:defRPr/>
                      </a:pPr>
                      <a:r>
                        <a:rPr lang="en-GB" sz="1600" b="1" u="none" kern="1200" dirty="0">
                          <a:solidFill>
                            <a:schemeClr val="tx1"/>
                          </a:solidFill>
                          <a:latin typeface="+mn-lt"/>
                          <a:ea typeface="MS PGothic" charset="0"/>
                          <a:cs typeface="Arial" charset="0"/>
                        </a:rPr>
                        <a:t>Knowledge, Skills &amp; Actions</a:t>
                      </a:r>
                      <a:endParaRPr lang="en-GB" sz="1800" b="1" u="none" kern="1200" dirty="0">
                        <a:solidFill>
                          <a:schemeClr val="tx1"/>
                        </a:solidFill>
                        <a:latin typeface="+mn-lt"/>
                        <a:ea typeface="MS PGothic" charset="0"/>
                        <a:cs typeface="Arial"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1136491"/>
                  </a:ext>
                </a:extLst>
              </a:tr>
              <a:tr h="720000">
                <a:tc>
                  <a:txBody>
                    <a:bodyPr/>
                    <a:lstStyle/>
                    <a:p>
                      <a:pPr algn="l"/>
                      <a:r>
                        <a:rPr lang="en-GB" sz="1400" kern="1200" dirty="0">
                          <a:solidFill>
                            <a:schemeClr val="dk1"/>
                          </a:solidFill>
                          <a:latin typeface="+mn-lt"/>
                          <a:ea typeface="+mn-ea"/>
                          <a:cs typeface="+mn-cs"/>
                        </a:rPr>
                        <a:t>I can identify types of financial abuse in different scenarios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89329"/>
                  </a:ext>
                </a:extLst>
              </a:tr>
              <a:tr h="720000">
                <a:tc>
                  <a:txBody>
                    <a:bodyPr/>
                    <a:lstStyle/>
                    <a:p>
                      <a:pPr algn="l"/>
                      <a:r>
                        <a:rPr lang="en-GB" sz="1400" kern="1200" dirty="0">
                          <a:solidFill>
                            <a:schemeClr val="dk1"/>
                          </a:solidFill>
                          <a:latin typeface="+mn-lt"/>
                          <a:ea typeface="+mn-ea"/>
                          <a:cs typeface="+mn-cs"/>
                        </a:rPr>
                        <a:t>I can describe the difference between financial and economic abuse.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6292860"/>
                  </a:ext>
                </a:extLst>
              </a:tr>
              <a:tr h="720000">
                <a:tc>
                  <a:txBody>
                    <a:bodyPr/>
                    <a:lstStyle/>
                    <a:p>
                      <a:pPr algn="l"/>
                      <a:r>
                        <a:rPr lang="en-GB" sz="1400" kern="1200" dirty="0">
                          <a:solidFill>
                            <a:schemeClr val="dk1"/>
                          </a:solidFill>
                          <a:latin typeface="+mn-lt"/>
                          <a:ea typeface="+mn-ea"/>
                          <a:cs typeface="+mn-cs"/>
                        </a:rPr>
                        <a:t>I can describe at least 5 impacts of financial and economic abuse on victims.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0484043"/>
                  </a:ext>
                </a:extLst>
              </a:tr>
            </a:tbl>
          </a:graphicData>
        </a:graphic>
      </p:graphicFrame>
      <p:pic>
        <p:nvPicPr>
          <p:cNvPr id="11" name="Picture 10">
            <a:extLst>
              <a:ext uri="{FF2B5EF4-FFF2-40B4-BE49-F238E27FC236}">
                <a16:creationId xmlns:a16="http://schemas.microsoft.com/office/drawing/2014/main" id="{C4FB3A6B-BEC0-9342-BDB1-8DD0CB83C92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02575" y="1645722"/>
            <a:ext cx="1153720" cy="35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1">
            <a:extLst>
              <a:ext uri="{FF2B5EF4-FFF2-40B4-BE49-F238E27FC236}">
                <a16:creationId xmlns:a16="http://schemas.microsoft.com/office/drawing/2014/main" id="{7D606B43-6184-B349-84BE-61A49EF9135D}"/>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05437" y="1644510"/>
            <a:ext cx="1153720" cy="35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0A8FB010-DEA7-134A-9FFC-61758DD4B31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407189" y="1647793"/>
            <a:ext cx="1153720" cy="350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a:extLst>
              <a:ext uri="{FF2B5EF4-FFF2-40B4-BE49-F238E27FC236}">
                <a16:creationId xmlns:a16="http://schemas.microsoft.com/office/drawing/2014/main" id="{3D8F703C-D391-2047-B92E-0B5BCD8F5FA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20252" y="1193740"/>
            <a:ext cx="1470944" cy="444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a:extLst>
              <a:ext uri="{FF2B5EF4-FFF2-40B4-BE49-F238E27FC236}">
                <a16:creationId xmlns:a16="http://schemas.microsoft.com/office/drawing/2014/main" id="{98EB3FF5-0CAE-604B-AC78-A317FCAA4679}"/>
              </a:ext>
            </a:extLst>
          </p:cNvPr>
          <p:cNvPicPr>
            <a:picLocks noChangeAspect="1" noChangeArrowheads="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8382000" y="1268276"/>
            <a:ext cx="442412" cy="325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ounded Rectangle 21">
            <a:extLst>
              <a:ext uri="{FF2B5EF4-FFF2-40B4-BE49-F238E27FC236}">
                <a16:creationId xmlns:a16="http://schemas.microsoft.com/office/drawing/2014/main" id="{E7E00ACE-9738-D34B-9295-86F026AEE263}"/>
              </a:ext>
            </a:extLst>
          </p:cNvPr>
          <p:cNvSpPr/>
          <p:nvPr/>
        </p:nvSpPr>
        <p:spPr>
          <a:xfrm>
            <a:off x="1207406" y="4532477"/>
            <a:ext cx="4633189" cy="1044608"/>
          </a:xfrm>
          <a:prstGeom prst="roundRect">
            <a:avLst/>
          </a:prstGeom>
          <a:gradFill>
            <a:gsLst>
              <a:gs pos="0">
                <a:schemeClr val="accent3">
                  <a:lumMod val="5000"/>
                  <a:lumOff val="95000"/>
                </a:schemeClr>
              </a:gs>
              <a:gs pos="74000">
                <a:srgbClr val="FFFF00"/>
              </a:gs>
            </a:gsLst>
            <a:lin ang="5400000" scaled="1"/>
          </a:gradFill>
          <a:ln w="38100">
            <a:solidFill>
              <a:srgbClr val="4FD1FF"/>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tx1"/>
                </a:solidFill>
              </a:rPr>
              <a:t>Complete a baseline assessment of where you think you are at for this lesson </a:t>
            </a:r>
          </a:p>
          <a:p>
            <a:pPr algn="ctr"/>
            <a:r>
              <a:rPr lang="en-US" sz="1400" dirty="0">
                <a:solidFill>
                  <a:schemeClr val="tx1"/>
                </a:solidFill>
              </a:rPr>
              <a:t>(Discuss or complete sheet)</a:t>
            </a:r>
          </a:p>
        </p:txBody>
      </p:sp>
      <p:pic>
        <p:nvPicPr>
          <p:cNvPr id="23" name="Picture 18" descr="C:\Users\Optic Group111\Desktop\Task.png">
            <a:extLst>
              <a:ext uri="{FF2B5EF4-FFF2-40B4-BE49-F238E27FC236}">
                <a16:creationId xmlns:a16="http://schemas.microsoft.com/office/drawing/2014/main" id="{221F2B09-2D9E-3A4E-B9B6-11037A2D0996}"/>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73229" y="4570363"/>
            <a:ext cx="920595" cy="920595"/>
          </a:xfrm>
          <a:prstGeom prst="rect">
            <a:avLst/>
          </a:prstGeom>
          <a:noFill/>
          <a:extLst>
            <a:ext uri="{909E8E84-426E-40DD-AFC4-6F175D3DCCD1}">
              <a14:hiddenFill xmlns:a14="http://schemas.microsoft.com/office/drawing/2010/main">
                <a:solidFill>
                  <a:srgbClr val="FFFFFF"/>
                </a:solidFill>
              </a14:hiddenFill>
            </a:ext>
          </a:extLst>
        </p:spPr>
      </p:pic>
      <p:sp>
        <p:nvSpPr>
          <p:cNvPr id="51" name="Rectangle 3">
            <a:extLst>
              <a:ext uri="{FF2B5EF4-FFF2-40B4-BE49-F238E27FC236}">
                <a16:creationId xmlns:a16="http://schemas.microsoft.com/office/drawing/2014/main" id="{071D94F2-5F6C-C84B-8E4F-115B1C231D63}"/>
              </a:ext>
            </a:extLst>
          </p:cNvPr>
          <p:cNvSpPr txBox="1">
            <a:spLocks noChangeArrowheads="1"/>
          </p:cNvSpPr>
          <p:nvPr/>
        </p:nvSpPr>
        <p:spPr bwMode="auto">
          <a:xfrm>
            <a:off x="7704449" y="5966460"/>
            <a:ext cx="1296000" cy="733229"/>
          </a:xfrm>
          <a:prstGeom prst="rect">
            <a:avLst/>
          </a:prstGeom>
          <a:gradFill flip="none" rotWithShape="1">
            <a:gsLst>
              <a:gs pos="0">
                <a:schemeClr val="accent3">
                  <a:lumMod val="60000"/>
                  <a:lumOff val="40000"/>
                </a:schemeClr>
              </a:gs>
              <a:gs pos="100000">
                <a:schemeClr val="accent3">
                  <a:lumMod val="75000"/>
                </a:schemeClr>
              </a:gs>
            </a:gsLst>
            <a:lin ang="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defRPr/>
            </a:pPr>
            <a:r>
              <a:rPr lang="en-GB" sz="1200" dirty="0">
                <a:latin typeface="Comic Sans MS"/>
                <a:cs typeface="Comic Sans MS"/>
              </a:rPr>
              <a:t>I am super</a:t>
            </a:r>
          </a:p>
          <a:p>
            <a:pPr algn="ctr">
              <a:defRPr/>
            </a:pPr>
            <a:r>
              <a:rPr lang="en-GB" sz="1200" dirty="0">
                <a:latin typeface="Comic Sans MS"/>
                <a:cs typeface="Comic Sans MS"/>
              </a:rPr>
              <a:t>confident on this topic</a:t>
            </a:r>
          </a:p>
        </p:txBody>
      </p:sp>
      <p:sp>
        <p:nvSpPr>
          <p:cNvPr id="52" name="Rectangle 3">
            <a:extLst>
              <a:ext uri="{FF2B5EF4-FFF2-40B4-BE49-F238E27FC236}">
                <a16:creationId xmlns:a16="http://schemas.microsoft.com/office/drawing/2014/main" id="{A672EFBC-34F6-A84E-9B97-73BBCA29F211}"/>
              </a:ext>
            </a:extLst>
          </p:cNvPr>
          <p:cNvSpPr txBox="1">
            <a:spLocks noChangeArrowheads="1"/>
          </p:cNvSpPr>
          <p:nvPr/>
        </p:nvSpPr>
        <p:spPr bwMode="auto">
          <a:xfrm>
            <a:off x="5821644" y="5966460"/>
            <a:ext cx="1296000" cy="733229"/>
          </a:xfrm>
          <a:prstGeom prst="rect">
            <a:avLst/>
          </a:prstGeom>
          <a:gradFill flip="none" rotWithShape="1">
            <a:gsLst>
              <a:gs pos="0">
                <a:schemeClr val="accent3">
                  <a:lumMod val="60000"/>
                  <a:lumOff val="40000"/>
                </a:schemeClr>
              </a:gs>
              <a:gs pos="100000">
                <a:schemeClr val="accent3">
                  <a:lumMod val="40000"/>
                  <a:lumOff val="60000"/>
                </a:schemeClr>
              </a:gs>
            </a:gsLst>
            <a:lin ang="1080000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defRPr/>
            </a:pPr>
            <a:r>
              <a:rPr lang="en-GB" sz="1200" dirty="0">
                <a:latin typeface="Comic Sans MS"/>
                <a:cs typeface="Comic Sans MS"/>
              </a:rPr>
              <a:t>Very </a:t>
            </a:r>
          </a:p>
          <a:p>
            <a:pPr algn="ctr">
              <a:defRPr/>
            </a:pPr>
            <a:r>
              <a:rPr lang="en-GB" sz="1200" dirty="0">
                <a:latin typeface="Comic Sans MS"/>
                <a:cs typeface="Comic Sans MS"/>
              </a:rPr>
              <a:t>confident</a:t>
            </a:r>
          </a:p>
        </p:txBody>
      </p:sp>
      <p:sp>
        <p:nvSpPr>
          <p:cNvPr id="53" name="Rectangle 4">
            <a:extLst>
              <a:ext uri="{FF2B5EF4-FFF2-40B4-BE49-F238E27FC236}">
                <a16:creationId xmlns:a16="http://schemas.microsoft.com/office/drawing/2014/main" id="{3FF01156-0B0B-E14F-9379-28409C654FDA}"/>
              </a:ext>
            </a:extLst>
          </p:cNvPr>
          <p:cNvSpPr txBox="1">
            <a:spLocks noChangeArrowheads="1"/>
          </p:cNvSpPr>
          <p:nvPr/>
        </p:nvSpPr>
        <p:spPr bwMode="auto">
          <a:xfrm>
            <a:off x="3938839" y="5966460"/>
            <a:ext cx="1296000" cy="733229"/>
          </a:xfrm>
          <a:prstGeom prst="rect">
            <a:avLst/>
          </a:prstGeom>
          <a:gradFill flip="none" rotWithShape="1">
            <a:gsLst>
              <a:gs pos="0">
                <a:schemeClr val="accent6">
                  <a:lumMod val="40000"/>
                  <a:lumOff val="60000"/>
                </a:schemeClr>
              </a:gs>
              <a:gs pos="100000">
                <a:schemeClr val="accent3">
                  <a:lumMod val="40000"/>
                  <a:lumOff val="60000"/>
                </a:schemeClr>
              </a:gs>
            </a:gsLst>
            <a:lin ang="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ctr">
              <a:lnSpc>
                <a:spcPct val="120000"/>
              </a:lnSpc>
              <a:spcBef>
                <a:spcPts val="0"/>
              </a:spcBef>
              <a:defRPr/>
            </a:pPr>
            <a:r>
              <a:rPr lang="en-GB" altLang="en-US" sz="1200" dirty="0">
                <a:solidFill>
                  <a:schemeClr val="tx1"/>
                </a:solidFill>
                <a:latin typeface="Comic Sans MS"/>
                <a:cs typeface="Comic Sans MS"/>
              </a:rPr>
              <a:t>Confident</a:t>
            </a:r>
          </a:p>
        </p:txBody>
      </p:sp>
      <p:sp>
        <p:nvSpPr>
          <p:cNvPr id="54" name="TextBox 3">
            <a:extLst>
              <a:ext uri="{FF2B5EF4-FFF2-40B4-BE49-F238E27FC236}">
                <a16:creationId xmlns:a16="http://schemas.microsoft.com/office/drawing/2014/main" id="{E0556C79-9AD3-9E4A-9297-23469AEBD22A}"/>
              </a:ext>
            </a:extLst>
          </p:cNvPr>
          <p:cNvSpPr>
            <a:spLocks noChangeArrowheads="1"/>
          </p:cNvSpPr>
          <p:nvPr/>
        </p:nvSpPr>
        <p:spPr bwMode="auto">
          <a:xfrm>
            <a:off x="2056034" y="5966460"/>
            <a:ext cx="1296000" cy="733229"/>
          </a:xfrm>
          <a:prstGeom prst="roundRect">
            <a:avLst>
              <a:gd name="adj" fmla="val 0"/>
            </a:avLst>
          </a:prstGeom>
          <a:gradFill flip="none" rotWithShape="1">
            <a:gsLst>
              <a:gs pos="0">
                <a:schemeClr val="accent6">
                  <a:lumMod val="40000"/>
                  <a:lumOff val="60000"/>
                </a:schemeClr>
              </a:gs>
              <a:gs pos="100000">
                <a:schemeClr val="accent2">
                  <a:lumMod val="40000"/>
                  <a:lumOff val="60000"/>
                </a:schemeClr>
              </a:gs>
            </a:gsLst>
            <a:lin ang="10800000" scaled="1"/>
            <a:tileRect/>
          </a:gradFill>
          <a:ln w="28575">
            <a:solidFill>
              <a:srgbClr val="002060"/>
            </a:solidFill>
            <a:round/>
            <a:headEnd/>
            <a:tailEnd/>
          </a:ln>
          <a:effectLst>
            <a:outerShdw blurRad="40000" dist="20000" dir="5400000" rotWithShape="0">
              <a:srgbClr val="000000">
                <a:alpha val="37999"/>
              </a:srgbClr>
            </a:outerShdw>
          </a:effectLst>
        </p:spPr>
        <p:txBody>
          <a:bodyPr wrap="square" anchor="ctr">
            <a:noAutofit/>
          </a:bodyPr>
          <a:lstStyle/>
          <a:p>
            <a:pPr algn="ctr">
              <a:defRPr/>
            </a:pPr>
            <a:r>
              <a:rPr lang="en-GB" sz="1200" dirty="0">
                <a:solidFill>
                  <a:schemeClr val="dk1"/>
                </a:solidFill>
                <a:latin typeface="Comic Sans MS"/>
                <a:cs typeface="Comic Sans MS"/>
              </a:rPr>
              <a:t>A little confident</a:t>
            </a:r>
          </a:p>
        </p:txBody>
      </p:sp>
      <p:sp>
        <p:nvSpPr>
          <p:cNvPr id="55" name="Rectangle 4">
            <a:extLst>
              <a:ext uri="{FF2B5EF4-FFF2-40B4-BE49-F238E27FC236}">
                <a16:creationId xmlns:a16="http://schemas.microsoft.com/office/drawing/2014/main" id="{00B6E2FE-8269-A64F-9ADD-EFC72E6698DD}"/>
              </a:ext>
            </a:extLst>
          </p:cNvPr>
          <p:cNvSpPr txBox="1">
            <a:spLocks noChangeArrowheads="1"/>
          </p:cNvSpPr>
          <p:nvPr/>
        </p:nvSpPr>
        <p:spPr bwMode="auto">
          <a:xfrm>
            <a:off x="173229" y="5966460"/>
            <a:ext cx="1296000" cy="733229"/>
          </a:xfrm>
          <a:prstGeom prst="rect">
            <a:avLst/>
          </a:prstGeom>
          <a:gradFill flip="none" rotWithShape="1">
            <a:gsLst>
              <a:gs pos="0">
                <a:schemeClr val="accent2">
                  <a:lumMod val="40000"/>
                  <a:lumOff val="60000"/>
                </a:schemeClr>
              </a:gs>
              <a:gs pos="100000">
                <a:schemeClr val="accent2">
                  <a:lumMod val="60000"/>
                  <a:lumOff val="40000"/>
                </a:schemeClr>
              </a:gs>
            </a:gsLst>
            <a:lin ang="10800000" scaled="1"/>
            <a:tileRect/>
          </a:gradFill>
          <a:ln w="28575">
            <a:solidFill>
              <a:srgbClr val="002060"/>
            </a:solidFill>
            <a:miter lim="800000"/>
            <a:headEnd/>
            <a:tailEnd/>
          </a:ln>
          <a:effectLst>
            <a:outerShdw blurRad="50800" dist="38100" dir="5400000" algn="t" rotWithShape="0">
              <a:srgbClr val="000000">
                <a:alpha val="39999"/>
              </a:srgbClr>
            </a:outerShdw>
          </a:effectLst>
        </p:spPr>
        <p:txBody>
          <a:bodyPr anchor="ctr">
            <a:noAutofit/>
          </a:bodyPr>
          <a:lstStyle>
            <a:lvl1pPr defTabSz="457200"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defTabSz="45720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defTabSz="4572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defTabSz="4572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defTabSz="4572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a:buFont typeface="Arial" charset="0"/>
              <a:buNone/>
              <a:defRPr/>
            </a:pPr>
            <a:r>
              <a:rPr lang="en-GB" sz="1200" dirty="0">
                <a:latin typeface="Comic Sans MS"/>
                <a:cs typeface="Comic Sans MS"/>
              </a:rPr>
              <a:t>I’m not confident at all on this topic</a:t>
            </a:r>
          </a:p>
        </p:txBody>
      </p:sp>
      <p:sp>
        <p:nvSpPr>
          <p:cNvPr id="60" name="Rounded Rectangle 59">
            <a:extLst>
              <a:ext uri="{FF2B5EF4-FFF2-40B4-BE49-F238E27FC236}">
                <a16:creationId xmlns:a16="http://schemas.microsoft.com/office/drawing/2014/main" id="{E606F270-8237-9B44-B6E7-ABD7DFF2F5F8}"/>
              </a:ext>
            </a:extLst>
          </p:cNvPr>
          <p:cNvSpPr/>
          <p:nvPr/>
        </p:nvSpPr>
        <p:spPr>
          <a:xfrm>
            <a:off x="7720820" y="5237642"/>
            <a:ext cx="1307119" cy="364990"/>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2 Minutes</a:t>
            </a:r>
          </a:p>
        </p:txBody>
      </p:sp>
      <p:pic>
        <p:nvPicPr>
          <p:cNvPr id="31" name="Picture 30">
            <a:extLst>
              <a:ext uri="{FF2B5EF4-FFF2-40B4-BE49-F238E27FC236}">
                <a16:creationId xmlns:a16="http://schemas.microsoft.com/office/drawing/2014/main" id="{894E8087-75AC-7444-AE18-D9DA4DB99BC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6200000">
            <a:off x="3498727" y="1984622"/>
            <a:ext cx="360003" cy="275941"/>
          </a:xfrm>
          <a:prstGeom prst="rect">
            <a:avLst/>
          </a:prstGeom>
        </p:spPr>
      </p:pic>
      <p:pic>
        <p:nvPicPr>
          <p:cNvPr id="32" name="Picture 31">
            <a:extLst>
              <a:ext uri="{FF2B5EF4-FFF2-40B4-BE49-F238E27FC236}">
                <a16:creationId xmlns:a16="http://schemas.microsoft.com/office/drawing/2014/main" id="{B09BC9BD-52BC-804B-BD5F-FAB4A6ACF80C}"/>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6987897" y="1962861"/>
            <a:ext cx="290724" cy="266920"/>
          </a:xfrm>
          <a:prstGeom prst="rect">
            <a:avLst/>
          </a:prstGeom>
        </p:spPr>
      </p:pic>
      <p:pic>
        <p:nvPicPr>
          <p:cNvPr id="33" name="Picture 32">
            <a:extLst>
              <a:ext uri="{FF2B5EF4-FFF2-40B4-BE49-F238E27FC236}">
                <a16:creationId xmlns:a16="http://schemas.microsoft.com/office/drawing/2014/main" id="{D0C045B7-C54F-9249-81D0-76B435A21310}"/>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825814" y="1969887"/>
            <a:ext cx="257930" cy="266920"/>
          </a:xfrm>
          <a:prstGeom prst="rect">
            <a:avLst/>
          </a:prstGeom>
        </p:spPr>
      </p:pic>
      <p:pic>
        <p:nvPicPr>
          <p:cNvPr id="34" name="Picture 33">
            <a:extLst>
              <a:ext uri="{FF2B5EF4-FFF2-40B4-BE49-F238E27FC236}">
                <a16:creationId xmlns:a16="http://schemas.microsoft.com/office/drawing/2014/main" id="{2C670A67-8C01-E14C-8C06-139C17615196}"/>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710689" y="1998802"/>
            <a:ext cx="263732" cy="262446"/>
          </a:xfrm>
          <a:prstGeom prst="rect">
            <a:avLst/>
          </a:prstGeom>
        </p:spPr>
      </p:pic>
      <p:pic>
        <p:nvPicPr>
          <p:cNvPr id="35" name="Picture 34">
            <a:extLst>
              <a:ext uri="{FF2B5EF4-FFF2-40B4-BE49-F238E27FC236}">
                <a16:creationId xmlns:a16="http://schemas.microsoft.com/office/drawing/2014/main" id="{34172E40-4FC8-E44F-95C2-FC2186B6B098}"/>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166721" y="1997265"/>
            <a:ext cx="255652" cy="225883"/>
          </a:xfrm>
          <a:prstGeom prst="rect">
            <a:avLst/>
          </a:prstGeom>
        </p:spPr>
      </p:pic>
      <p:pic>
        <p:nvPicPr>
          <p:cNvPr id="7" name="Picture 6" descr="A picture containing text, device, gauge&#10;&#10;Description automatically generated">
            <a:extLst>
              <a:ext uri="{FF2B5EF4-FFF2-40B4-BE49-F238E27FC236}">
                <a16:creationId xmlns:a16="http://schemas.microsoft.com/office/drawing/2014/main" id="{EE10AE07-578B-F7B5-BE37-4E8B1B256B50}"/>
              </a:ext>
            </a:extLst>
          </p:cNvPr>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7521483" y="4140718"/>
            <a:ext cx="1501826" cy="1077120"/>
          </a:xfrm>
          <a:prstGeom prst="rect">
            <a:avLst/>
          </a:prstGeom>
          <a:effectLst>
            <a:outerShdw blurRad="63500" sx="102000" sy="102000" algn="ctr" rotWithShape="0">
              <a:prstClr val="black">
                <a:alpha val="40000"/>
              </a:prstClr>
            </a:outerShdw>
          </a:effectLst>
        </p:spPr>
      </p:pic>
      <p:pic>
        <p:nvPicPr>
          <p:cNvPr id="8" name="Picture 7">
            <a:extLst>
              <a:ext uri="{FF2B5EF4-FFF2-40B4-BE49-F238E27FC236}">
                <a16:creationId xmlns:a16="http://schemas.microsoft.com/office/drawing/2014/main" id="{223D00D7-9B1F-844E-6F13-CDB3BF25B63A}"/>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6200000">
            <a:off x="-83248" y="5657009"/>
            <a:ext cx="713043" cy="546545"/>
          </a:xfrm>
          <a:prstGeom prst="rect">
            <a:avLst/>
          </a:prstGeom>
        </p:spPr>
      </p:pic>
      <p:pic>
        <p:nvPicPr>
          <p:cNvPr id="9" name="Picture 8">
            <a:extLst>
              <a:ext uri="{FF2B5EF4-FFF2-40B4-BE49-F238E27FC236}">
                <a16:creationId xmlns:a16="http://schemas.microsoft.com/office/drawing/2014/main" id="{7CDEE340-CD4E-9216-9CAB-71C99B648183}"/>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5631740" y="5644870"/>
            <a:ext cx="683940" cy="627940"/>
          </a:xfrm>
          <a:prstGeom prst="rect">
            <a:avLst/>
          </a:prstGeom>
        </p:spPr>
      </p:pic>
      <p:pic>
        <p:nvPicPr>
          <p:cNvPr id="16" name="Picture 15">
            <a:extLst>
              <a:ext uri="{FF2B5EF4-FFF2-40B4-BE49-F238E27FC236}">
                <a16:creationId xmlns:a16="http://schemas.microsoft.com/office/drawing/2014/main" id="{844EE2B4-9E3A-B94D-45E8-525DA4DCBDF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3816699" y="5644870"/>
            <a:ext cx="606791" cy="627940"/>
          </a:xfrm>
          <a:prstGeom prst="rect">
            <a:avLst/>
          </a:prstGeom>
        </p:spPr>
      </p:pic>
      <p:pic>
        <p:nvPicPr>
          <p:cNvPr id="17" name="Picture 16">
            <a:extLst>
              <a:ext uri="{FF2B5EF4-FFF2-40B4-BE49-F238E27FC236}">
                <a16:creationId xmlns:a16="http://schemas.microsoft.com/office/drawing/2014/main" id="{F8316FD3-5477-505C-6A1D-89389C405269}"/>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950859" y="5663014"/>
            <a:ext cx="620441" cy="617416"/>
          </a:xfrm>
          <a:prstGeom prst="rect">
            <a:avLst/>
          </a:prstGeom>
        </p:spPr>
      </p:pic>
      <p:pic>
        <p:nvPicPr>
          <p:cNvPr id="19" name="Picture 18">
            <a:extLst>
              <a:ext uri="{FF2B5EF4-FFF2-40B4-BE49-F238E27FC236}">
                <a16:creationId xmlns:a16="http://schemas.microsoft.com/office/drawing/2014/main" id="{417A6841-29A5-94F6-0657-126D9E8B3136}"/>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7459432" y="5755404"/>
            <a:ext cx="601432" cy="531399"/>
          </a:xfrm>
          <a:prstGeom prst="rect">
            <a:avLst/>
          </a:prstGeom>
        </p:spPr>
      </p:pic>
      <p:sp>
        <p:nvSpPr>
          <p:cNvPr id="5" name="Title 1">
            <a:extLst>
              <a:ext uri="{FF2B5EF4-FFF2-40B4-BE49-F238E27FC236}">
                <a16:creationId xmlns:a16="http://schemas.microsoft.com/office/drawing/2014/main" id="{DF98E1A7-AB05-3B53-439B-349FDBFE29E4}"/>
              </a:ext>
            </a:extLst>
          </p:cNvPr>
          <p:cNvSpPr txBox="1">
            <a:spLocks/>
          </p:cNvSpPr>
          <p:nvPr/>
        </p:nvSpPr>
        <p:spPr>
          <a:xfrm>
            <a:off x="1154680" y="179231"/>
            <a:ext cx="7742201" cy="808803"/>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528F91"/>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4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Recognising Emotional, Sexual and Physical Abuse </a:t>
            </a:r>
          </a:p>
        </p:txBody>
      </p:sp>
      <p:grpSp>
        <p:nvGrpSpPr>
          <p:cNvPr id="20" name="Group 19">
            <a:extLst>
              <a:ext uri="{FF2B5EF4-FFF2-40B4-BE49-F238E27FC236}">
                <a16:creationId xmlns:a16="http://schemas.microsoft.com/office/drawing/2014/main" id="{B7547084-3741-5139-D448-3C6FC3DF53B0}"/>
              </a:ext>
            </a:extLst>
          </p:cNvPr>
          <p:cNvGrpSpPr/>
          <p:nvPr/>
        </p:nvGrpSpPr>
        <p:grpSpPr>
          <a:xfrm rot="900000">
            <a:off x="6126171" y="3230681"/>
            <a:ext cx="1429367" cy="1900941"/>
            <a:chOff x="1964404" y="-47413"/>
            <a:chExt cx="5235649" cy="6962986"/>
          </a:xfrm>
        </p:grpSpPr>
        <p:sp>
          <p:nvSpPr>
            <p:cNvPr id="6" name="Rectangle 5">
              <a:extLst>
                <a:ext uri="{FF2B5EF4-FFF2-40B4-BE49-F238E27FC236}">
                  <a16:creationId xmlns:a16="http://schemas.microsoft.com/office/drawing/2014/main" id="{490A6962-7C9E-8605-5616-4CB95AAFFD84}"/>
                </a:ext>
              </a:extLst>
            </p:cNvPr>
            <p:cNvSpPr/>
            <p:nvPr/>
          </p:nvSpPr>
          <p:spPr>
            <a:xfrm>
              <a:off x="1964404" y="-47413"/>
              <a:ext cx="5235649" cy="6962986"/>
            </a:xfrm>
            <a:prstGeom prst="rect">
              <a:avLst/>
            </a:prstGeom>
            <a:solidFill>
              <a:srgbClr val="FFF200"/>
            </a:solidFill>
            <a:ln w="28575">
              <a:solidFill>
                <a:srgbClr val="1737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55288F30-023D-B15D-1958-DA18BDE3B179}"/>
                </a:ext>
              </a:extLst>
            </p:cNvPr>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a:off x="2022458" y="0"/>
              <a:ext cx="5099083" cy="6858000"/>
            </a:xfrm>
            <a:prstGeom prst="rect">
              <a:avLst/>
            </a:prstGeom>
          </p:spPr>
        </p:pic>
      </p:grpSp>
    </p:spTree>
    <p:extLst>
      <p:ext uri="{BB962C8B-B14F-4D97-AF65-F5344CB8AC3E}">
        <p14:creationId xmlns:p14="http://schemas.microsoft.com/office/powerpoint/2010/main" val="312600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woman hand arm stop silhouette violence one line sketch">
            <a:extLst>
              <a:ext uri="{FF2B5EF4-FFF2-40B4-BE49-F238E27FC236}">
                <a16:creationId xmlns:a16="http://schemas.microsoft.com/office/drawing/2014/main" id="{D6C9A03D-45ED-FE11-BE9E-3D534A01CA6D}"/>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450088" y="1675275"/>
            <a:ext cx="5473667" cy="4879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55150B6-7329-9D6D-2918-C0E0124E602A}"/>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What is Financial Abuse?</a:t>
            </a:r>
          </a:p>
        </p:txBody>
      </p:sp>
      <p:sp>
        <p:nvSpPr>
          <p:cNvPr id="30" name="Google Shape;297;p9">
            <a:extLst>
              <a:ext uri="{FF2B5EF4-FFF2-40B4-BE49-F238E27FC236}">
                <a16:creationId xmlns:a16="http://schemas.microsoft.com/office/drawing/2014/main" id="{8CABC0AA-D172-C25C-8D1D-B9B32B1F28DA}"/>
              </a:ext>
            </a:extLst>
          </p:cNvPr>
          <p:cNvSpPr/>
          <p:nvPr/>
        </p:nvSpPr>
        <p:spPr>
          <a:xfrm>
            <a:off x="236791" y="1947776"/>
            <a:ext cx="3420809" cy="3234949"/>
          </a:xfrm>
          <a:prstGeom prst="roundRect">
            <a:avLst>
              <a:gd name="adj" fmla="val 8883"/>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91425" tIns="45700" rIns="91425" bIns="45700" anchor="ctr" anchorCtr="0">
            <a:noAutofit/>
          </a:bodyPr>
          <a:lstStyle/>
          <a:p>
            <a:pPr lvl="0"/>
            <a:r>
              <a:rPr lang="en-GB" sz="2000" b="1" dirty="0"/>
              <a:t>Financial </a:t>
            </a:r>
            <a:r>
              <a:rPr lang="en-GB" sz="2000" dirty="0"/>
              <a:t>abuse is where one person has control over another persons’ access to their money.</a:t>
            </a:r>
          </a:p>
          <a:p>
            <a:pPr lvl="0"/>
            <a:endParaRPr lang="en-GB" sz="2000" dirty="0"/>
          </a:p>
          <a:p>
            <a:pPr lvl="0"/>
            <a:r>
              <a:rPr lang="en-GB" sz="2000" dirty="0"/>
              <a:t>This limits the victim's capacity to support themselves and forces them to depend on the other person.</a:t>
            </a:r>
            <a:endParaRPr lang="en-GB" sz="2000" b="1" dirty="0">
              <a:solidFill>
                <a:schemeClr val="dk1"/>
              </a:solidFill>
              <a:latin typeface="Calibri"/>
              <a:ea typeface="Calibri"/>
              <a:cs typeface="Calibri"/>
              <a:sym typeface="Calibri"/>
            </a:endParaRPr>
          </a:p>
        </p:txBody>
      </p:sp>
      <p:sp>
        <p:nvSpPr>
          <p:cNvPr id="34" name="Rectangle 33">
            <a:extLst>
              <a:ext uri="{FF2B5EF4-FFF2-40B4-BE49-F238E27FC236}">
                <a16:creationId xmlns:a16="http://schemas.microsoft.com/office/drawing/2014/main" id="{E6DF873D-49E8-C38F-FC3A-3D393BC3278F}"/>
              </a:ext>
            </a:extLst>
          </p:cNvPr>
          <p:cNvSpPr/>
          <p:nvPr/>
        </p:nvSpPr>
        <p:spPr>
          <a:xfrm>
            <a:off x="6164630" y="4711279"/>
            <a:ext cx="2662233" cy="1730163"/>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GB" sz="1400" b="1" i="0" dirty="0">
                <a:solidFill>
                  <a:schemeClr val="bg1"/>
                </a:solidFill>
                <a:effectLst/>
                <a:latin typeface="Open Sans" panose="020B0606030504020204" pitchFamily="34" charset="0"/>
              </a:rPr>
              <a:t>DID YOU KNOW?</a:t>
            </a:r>
          </a:p>
          <a:p>
            <a:pPr algn="ctr"/>
            <a:endParaRPr lang="en-GB" sz="1400" b="1" i="0" dirty="0">
              <a:solidFill>
                <a:schemeClr val="bg1"/>
              </a:solidFill>
              <a:effectLst/>
              <a:latin typeface="Open Sans" panose="020B0606030504020204" pitchFamily="34" charset="0"/>
            </a:endParaRPr>
          </a:p>
          <a:p>
            <a:pPr algn="ctr"/>
            <a:r>
              <a:rPr lang="en-GB" sz="1400" dirty="0">
                <a:solidFill>
                  <a:schemeClr val="bg1"/>
                </a:solidFill>
                <a:latin typeface="Open Sans" panose="020B0606030504020204" pitchFamily="34" charset="0"/>
              </a:rPr>
              <a:t>Almost 2.5 million women in the UK have experienced a partner or ex-partner limit access to their bank account.</a:t>
            </a:r>
            <a:endParaRPr lang="en-GB" sz="1400" i="0" dirty="0">
              <a:solidFill>
                <a:schemeClr val="bg1"/>
              </a:solidFill>
              <a:effectLst/>
              <a:latin typeface="Open Sans" panose="020B0606030504020204" pitchFamily="34" charset="0"/>
            </a:endParaRPr>
          </a:p>
        </p:txBody>
      </p:sp>
      <p:sp>
        <p:nvSpPr>
          <p:cNvPr id="3" name="Rectangle 2">
            <a:extLst>
              <a:ext uri="{FF2B5EF4-FFF2-40B4-BE49-F238E27FC236}">
                <a16:creationId xmlns:a16="http://schemas.microsoft.com/office/drawing/2014/main" id="{29086CA1-9F2E-A6BD-DA26-AB6EFDBC60E1}"/>
              </a:ext>
            </a:extLst>
          </p:cNvPr>
          <p:cNvSpPr/>
          <p:nvPr/>
        </p:nvSpPr>
        <p:spPr>
          <a:xfrm>
            <a:off x="220246" y="1082023"/>
            <a:ext cx="8686963" cy="59325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lvl="0" algn="ctr"/>
            <a:r>
              <a:rPr lang="en-GB" sz="2000" b="1" dirty="0">
                <a:ea typeface="Calibri"/>
                <a:cs typeface="Calibri"/>
                <a:sym typeface="Calibri"/>
              </a:rPr>
              <a:t>Abuse </a:t>
            </a:r>
            <a:r>
              <a:rPr lang="en-GB" sz="2000" dirty="0">
                <a:ea typeface="Calibri"/>
                <a:cs typeface="Calibri"/>
                <a:sym typeface="Calibri"/>
              </a:rPr>
              <a:t>is when someone repeatedly causes harm or distress to another person.</a:t>
            </a:r>
          </a:p>
        </p:txBody>
      </p:sp>
      <p:sp>
        <p:nvSpPr>
          <p:cNvPr id="4" name="Rectangle: Rounded Corners 20">
            <a:extLst>
              <a:ext uri="{FF2B5EF4-FFF2-40B4-BE49-F238E27FC236}">
                <a16:creationId xmlns:a16="http://schemas.microsoft.com/office/drawing/2014/main" id="{0E0A1074-F910-7D3D-4487-D25CD7DC5184}"/>
              </a:ext>
            </a:extLst>
          </p:cNvPr>
          <p:cNvSpPr/>
          <p:nvPr/>
        </p:nvSpPr>
        <p:spPr>
          <a:xfrm>
            <a:off x="306229" y="5729505"/>
            <a:ext cx="5670677" cy="789416"/>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In what ways could someone be financially abusive to a partner? </a:t>
            </a:r>
          </a:p>
        </p:txBody>
      </p:sp>
      <p:sp>
        <p:nvSpPr>
          <p:cNvPr id="5" name="Rectangle: Diagonal Corners Rounded 22">
            <a:extLst>
              <a:ext uri="{FF2B5EF4-FFF2-40B4-BE49-F238E27FC236}">
                <a16:creationId xmlns:a16="http://schemas.microsoft.com/office/drawing/2014/main" id="{85F702B2-8054-06B5-7E20-B0DFB7C03682}"/>
              </a:ext>
            </a:extLst>
          </p:cNvPr>
          <p:cNvSpPr/>
          <p:nvPr/>
        </p:nvSpPr>
        <p:spPr>
          <a:xfrm>
            <a:off x="236791" y="5455226"/>
            <a:ext cx="1510389"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429417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150B6-7329-9D6D-2918-C0E0124E602A}"/>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Types of Financial Abuse </a:t>
            </a:r>
          </a:p>
        </p:txBody>
      </p:sp>
      <p:sp>
        <p:nvSpPr>
          <p:cNvPr id="13" name="Google Shape;297;p9">
            <a:extLst>
              <a:ext uri="{FF2B5EF4-FFF2-40B4-BE49-F238E27FC236}">
                <a16:creationId xmlns:a16="http://schemas.microsoft.com/office/drawing/2014/main" id="{567A80AE-6909-43AA-B308-D6863A8A8228}"/>
              </a:ext>
            </a:extLst>
          </p:cNvPr>
          <p:cNvSpPr/>
          <p:nvPr/>
        </p:nvSpPr>
        <p:spPr>
          <a:xfrm>
            <a:off x="375668" y="1811034"/>
            <a:ext cx="2648077" cy="4646328"/>
          </a:xfrm>
          <a:prstGeom prst="roundRect">
            <a:avLst>
              <a:gd name="adj" fmla="val 0"/>
            </a:avLst>
          </a:prstGeom>
          <a:solidFill>
            <a:schemeClr val="accent2">
              <a:lumMod val="20000"/>
              <a:lumOff val="80000"/>
            </a:schemeClr>
          </a:solidFill>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91425" tIns="45700" rIns="91425" bIns="45700" anchor="ctr" anchorCtr="0">
            <a:noAutofit/>
          </a:bodyPr>
          <a:lstStyle/>
          <a:p>
            <a:pPr marL="285750" indent="-285750">
              <a:buFont typeface="Arial" panose="020B0604020202020204" pitchFamily="34" charset="0"/>
              <a:buChar char="•"/>
            </a:pPr>
            <a:r>
              <a:rPr lang="en-GB" dirty="0"/>
              <a:t>Someone takes charge of your earnings, benefits, or savings and decides how they are used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Restricts your access to your bank account (may give you a small allowance) </a:t>
            </a:r>
          </a:p>
          <a:p>
            <a:endParaRPr lang="en-GB" dirty="0"/>
          </a:p>
          <a:p>
            <a:pPr marL="285750" indent="-285750">
              <a:buFont typeface="Arial" panose="020B0604020202020204" pitchFamily="34" charset="0"/>
              <a:buChar char="•"/>
            </a:pPr>
            <a:r>
              <a:rPr lang="en-GB" dirty="0"/>
              <a:t>Results in financial independence on the other person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19" name="Rectangle 18">
            <a:extLst>
              <a:ext uri="{FF2B5EF4-FFF2-40B4-BE49-F238E27FC236}">
                <a16:creationId xmlns:a16="http://schemas.microsoft.com/office/drawing/2014/main" id="{B897860A-4BCE-6073-6FC0-51A6C0F42D12}"/>
              </a:ext>
            </a:extLst>
          </p:cNvPr>
          <p:cNvSpPr/>
          <p:nvPr/>
        </p:nvSpPr>
        <p:spPr>
          <a:xfrm>
            <a:off x="375668" y="1115809"/>
            <a:ext cx="2648077" cy="695224"/>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GB" sz="2000" b="1" dirty="0"/>
              <a:t>Control of income </a:t>
            </a:r>
          </a:p>
        </p:txBody>
      </p:sp>
      <p:sp>
        <p:nvSpPr>
          <p:cNvPr id="20" name="Google Shape;297;p9">
            <a:extLst>
              <a:ext uri="{FF2B5EF4-FFF2-40B4-BE49-F238E27FC236}">
                <a16:creationId xmlns:a16="http://schemas.microsoft.com/office/drawing/2014/main" id="{4BF9A662-E9DB-FA68-F85F-BBD6ECA561DD}"/>
              </a:ext>
            </a:extLst>
          </p:cNvPr>
          <p:cNvSpPr/>
          <p:nvPr/>
        </p:nvSpPr>
        <p:spPr>
          <a:xfrm>
            <a:off x="3247961" y="1203231"/>
            <a:ext cx="2648077" cy="5254130"/>
          </a:xfrm>
          <a:prstGeom prst="roundRect">
            <a:avLst>
              <a:gd name="adj" fmla="val 0"/>
            </a:avLst>
          </a:prstGeom>
          <a:solidFill>
            <a:schemeClr val="accent2">
              <a:lumMod val="20000"/>
              <a:lumOff val="80000"/>
            </a:schemeClr>
          </a:solidFill>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91425" tIns="45700" rIns="91425" bIns="45700" anchor="ctr" anchorCtr="0">
            <a:noAutofit/>
          </a:bodyPr>
          <a:lstStyle/>
          <a:p>
            <a:pPr marL="285750" indent="-285750">
              <a:buFont typeface="Arial" panose="020B0604020202020204" pitchFamily="34" charset="0"/>
              <a:buChar char="•"/>
            </a:pPr>
            <a:r>
              <a:rPr lang="en-GB" dirty="0"/>
              <a:t>Someone steals your money, bank card, possessions, or financial information.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They might take your cash or make bank transfers / withdrawals from your account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This could be without consent or as part of a scam (lying) </a:t>
            </a:r>
          </a:p>
          <a:p>
            <a:pPr marL="285750" indent="-285750">
              <a:buFont typeface="Arial" panose="020B0604020202020204" pitchFamily="34" charset="0"/>
              <a:buChar char="•"/>
            </a:pPr>
            <a:endParaRPr lang="en-GB" dirty="0"/>
          </a:p>
        </p:txBody>
      </p:sp>
      <p:sp>
        <p:nvSpPr>
          <p:cNvPr id="21" name="Rectangle 20">
            <a:extLst>
              <a:ext uri="{FF2B5EF4-FFF2-40B4-BE49-F238E27FC236}">
                <a16:creationId xmlns:a16="http://schemas.microsoft.com/office/drawing/2014/main" id="{AEA52F33-EE34-C625-4240-C94EDDC50107}"/>
              </a:ext>
            </a:extLst>
          </p:cNvPr>
          <p:cNvSpPr/>
          <p:nvPr/>
        </p:nvSpPr>
        <p:spPr>
          <a:xfrm>
            <a:off x="3247961" y="1115809"/>
            <a:ext cx="2648077" cy="695224"/>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GB" sz="2000" b="1" dirty="0"/>
              <a:t>Theft</a:t>
            </a:r>
          </a:p>
        </p:txBody>
      </p:sp>
      <p:sp>
        <p:nvSpPr>
          <p:cNvPr id="22" name="Google Shape;297;p9">
            <a:extLst>
              <a:ext uri="{FF2B5EF4-FFF2-40B4-BE49-F238E27FC236}">
                <a16:creationId xmlns:a16="http://schemas.microsoft.com/office/drawing/2014/main" id="{B6B55D5A-9FC6-E6E8-5AD0-73D0D5CA9329}"/>
              </a:ext>
            </a:extLst>
          </p:cNvPr>
          <p:cNvSpPr/>
          <p:nvPr/>
        </p:nvSpPr>
        <p:spPr>
          <a:xfrm>
            <a:off x="6120255" y="1115808"/>
            <a:ext cx="2648077" cy="5341553"/>
          </a:xfrm>
          <a:prstGeom prst="roundRect">
            <a:avLst>
              <a:gd name="adj" fmla="val 0"/>
            </a:avLst>
          </a:prstGeom>
          <a:solidFill>
            <a:schemeClr val="accent2">
              <a:lumMod val="20000"/>
              <a:lumOff val="80000"/>
            </a:schemeClr>
          </a:solidFill>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91425" tIns="45700" rIns="91425" bIns="45700" anchor="ctr" anchorCtr="0">
            <a:noAutofit/>
          </a:bodyPr>
          <a:lstStyle/>
          <a:p>
            <a:pPr marL="285750" indent="-285750">
              <a:buFont typeface="Arial" panose="020B0604020202020204" pitchFamily="34" charset="0"/>
              <a:buChar char="•"/>
            </a:pPr>
            <a:r>
              <a:rPr lang="en-GB" dirty="0"/>
              <a:t>Someone takes out loans or credit cards using your details  without permission.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You are left responsible for repaying debts you never agreed to</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Damages your credit score and financial future.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23" name="Rectangle 22">
            <a:extLst>
              <a:ext uri="{FF2B5EF4-FFF2-40B4-BE49-F238E27FC236}">
                <a16:creationId xmlns:a16="http://schemas.microsoft.com/office/drawing/2014/main" id="{86A53336-8FBD-3187-7D00-8240AAD3BDDE}"/>
              </a:ext>
            </a:extLst>
          </p:cNvPr>
          <p:cNvSpPr/>
          <p:nvPr/>
        </p:nvSpPr>
        <p:spPr>
          <a:xfrm>
            <a:off x="6120255" y="1115809"/>
            <a:ext cx="2648077" cy="695224"/>
          </a:xfrm>
          <a:prstGeom prst="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GB" sz="2000" b="1" dirty="0"/>
              <a:t>Debt in your name </a:t>
            </a:r>
          </a:p>
        </p:txBody>
      </p:sp>
      <p:pic>
        <p:nvPicPr>
          <p:cNvPr id="4" name="Graphic 3" descr="Safe with solid fill">
            <a:extLst>
              <a:ext uri="{FF2B5EF4-FFF2-40B4-BE49-F238E27FC236}">
                <a16:creationId xmlns:a16="http://schemas.microsoft.com/office/drawing/2014/main" id="{B25A9DCD-3F59-2A6B-8CEF-96BDEE5E5F0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13497" y="5542961"/>
            <a:ext cx="914400" cy="914400"/>
          </a:xfrm>
          <a:prstGeom prst="rect">
            <a:avLst/>
          </a:prstGeom>
        </p:spPr>
      </p:pic>
      <p:pic>
        <p:nvPicPr>
          <p:cNvPr id="6" name="Graphic 5" descr="Loan with solid fill">
            <a:extLst>
              <a:ext uri="{FF2B5EF4-FFF2-40B4-BE49-F238E27FC236}">
                <a16:creationId xmlns:a16="http://schemas.microsoft.com/office/drawing/2014/main" id="{7DF897B8-6203-04C9-EDD8-0127FA9B6C3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405" y="5454608"/>
            <a:ext cx="914400" cy="914400"/>
          </a:xfrm>
          <a:prstGeom prst="rect">
            <a:avLst/>
          </a:prstGeom>
        </p:spPr>
      </p:pic>
      <p:pic>
        <p:nvPicPr>
          <p:cNvPr id="8" name="Graphic 7" descr="Robber with solid fill">
            <a:extLst>
              <a:ext uri="{FF2B5EF4-FFF2-40B4-BE49-F238E27FC236}">
                <a16:creationId xmlns:a16="http://schemas.microsoft.com/office/drawing/2014/main" id="{2C2D63ED-EF0E-E928-C634-A26DB49B396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918808" y="5454608"/>
            <a:ext cx="914400" cy="914400"/>
          </a:xfrm>
          <a:prstGeom prst="rect">
            <a:avLst/>
          </a:prstGeom>
        </p:spPr>
      </p:pic>
    </p:spTree>
    <p:extLst>
      <p:ext uri="{BB962C8B-B14F-4D97-AF65-F5344CB8AC3E}">
        <p14:creationId xmlns:p14="http://schemas.microsoft.com/office/powerpoint/2010/main" val="933161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inVertical)">
                                      <p:cBhvr>
                                        <p:cTn id="7" dur="500"/>
                                        <p:tgtEl>
                                          <p:spTgt spid="19"/>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arn(inVertical)">
                                      <p:cBhvr>
                                        <p:cTn id="10" dur="500"/>
                                        <p:tgtEl>
                                          <p:spTgt spid="13"/>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barn(inVertical)">
                                      <p:cBhvr>
                                        <p:cTn id="21" dur="500"/>
                                        <p:tgtEl>
                                          <p:spTgt spid="20"/>
                                        </p:tgtEl>
                                      </p:cBhvr>
                                    </p:animEffect>
                                  </p:childTnLst>
                                </p:cTn>
                              </p:par>
                              <p:par>
                                <p:cTn id="22" presetID="16" presetClass="entr" presetSubtype="21"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par>
                                <p:cTn id="33" presetID="16" presetClass="entr" presetSubtype="21"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arn(inVertical)">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9" grpId="0" animBg="1"/>
      <p:bldP spid="20" grpId="0" animBg="1"/>
      <p:bldP spid="21" grpId="0" animBg="1"/>
      <p:bldP spid="22"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65271-BCF7-410C-AF09-61E344D92786}"/>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Spotting Financial Abuse </a:t>
            </a:r>
          </a:p>
        </p:txBody>
      </p:sp>
      <p:sp>
        <p:nvSpPr>
          <p:cNvPr id="7" name="Rectangle 6">
            <a:extLst>
              <a:ext uri="{FF2B5EF4-FFF2-40B4-BE49-F238E27FC236}">
                <a16:creationId xmlns:a16="http://schemas.microsoft.com/office/drawing/2014/main" id="{F9766E93-03F7-4EF0-DD14-3751FC8C38B7}"/>
              </a:ext>
            </a:extLst>
          </p:cNvPr>
          <p:cNvSpPr/>
          <p:nvPr/>
        </p:nvSpPr>
        <p:spPr>
          <a:xfrm>
            <a:off x="2381324" y="1558891"/>
            <a:ext cx="4201046" cy="3740218"/>
          </a:xfrm>
          <a:custGeom>
            <a:avLst/>
            <a:gdLst>
              <a:gd name="connsiteX0" fmla="*/ 0 w 4201046"/>
              <a:gd name="connsiteY0" fmla="*/ 0 h 3740218"/>
              <a:gd name="connsiteX1" fmla="*/ 516129 w 4201046"/>
              <a:gd name="connsiteY1" fmla="*/ 0 h 3740218"/>
              <a:gd name="connsiteX2" fmla="*/ 1116278 w 4201046"/>
              <a:gd name="connsiteY2" fmla="*/ 0 h 3740218"/>
              <a:gd name="connsiteX3" fmla="*/ 1800448 w 4201046"/>
              <a:gd name="connsiteY3" fmla="*/ 0 h 3740218"/>
              <a:gd name="connsiteX4" fmla="*/ 2442608 w 4201046"/>
              <a:gd name="connsiteY4" fmla="*/ 0 h 3740218"/>
              <a:gd name="connsiteX5" fmla="*/ 3042758 w 4201046"/>
              <a:gd name="connsiteY5" fmla="*/ 0 h 3740218"/>
              <a:gd name="connsiteX6" fmla="*/ 3558886 w 4201046"/>
              <a:gd name="connsiteY6" fmla="*/ 0 h 3740218"/>
              <a:gd name="connsiteX7" fmla="*/ 4201046 w 4201046"/>
              <a:gd name="connsiteY7" fmla="*/ 0 h 3740218"/>
              <a:gd name="connsiteX8" fmla="*/ 4201046 w 4201046"/>
              <a:gd name="connsiteY8" fmla="*/ 660772 h 3740218"/>
              <a:gd name="connsiteX9" fmla="*/ 4201046 w 4201046"/>
              <a:gd name="connsiteY9" fmla="*/ 1358946 h 3740218"/>
              <a:gd name="connsiteX10" fmla="*/ 4201046 w 4201046"/>
              <a:gd name="connsiteY10" fmla="*/ 1907511 h 3740218"/>
              <a:gd name="connsiteX11" fmla="*/ 4201046 w 4201046"/>
              <a:gd name="connsiteY11" fmla="*/ 2418674 h 3740218"/>
              <a:gd name="connsiteX12" fmla="*/ 4201046 w 4201046"/>
              <a:gd name="connsiteY12" fmla="*/ 3004642 h 3740218"/>
              <a:gd name="connsiteX13" fmla="*/ 4201046 w 4201046"/>
              <a:gd name="connsiteY13" fmla="*/ 3740218 h 3740218"/>
              <a:gd name="connsiteX14" fmla="*/ 3558886 w 4201046"/>
              <a:gd name="connsiteY14" fmla="*/ 3740218 h 3740218"/>
              <a:gd name="connsiteX15" fmla="*/ 3000747 w 4201046"/>
              <a:gd name="connsiteY15" fmla="*/ 3740218 h 3740218"/>
              <a:gd name="connsiteX16" fmla="*/ 2316577 w 4201046"/>
              <a:gd name="connsiteY16" fmla="*/ 3740218 h 3740218"/>
              <a:gd name="connsiteX17" fmla="*/ 1800448 w 4201046"/>
              <a:gd name="connsiteY17" fmla="*/ 3740218 h 3740218"/>
              <a:gd name="connsiteX18" fmla="*/ 1158288 w 4201046"/>
              <a:gd name="connsiteY18" fmla="*/ 3740218 h 3740218"/>
              <a:gd name="connsiteX19" fmla="*/ 516129 w 4201046"/>
              <a:gd name="connsiteY19" fmla="*/ 3740218 h 3740218"/>
              <a:gd name="connsiteX20" fmla="*/ 0 w 4201046"/>
              <a:gd name="connsiteY20" fmla="*/ 3740218 h 3740218"/>
              <a:gd name="connsiteX21" fmla="*/ 0 w 4201046"/>
              <a:gd name="connsiteY21" fmla="*/ 3154251 h 3740218"/>
              <a:gd name="connsiteX22" fmla="*/ 0 w 4201046"/>
              <a:gd name="connsiteY22" fmla="*/ 2568283 h 3740218"/>
              <a:gd name="connsiteX23" fmla="*/ 0 w 4201046"/>
              <a:gd name="connsiteY23" fmla="*/ 1944913 h 3740218"/>
              <a:gd name="connsiteX24" fmla="*/ 0 w 4201046"/>
              <a:gd name="connsiteY24" fmla="*/ 1433750 h 3740218"/>
              <a:gd name="connsiteX25" fmla="*/ 0 w 4201046"/>
              <a:gd name="connsiteY25" fmla="*/ 735576 h 3740218"/>
              <a:gd name="connsiteX26" fmla="*/ 0 w 4201046"/>
              <a:gd name="connsiteY26" fmla="*/ 0 h 3740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01046" h="3740218" fill="none" extrusionOk="0">
                <a:moveTo>
                  <a:pt x="0" y="0"/>
                </a:moveTo>
                <a:cubicBezTo>
                  <a:pt x="131049" y="-7494"/>
                  <a:pt x="391311" y="-16189"/>
                  <a:pt x="516129" y="0"/>
                </a:cubicBezTo>
                <a:cubicBezTo>
                  <a:pt x="640947" y="16189"/>
                  <a:pt x="887728" y="-27201"/>
                  <a:pt x="1116278" y="0"/>
                </a:cubicBezTo>
                <a:cubicBezTo>
                  <a:pt x="1344828" y="27201"/>
                  <a:pt x="1461899" y="-10113"/>
                  <a:pt x="1800448" y="0"/>
                </a:cubicBezTo>
                <a:cubicBezTo>
                  <a:pt x="2138997" y="10113"/>
                  <a:pt x="2168083" y="-28655"/>
                  <a:pt x="2442608" y="0"/>
                </a:cubicBezTo>
                <a:cubicBezTo>
                  <a:pt x="2717133" y="28655"/>
                  <a:pt x="2855171" y="-5329"/>
                  <a:pt x="3042758" y="0"/>
                </a:cubicBezTo>
                <a:cubicBezTo>
                  <a:pt x="3230345" y="5329"/>
                  <a:pt x="3439700" y="4709"/>
                  <a:pt x="3558886" y="0"/>
                </a:cubicBezTo>
                <a:cubicBezTo>
                  <a:pt x="3678072" y="-4709"/>
                  <a:pt x="4049375" y="14861"/>
                  <a:pt x="4201046" y="0"/>
                </a:cubicBezTo>
                <a:cubicBezTo>
                  <a:pt x="4195386" y="188049"/>
                  <a:pt x="4183534" y="524505"/>
                  <a:pt x="4201046" y="660772"/>
                </a:cubicBezTo>
                <a:cubicBezTo>
                  <a:pt x="4218558" y="797039"/>
                  <a:pt x="4215042" y="1058658"/>
                  <a:pt x="4201046" y="1358946"/>
                </a:cubicBezTo>
                <a:cubicBezTo>
                  <a:pt x="4187050" y="1659234"/>
                  <a:pt x="4210961" y="1716032"/>
                  <a:pt x="4201046" y="1907511"/>
                </a:cubicBezTo>
                <a:cubicBezTo>
                  <a:pt x="4191131" y="2098991"/>
                  <a:pt x="4185213" y="2164279"/>
                  <a:pt x="4201046" y="2418674"/>
                </a:cubicBezTo>
                <a:cubicBezTo>
                  <a:pt x="4216879" y="2673069"/>
                  <a:pt x="4218091" y="2868313"/>
                  <a:pt x="4201046" y="3004642"/>
                </a:cubicBezTo>
                <a:cubicBezTo>
                  <a:pt x="4184001" y="3140971"/>
                  <a:pt x="4168157" y="3550991"/>
                  <a:pt x="4201046" y="3740218"/>
                </a:cubicBezTo>
                <a:cubicBezTo>
                  <a:pt x="3942846" y="3750256"/>
                  <a:pt x="3774799" y="3746386"/>
                  <a:pt x="3558886" y="3740218"/>
                </a:cubicBezTo>
                <a:cubicBezTo>
                  <a:pt x="3342973" y="3734050"/>
                  <a:pt x="3266071" y="3765560"/>
                  <a:pt x="3000747" y="3740218"/>
                </a:cubicBezTo>
                <a:cubicBezTo>
                  <a:pt x="2735423" y="3714876"/>
                  <a:pt x="2654685" y="3716088"/>
                  <a:pt x="2316577" y="3740218"/>
                </a:cubicBezTo>
                <a:cubicBezTo>
                  <a:pt x="1978469" y="3764349"/>
                  <a:pt x="2028854" y="3762568"/>
                  <a:pt x="1800448" y="3740218"/>
                </a:cubicBezTo>
                <a:cubicBezTo>
                  <a:pt x="1572042" y="3717868"/>
                  <a:pt x="1364452" y="3728144"/>
                  <a:pt x="1158288" y="3740218"/>
                </a:cubicBezTo>
                <a:cubicBezTo>
                  <a:pt x="952124" y="3752292"/>
                  <a:pt x="711719" y="3708513"/>
                  <a:pt x="516129" y="3740218"/>
                </a:cubicBezTo>
                <a:cubicBezTo>
                  <a:pt x="320539" y="3771923"/>
                  <a:pt x="168666" y="3751533"/>
                  <a:pt x="0" y="3740218"/>
                </a:cubicBezTo>
                <a:cubicBezTo>
                  <a:pt x="22882" y="3456411"/>
                  <a:pt x="25717" y="3416725"/>
                  <a:pt x="0" y="3154251"/>
                </a:cubicBezTo>
                <a:cubicBezTo>
                  <a:pt x="-25717" y="2891777"/>
                  <a:pt x="24867" y="2774653"/>
                  <a:pt x="0" y="2568283"/>
                </a:cubicBezTo>
                <a:cubicBezTo>
                  <a:pt x="-24867" y="2361913"/>
                  <a:pt x="7214" y="2158700"/>
                  <a:pt x="0" y="1944913"/>
                </a:cubicBezTo>
                <a:cubicBezTo>
                  <a:pt x="-7214" y="1731126"/>
                  <a:pt x="16033" y="1598003"/>
                  <a:pt x="0" y="1433750"/>
                </a:cubicBezTo>
                <a:cubicBezTo>
                  <a:pt x="-16033" y="1269497"/>
                  <a:pt x="-25076" y="945532"/>
                  <a:pt x="0" y="735576"/>
                </a:cubicBezTo>
                <a:cubicBezTo>
                  <a:pt x="25076" y="525620"/>
                  <a:pt x="-14418" y="162084"/>
                  <a:pt x="0" y="0"/>
                </a:cubicBezTo>
                <a:close/>
              </a:path>
              <a:path w="4201046" h="3740218" stroke="0" extrusionOk="0">
                <a:moveTo>
                  <a:pt x="0" y="0"/>
                </a:moveTo>
                <a:cubicBezTo>
                  <a:pt x="223727" y="-22538"/>
                  <a:pt x="391693" y="14021"/>
                  <a:pt x="684170" y="0"/>
                </a:cubicBezTo>
                <a:cubicBezTo>
                  <a:pt x="976647" y="-14021"/>
                  <a:pt x="981667" y="21263"/>
                  <a:pt x="1242309" y="0"/>
                </a:cubicBezTo>
                <a:cubicBezTo>
                  <a:pt x="1502951" y="-21263"/>
                  <a:pt x="1535237" y="-17431"/>
                  <a:pt x="1800448" y="0"/>
                </a:cubicBezTo>
                <a:cubicBezTo>
                  <a:pt x="2065659" y="17431"/>
                  <a:pt x="2267967" y="-16233"/>
                  <a:pt x="2442608" y="0"/>
                </a:cubicBezTo>
                <a:cubicBezTo>
                  <a:pt x="2617249" y="16233"/>
                  <a:pt x="2811263" y="-8580"/>
                  <a:pt x="3126779" y="0"/>
                </a:cubicBezTo>
                <a:cubicBezTo>
                  <a:pt x="3442295" y="8580"/>
                  <a:pt x="3499848" y="20421"/>
                  <a:pt x="3642907" y="0"/>
                </a:cubicBezTo>
                <a:cubicBezTo>
                  <a:pt x="3785966" y="-20421"/>
                  <a:pt x="4005391" y="8526"/>
                  <a:pt x="4201046" y="0"/>
                </a:cubicBezTo>
                <a:cubicBezTo>
                  <a:pt x="4212867" y="156855"/>
                  <a:pt x="4194846" y="306608"/>
                  <a:pt x="4201046" y="585967"/>
                </a:cubicBezTo>
                <a:cubicBezTo>
                  <a:pt x="4207246" y="865326"/>
                  <a:pt x="4225978" y="1050259"/>
                  <a:pt x="4201046" y="1209337"/>
                </a:cubicBezTo>
                <a:cubicBezTo>
                  <a:pt x="4176115" y="1368415"/>
                  <a:pt x="4202003" y="1587705"/>
                  <a:pt x="4201046" y="1720500"/>
                </a:cubicBezTo>
                <a:cubicBezTo>
                  <a:pt x="4200089" y="1853295"/>
                  <a:pt x="4201423" y="2163674"/>
                  <a:pt x="4201046" y="2418674"/>
                </a:cubicBezTo>
                <a:cubicBezTo>
                  <a:pt x="4200669" y="2673674"/>
                  <a:pt x="4225001" y="2776049"/>
                  <a:pt x="4201046" y="3079446"/>
                </a:cubicBezTo>
                <a:cubicBezTo>
                  <a:pt x="4177091" y="3382843"/>
                  <a:pt x="4218110" y="3562423"/>
                  <a:pt x="4201046" y="3740218"/>
                </a:cubicBezTo>
                <a:cubicBezTo>
                  <a:pt x="3863817" y="3761091"/>
                  <a:pt x="3846151" y="3738519"/>
                  <a:pt x="3516876" y="3740218"/>
                </a:cubicBezTo>
                <a:cubicBezTo>
                  <a:pt x="3187601" y="3741918"/>
                  <a:pt x="3046892" y="3761856"/>
                  <a:pt x="2874716" y="3740218"/>
                </a:cubicBezTo>
                <a:cubicBezTo>
                  <a:pt x="2702540" y="3718580"/>
                  <a:pt x="2399952" y="3735024"/>
                  <a:pt x="2190545" y="3740218"/>
                </a:cubicBezTo>
                <a:cubicBezTo>
                  <a:pt x="1981138" y="3745412"/>
                  <a:pt x="1841165" y="3754264"/>
                  <a:pt x="1632406" y="3740218"/>
                </a:cubicBezTo>
                <a:cubicBezTo>
                  <a:pt x="1423647" y="3726172"/>
                  <a:pt x="1286947" y="3750032"/>
                  <a:pt x="1158288" y="3740218"/>
                </a:cubicBezTo>
                <a:cubicBezTo>
                  <a:pt x="1029629" y="3730404"/>
                  <a:pt x="791123" y="3749212"/>
                  <a:pt x="600149" y="3740218"/>
                </a:cubicBezTo>
                <a:cubicBezTo>
                  <a:pt x="409175" y="3731224"/>
                  <a:pt x="142605" y="3718361"/>
                  <a:pt x="0" y="3740218"/>
                </a:cubicBezTo>
                <a:cubicBezTo>
                  <a:pt x="27175" y="3430339"/>
                  <a:pt x="13882" y="3267125"/>
                  <a:pt x="0" y="3079446"/>
                </a:cubicBezTo>
                <a:cubicBezTo>
                  <a:pt x="-13882" y="2891767"/>
                  <a:pt x="12048" y="2575617"/>
                  <a:pt x="0" y="2418674"/>
                </a:cubicBezTo>
                <a:cubicBezTo>
                  <a:pt x="-12048" y="2261731"/>
                  <a:pt x="18367" y="2000025"/>
                  <a:pt x="0" y="1832707"/>
                </a:cubicBezTo>
                <a:cubicBezTo>
                  <a:pt x="-18367" y="1665389"/>
                  <a:pt x="3983" y="1301310"/>
                  <a:pt x="0" y="1134533"/>
                </a:cubicBezTo>
                <a:cubicBezTo>
                  <a:pt x="-3983" y="967756"/>
                  <a:pt x="-6500" y="711768"/>
                  <a:pt x="0" y="585967"/>
                </a:cubicBezTo>
                <a:cubicBezTo>
                  <a:pt x="6500" y="460166"/>
                  <a:pt x="-11615" y="122295"/>
                  <a:pt x="0" y="0"/>
                </a:cubicBezTo>
                <a:close/>
              </a:path>
            </a:pathLst>
          </a:custGeom>
          <a:ln>
            <a:extLst>
              <a:ext uri="{C807C97D-BFC1-408E-A445-0C87EB9F89A2}">
                <ask:lineSketchStyleProps xmlns:ask="http://schemas.microsoft.com/office/drawing/2018/sketchyshapes" sd="2011785289">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rtlCol="0" anchor="ctr"/>
          <a:lstStyle/>
          <a:p>
            <a:pPr algn="ctr"/>
            <a:r>
              <a:rPr lang="en-GB" sz="2000" b="1" kern="100" dirty="0">
                <a:effectLst/>
                <a:latin typeface="Aptos" panose="020B0004020202020204" pitchFamily="34" charset="0"/>
                <a:ea typeface="Aptos" panose="020B0004020202020204" pitchFamily="34" charset="0"/>
                <a:cs typeface="Times New Roman" panose="02020603050405020304" pitchFamily="18" charset="0"/>
              </a:rPr>
              <a:t>Example: </a:t>
            </a:r>
          </a:p>
          <a:p>
            <a:pPr algn="ctr"/>
            <a:endParaRPr lang="en-GB" sz="2000" b="1"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000" dirty="0"/>
              <a:t>Jordan works full-time, but his partner Mia insists all his wages go into her account. She only gives Jordan a small allowance for food and travel. At the same time, Jordan notices cash missing from his wallet whenever Mia borrows it, but when he asks her, she says he must have “miscounted.”</a:t>
            </a:r>
          </a:p>
        </p:txBody>
      </p:sp>
      <p:sp>
        <p:nvSpPr>
          <p:cNvPr id="8" name="Rectangle: Rounded Corners 20">
            <a:extLst>
              <a:ext uri="{FF2B5EF4-FFF2-40B4-BE49-F238E27FC236}">
                <a16:creationId xmlns:a16="http://schemas.microsoft.com/office/drawing/2014/main" id="{BFAF2AED-828F-5CEC-0587-A821D93E568B}"/>
              </a:ext>
            </a:extLst>
          </p:cNvPr>
          <p:cNvSpPr/>
          <p:nvPr/>
        </p:nvSpPr>
        <p:spPr>
          <a:xfrm>
            <a:off x="375668" y="5926555"/>
            <a:ext cx="8548086" cy="695225"/>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en-GB" sz="1600" dirty="0">
                <a:solidFill>
                  <a:schemeClr val="tx1"/>
                </a:solidFill>
              </a:rPr>
              <a:t>In groups, read the scenarios on your worksheet.  </a:t>
            </a:r>
          </a:p>
          <a:p>
            <a:pPr marL="342900" indent="-342900">
              <a:buFont typeface="+mj-lt"/>
              <a:buAutoNum type="arabicPeriod"/>
            </a:pPr>
            <a:r>
              <a:rPr lang="en-GB" sz="1600" dirty="0">
                <a:solidFill>
                  <a:schemeClr val="tx1"/>
                </a:solidFill>
              </a:rPr>
              <a:t>Highlight and annotate any examples of financial abuse you see.</a:t>
            </a:r>
            <a:endParaRPr lang="en-GB" sz="1400" dirty="0">
              <a:solidFill>
                <a:schemeClr val="tx1"/>
              </a:solidFill>
            </a:endParaRPr>
          </a:p>
        </p:txBody>
      </p:sp>
      <p:sp>
        <p:nvSpPr>
          <p:cNvPr id="9" name="Rectangle: Diagonal Corners Rounded 22">
            <a:extLst>
              <a:ext uri="{FF2B5EF4-FFF2-40B4-BE49-F238E27FC236}">
                <a16:creationId xmlns:a16="http://schemas.microsoft.com/office/drawing/2014/main" id="{B651645C-3871-AFED-ABDF-57A82BF7AF3C}"/>
              </a:ext>
            </a:extLst>
          </p:cNvPr>
          <p:cNvSpPr/>
          <p:nvPr/>
        </p:nvSpPr>
        <p:spPr>
          <a:xfrm>
            <a:off x="192722" y="5585958"/>
            <a:ext cx="1510389"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sp>
        <p:nvSpPr>
          <p:cNvPr id="10" name="Rectangle: Rounded Corners 9">
            <a:extLst>
              <a:ext uri="{FF2B5EF4-FFF2-40B4-BE49-F238E27FC236}">
                <a16:creationId xmlns:a16="http://schemas.microsoft.com/office/drawing/2014/main" id="{A9CFDB4B-3A60-3E9E-B1B2-27CE56921227}"/>
              </a:ext>
            </a:extLst>
          </p:cNvPr>
          <p:cNvSpPr/>
          <p:nvPr/>
        </p:nvSpPr>
        <p:spPr>
          <a:xfrm>
            <a:off x="236792" y="1485932"/>
            <a:ext cx="1875344" cy="1870109"/>
          </a:xfrm>
          <a:prstGeom prst="roundRect">
            <a:avLst/>
          </a:prstGeom>
          <a:solidFill>
            <a:srgbClr val="FFFF00"/>
          </a:solidFill>
        </p:spPr>
        <p:style>
          <a:lnRef idx="2">
            <a:schemeClr val="accent2"/>
          </a:lnRef>
          <a:fillRef idx="1">
            <a:schemeClr val="lt1"/>
          </a:fillRef>
          <a:effectRef idx="0">
            <a:schemeClr val="accent2"/>
          </a:effectRef>
          <a:fontRef idx="minor">
            <a:schemeClr val="dk1"/>
          </a:fontRef>
        </p:style>
        <p:txBody>
          <a:bodyPr rtlCol="0" anchor="ctr"/>
          <a:lstStyle/>
          <a:p>
            <a:pPr lvl="0" algn="ctr">
              <a:lnSpc>
                <a:spcPct val="115000"/>
              </a:lnSpc>
              <a:spcAft>
                <a:spcPts val="800"/>
              </a:spcAft>
              <a:buSzPts val="1000"/>
              <a:tabLst>
                <a:tab pos="457200" algn="l"/>
              </a:tabLst>
            </a:pPr>
            <a:r>
              <a:rPr lang="en-GB" sz="1800" b="1" kern="100" dirty="0">
                <a:solidFill>
                  <a:schemeClr val="tx1"/>
                </a:solidFill>
                <a:effectLst/>
                <a:latin typeface="Ink Free" panose="03080402000500000000" pitchFamily="66" charset="0"/>
                <a:ea typeface="Aptos" panose="020B0004020202020204" pitchFamily="34" charset="0"/>
                <a:cs typeface="Times New Roman" panose="02020603050405020304" pitchFamily="18" charset="0"/>
              </a:rPr>
              <a:t>Control of income:</a:t>
            </a:r>
          </a:p>
          <a:p>
            <a:pPr lvl="0" algn="ctr">
              <a:lnSpc>
                <a:spcPct val="115000"/>
              </a:lnSpc>
              <a:spcAft>
                <a:spcPts val="800"/>
              </a:spcAft>
              <a:buSzPts val="1000"/>
              <a:tabLst>
                <a:tab pos="457200" algn="l"/>
              </a:tabLst>
            </a:pPr>
            <a:r>
              <a:rPr lang="en-GB" kern="100" dirty="0">
                <a:solidFill>
                  <a:schemeClr val="tx1"/>
                </a:solidFill>
                <a:latin typeface="Ink Free" panose="03080402000500000000" pitchFamily="66" charset="0"/>
                <a:ea typeface="Aptos" panose="020B0004020202020204" pitchFamily="34" charset="0"/>
                <a:cs typeface="Times New Roman" panose="02020603050405020304" pitchFamily="18" charset="0"/>
              </a:rPr>
              <a:t>Mia has control of Jordan’s  wages </a:t>
            </a:r>
          </a:p>
        </p:txBody>
      </p:sp>
      <p:sp>
        <p:nvSpPr>
          <p:cNvPr id="11" name="Rectangle: Rounded Corners 10">
            <a:extLst>
              <a:ext uri="{FF2B5EF4-FFF2-40B4-BE49-F238E27FC236}">
                <a16:creationId xmlns:a16="http://schemas.microsoft.com/office/drawing/2014/main" id="{A608A977-4439-465A-CDA1-74B527839F6D}"/>
              </a:ext>
            </a:extLst>
          </p:cNvPr>
          <p:cNvSpPr/>
          <p:nvPr/>
        </p:nvSpPr>
        <p:spPr>
          <a:xfrm>
            <a:off x="6915989" y="3508441"/>
            <a:ext cx="2007765" cy="1870109"/>
          </a:xfrm>
          <a:prstGeom prst="roundRect">
            <a:avLst/>
          </a:prstGeom>
          <a:solidFill>
            <a:srgbClr val="66FF33"/>
          </a:solidFill>
        </p:spPr>
        <p:style>
          <a:lnRef idx="2">
            <a:schemeClr val="accent2"/>
          </a:lnRef>
          <a:fillRef idx="1">
            <a:schemeClr val="lt1"/>
          </a:fillRef>
          <a:effectRef idx="0">
            <a:schemeClr val="accent2"/>
          </a:effectRef>
          <a:fontRef idx="minor">
            <a:schemeClr val="dk1"/>
          </a:fontRef>
        </p:style>
        <p:txBody>
          <a:bodyPr rtlCol="0" anchor="ctr"/>
          <a:lstStyle/>
          <a:p>
            <a:pPr lvl="0" algn="ctr">
              <a:lnSpc>
                <a:spcPct val="115000"/>
              </a:lnSpc>
              <a:spcAft>
                <a:spcPts val="800"/>
              </a:spcAft>
              <a:buSzPts val="1000"/>
              <a:tabLst>
                <a:tab pos="457200" algn="l"/>
              </a:tabLst>
            </a:pPr>
            <a:r>
              <a:rPr lang="en-GB" sz="1800" b="1" kern="100" dirty="0">
                <a:solidFill>
                  <a:schemeClr val="tx1"/>
                </a:solidFill>
                <a:effectLst/>
                <a:latin typeface="Ink Free" panose="03080402000500000000" pitchFamily="66" charset="0"/>
                <a:ea typeface="Aptos" panose="020B0004020202020204" pitchFamily="34" charset="0"/>
                <a:cs typeface="Times New Roman" panose="02020603050405020304" pitchFamily="18" charset="0"/>
              </a:rPr>
              <a:t>Theft:</a:t>
            </a:r>
            <a:endParaRPr lang="en-GB" b="1" kern="100" dirty="0">
              <a:solidFill>
                <a:schemeClr val="tx1"/>
              </a:solidFill>
              <a:latin typeface="Ink Free" panose="03080402000500000000" pitchFamily="66" charset="0"/>
              <a:ea typeface="Aptos" panose="020B0004020202020204" pitchFamily="34" charset="0"/>
              <a:cs typeface="Times New Roman" panose="02020603050405020304" pitchFamily="18" charset="0"/>
            </a:endParaRPr>
          </a:p>
          <a:p>
            <a:pPr lvl="0" algn="ctr">
              <a:lnSpc>
                <a:spcPct val="115000"/>
              </a:lnSpc>
              <a:spcAft>
                <a:spcPts val="800"/>
              </a:spcAft>
              <a:buSzPts val="1000"/>
              <a:tabLst>
                <a:tab pos="457200" algn="l"/>
              </a:tabLst>
            </a:pPr>
            <a:r>
              <a:rPr lang="en-GB" sz="1800" kern="100" dirty="0">
                <a:solidFill>
                  <a:schemeClr val="tx1"/>
                </a:solidFill>
                <a:effectLst/>
                <a:latin typeface="Ink Free" panose="03080402000500000000" pitchFamily="66" charset="0"/>
                <a:ea typeface="Aptos" panose="020B0004020202020204" pitchFamily="34" charset="0"/>
                <a:cs typeface="Times New Roman" panose="02020603050405020304" pitchFamily="18" charset="0"/>
              </a:rPr>
              <a:t>Mia is taking cash from his wallet </a:t>
            </a:r>
          </a:p>
        </p:txBody>
      </p:sp>
      <p:cxnSp>
        <p:nvCxnSpPr>
          <p:cNvPr id="13" name="Straight Arrow Connector 12">
            <a:extLst>
              <a:ext uri="{FF2B5EF4-FFF2-40B4-BE49-F238E27FC236}">
                <a16:creationId xmlns:a16="http://schemas.microsoft.com/office/drawing/2014/main" id="{C540638D-4316-204C-C5AF-0CDD3A62E51E}"/>
              </a:ext>
            </a:extLst>
          </p:cNvPr>
          <p:cNvCxnSpPr>
            <a:cxnSpLocks/>
          </p:cNvCxnSpPr>
          <p:nvPr/>
        </p:nvCxnSpPr>
        <p:spPr>
          <a:xfrm flipH="1" flipV="1">
            <a:off x="1996225" y="2743200"/>
            <a:ext cx="385099" cy="81751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4" name="Straight Arrow Connector 13">
            <a:extLst>
              <a:ext uri="{FF2B5EF4-FFF2-40B4-BE49-F238E27FC236}">
                <a16:creationId xmlns:a16="http://schemas.microsoft.com/office/drawing/2014/main" id="{C0E90B35-9328-1E60-915C-522EB8B7F959}"/>
              </a:ext>
            </a:extLst>
          </p:cNvPr>
          <p:cNvCxnSpPr>
            <a:cxnSpLocks/>
          </p:cNvCxnSpPr>
          <p:nvPr/>
        </p:nvCxnSpPr>
        <p:spPr>
          <a:xfrm>
            <a:off x="6485579" y="4263163"/>
            <a:ext cx="430410" cy="7171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5469999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65271-BCF7-410C-AF09-61E344D92786}"/>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Spotting Financial Abuse </a:t>
            </a:r>
          </a:p>
        </p:txBody>
      </p:sp>
      <p:sp>
        <p:nvSpPr>
          <p:cNvPr id="7" name="Rectangle 6">
            <a:extLst>
              <a:ext uri="{FF2B5EF4-FFF2-40B4-BE49-F238E27FC236}">
                <a16:creationId xmlns:a16="http://schemas.microsoft.com/office/drawing/2014/main" id="{F9766E93-03F7-4EF0-DD14-3751FC8C38B7}"/>
              </a:ext>
            </a:extLst>
          </p:cNvPr>
          <p:cNvSpPr/>
          <p:nvPr/>
        </p:nvSpPr>
        <p:spPr>
          <a:xfrm>
            <a:off x="284616" y="1150572"/>
            <a:ext cx="4091441" cy="3541172"/>
          </a:xfrm>
          <a:custGeom>
            <a:avLst/>
            <a:gdLst>
              <a:gd name="connsiteX0" fmla="*/ 0 w 4091441"/>
              <a:gd name="connsiteY0" fmla="*/ 0 h 3541172"/>
              <a:gd name="connsiteX1" fmla="*/ 763736 w 4091441"/>
              <a:gd name="connsiteY1" fmla="*/ 0 h 3541172"/>
              <a:gd name="connsiteX2" fmla="*/ 1404728 w 4091441"/>
              <a:gd name="connsiteY2" fmla="*/ 0 h 3541172"/>
              <a:gd name="connsiteX3" fmla="*/ 2168464 w 4091441"/>
              <a:gd name="connsiteY3" fmla="*/ 0 h 3541172"/>
              <a:gd name="connsiteX4" fmla="*/ 2850371 w 4091441"/>
              <a:gd name="connsiteY4" fmla="*/ 0 h 3541172"/>
              <a:gd name="connsiteX5" fmla="*/ 4091441 w 4091441"/>
              <a:gd name="connsiteY5" fmla="*/ 0 h 3541172"/>
              <a:gd name="connsiteX6" fmla="*/ 4091441 w 4091441"/>
              <a:gd name="connsiteY6" fmla="*/ 661019 h 3541172"/>
              <a:gd name="connsiteX7" fmla="*/ 4091441 w 4091441"/>
              <a:gd name="connsiteY7" fmla="*/ 1322038 h 3541172"/>
              <a:gd name="connsiteX8" fmla="*/ 4091441 w 4091441"/>
              <a:gd name="connsiteY8" fmla="*/ 1947645 h 3541172"/>
              <a:gd name="connsiteX9" fmla="*/ 4091441 w 4091441"/>
              <a:gd name="connsiteY9" fmla="*/ 2608663 h 3541172"/>
              <a:gd name="connsiteX10" fmla="*/ 4091441 w 4091441"/>
              <a:gd name="connsiteY10" fmla="*/ 3541172 h 3541172"/>
              <a:gd name="connsiteX11" fmla="*/ 3491363 w 4091441"/>
              <a:gd name="connsiteY11" fmla="*/ 3541172 h 3541172"/>
              <a:gd name="connsiteX12" fmla="*/ 2932199 w 4091441"/>
              <a:gd name="connsiteY12" fmla="*/ 3541172 h 3541172"/>
              <a:gd name="connsiteX13" fmla="*/ 2168464 w 4091441"/>
              <a:gd name="connsiteY13" fmla="*/ 3541172 h 3541172"/>
              <a:gd name="connsiteX14" fmla="*/ 1486557 w 4091441"/>
              <a:gd name="connsiteY14" fmla="*/ 3541172 h 3541172"/>
              <a:gd name="connsiteX15" fmla="*/ 845564 w 4091441"/>
              <a:gd name="connsiteY15" fmla="*/ 3541172 h 3541172"/>
              <a:gd name="connsiteX16" fmla="*/ 0 w 4091441"/>
              <a:gd name="connsiteY16" fmla="*/ 3541172 h 3541172"/>
              <a:gd name="connsiteX17" fmla="*/ 0 w 4091441"/>
              <a:gd name="connsiteY17" fmla="*/ 2915565 h 3541172"/>
              <a:gd name="connsiteX18" fmla="*/ 0 w 4091441"/>
              <a:gd name="connsiteY18" fmla="*/ 2360781 h 3541172"/>
              <a:gd name="connsiteX19" fmla="*/ 0 w 4091441"/>
              <a:gd name="connsiteY19" fmla="*/ 1805998 h 3541172"/>
              <a:gd name="connsiteX20" fmla="*/ 0 w 4091441"/>
              <a:gd name="connsiteY20" fmla="*/ 1215802 h 3541172"/>
              <a:gd name="connsiteX21" fmla="*/ 0 w 4091441"/>
              <a:gd name="connsiteY21" fmla="*/ 731842 h 3541172"/>
              <a:gd name="connsiteX22" fmla="*/ 0 w 4091441"/>
              <a:gd name="connsiteY22" fmla="*/ 0 h 3541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091441" h="3541172" fill="none" extrusionOk="0">
                <a:moveTo>
                  <a:pt x="0" y="0"/>
                </a:moveTo>
                <a:cubicBezTo>
                  <a:pt x="357817" y="-10407"/>
                  <a:pt x="520447" y="-34860"/>
                  <a:pt x="763736" y="0"/>
                </a:cubicBezTo>
                <a:cubicBezTo>
                  <a:pt x="1007025" y="34860"/>
                  <a:pt x="1237019" y="-7080"/>
                  <a:pt x="1404728" y="0"/>
                </a:cubicBezTo>
                <a:cubicBezTo>
                  <a:pt x="1572437" y="7080"/>
                  <a:pt x="1960045" y="35301"/>
                  <a:pt x="2168464" y="0"/>
                </a:cubicBezTo>
                <a:cubicBezTo>
                  <a:pt x="2376883" y="-35301"/>
                  <a:pt x="2568084" y="13721"/>
                  <a:pt x="2850371" y="0"/>
                </a:cubicBezTo>
                <a:cubicBezTo>
                  <a:pt x="3132658" y="-13721"/>
                  <a:pt x="3605246" y="40577"/>
                  <a:pt x="4091441" y="0"/>
                </a:cubicBezTo>
                <a:cubicBezTo>
                  <a:pt x="4074896" y="323618"/>
                  <a:pt x="4098690" y="465708"/>
                  <a:pt x="4091441" y="661019"/>
                </a:cubicBezTo>
                <a:cubicBezTo>
                  <a:pt x="4084192" y="856330"/>
                  <a:pt x="4072536" y="1027081"/>
                  <a:pt x="4091441" y="1322038"/>
                </a:cubicBezTo>
                <a:cubicBezTo>
                  <a:pt x="4110346" y="1616995"/>
                  <a:pt x="4075322" y="1636693"/>
                  <a:pt x="4091441" y="1947645"/>
                </a:cubicBezTo>
                <a:cubicBezTo>
                  <a:pt x="4107560" y="2258597"/>
                  <a:pt x="4104168" y="2453423"/>
                  <a:pt x="4091441" y="2608663"/>
                </a:cubicBezTo>
                <a:cubicBezTo>
                  <a:pt x="4078714" y="2763903"/>
                  <a:pt x="4125037" y="3116031"/>
                  <a:pt x="4091441" y="3541172"/>
                </a:cubicBezTo>
                <a:cubicBezTo>
                  <a:pt x="3876060" y="3560704"/>
                  <a:pt x="3625577" y="3544703"/>
                  <a:pt x="3491363" y="3541172"/>
                </a:cubicBezTo>
                <a:cubicBezTo>
                  <a:pt x="3357149" y="3537641"/>
                  <a:pt x="3067324" y="3544510"/>
                  <a:pt x="2932199" y="3541172"/>
                </a:cubicBezTo>
                <a:cubicBezTo>
                  <a:pt x="2797074" y="3537834"/>
                  <a:pt x="2407478" y="3544221"/>
                  <a:pt x="2168464" y="3541172"/>
                </a:cubicBezTo>
                <a:cubicBezTo>
                  <a:pt x="1929450" y="3538123"/>
                  <a:pt x="1816380" y="3529460"/>
                  <a:pt x="1486557" y="3541172"/>
                </a:cubicBezTo>
                <a:cubicBezTo>
                  <a:pt x="1156734" y="3552884"/>
                  <a:pt x="985298" y="3511270"/>
                  <a:pt x="845564" y="3541172"/>
                </a:cubicBezTo>
                <a:cubicBezTo>
                  <a:pt x="705830" y="3571074"/>
                  <a:pt x="264179" y="3509604"/>
                  <a:pt x="0" y="3541172"/>
                </a:cubicBezTo>
                <a:cubicBezTo>
                  <a:pt x="12183" y="3402200"/>
                  <a:pt x="30186" y="3044073"/>
                  <a:pt x="0" y="2915565"/>
                </a:cubicBezTo>
                <a:cubicBezTo>
                  <a:pt x="-30186" y="2787057"/>
                  <a:pt x="15876" y="2627661"/>
                  <a:pt x="0" y="2360781"/>
                </a:cubicBezTo>
                <a:cubicBezTo>
                  <a:pt x="-15876" y="2093901"/>
                  <a:pt x="-6942" y="2030621"/>
                  <a:pt x="0" y="1805998"/>
                </a:cubicBezTo>
                <a:cubicBezTo>
                  <a:pt x="6942" y="1581375"/>
                  <a:pt x="15874" y="1390173"/>
                  <a:pt x="0" y="1215802"/>
                </a:cubicBezTo>
                <a:cubicBezTo>
                  <a:pt x="-15874" y="1041431"/>
                  <a:pt x="-9398" y="943063"/>
                  <a:pt x="0" y="731842"/>
                </a:cubicBezTo>
                <a:cubicBezTo>
                  <a:pt x="9398" y="520621"/>
                  <a:pt x="-18465" y="161782"/>
                  <a:pt x="0" y="0"/>
                </a:cubicBezTo>
                <a:close/>
              </a:path>
              <a:path w="4091441" h="3541172" stroke="0" extrusionOk="0">
                <a:moveTo>
                  <a:pt x="0" y="0"/>
                </a:moveTo>
                <a:cubicBezTo>
                  <a:pt x="155639" y="17500"/>
                  <a:pt x="596558" y="-21527"/>
                  <a:pt x="763736" y="0"/>
                </a:cubicBezTo>
                <a:cubicBezTo>
                  <a:pt x="930914" y="21527"/>
                  <a:pt x="1267773" y="-23698"/>
                  <a:pt x="1404728" y="0"/>
                </a:cubicBezTo>
                <a:cubicBezTo>
                  <a:pt x="1541683" y="23698"/>
                  <a:pt x="1844566" y="2523"/>
                  <a:pt x="2045720" y="0"/>
                </a:cubicBezTo>
                <a:cubicBezTo>
                  <a:pt x="2246874" y="-2523"/>
                  <a:pt x="2558390" y="31735"/>
                  <a:pt x="2768542" y="0"/>
                </a:cubicBezTo>
                <a:cubicBezTo>
                  <a:pt x="2978694" y="-31735"/>
                  <a:pt x="3460764" y="-25005"/>
                  <a:pt x="4091441" y="0"/>
                </a:cubicBezTo>
                <a:cubicBezTo>
                  <a:pt x="4096523" y="189347"/>
                  <a:pt x="4086780" y="320324"/>
                  <a:pt x="4091441" y="519372"/>
                </a:cubicBezTo>
                <a:cubicBezTo>
                  <a:pt x="4096102" y="718420"/>
                  <a:pt x="4066659" y="965069"/>
                  <a:pt x="4091441" y="1144979"/>
                </a:cubicBezTo>
                <a:cubicBezTo>
                  <a:pt x="4116223" y="1324889"/>
                  <a:pt x="4084555" y="1416777"/>
                  <a:pt x="4091441" y="1664351"/>
                </a:cubicBezTo>
                <a:cubicBezTo>
                  <a:pt x="4098327" y="1911925"/>
                  <a:pt x="4116058" y="2056759"/>
                  <a:pt x="4091441" y="2254546"/>
                </a:cubicBezTo>
                <a:cubicBezTo>
                  <a:pt x="4066824" y="2452333"/>
                  <a:pt x="4104878" y="2577055"/>
                  <a:pt x="4091441" y="2738506"/>
                </a:cubicBezTo>
                <a:cubicBezTo>
                  <a:pt x="4078004" y="2899957"/>
                  <a:pt x="4065721" y="3226445"/>
                  <a:pt x="4091441" y="3541172"/>
                </a:cubicBezTo>
                <a:cubicBezTo>
                  <a:pt x="3817562" y="3524492"/>
                  <a:pt x="3719588" y="3529083"/>
                  <a:pt x="3368620" y="3541172"/>
                </a:cubicBezTo>
                <a:cubicBezTo>
                  <a:pt x="3017652" y="3553261"/>
                  <a:pt x="2927432" y="3540035"/>
                  <a:pt x="2809456" y="3541172"/>
                </a:cubicBezTo>
                <a:cubicBezTo>
                  <a:pt x="2691480" y="3542309"/>
                  <a:pt x="2505292" y="3557773"/>
                  <a:pt x="2250293" y="3541172"/>
                </a:cubicBezTo>
                <a:cubicBezTo>
                  <a:pt x="1995294" y="3524571"/>
                  <a:pt x="1775790" y="3521376"/>
                  <a:pt x="1527471" y="3541172"/>
                </a:cubicBezTo>
                <a:cubicBezTo>
                  <a:pt x="1279152" y="3560968"/>
                  <a:pt x="1066425" y="3536409"/>
                  <a:pt x="763736" y="3541172"/>
                </a:cubicBezTo>
                <a:cubicBezTo>
                  <a:pt x="461048" y="3545935"/>
                  <a:pt x="334821" y="3532581"/>
                  <a:pt x="0" y="3541172"/>
                </a:cubicBezTo>
                <a:cubicBezTo>
                  <a:pt x="9023" y="3348256"/>
                  <a:pt x="13679" y="3239188"/>
                  <a:pt x="0" y="3057212"/>
                </a:cubicBezTo>
                <a:cubicBezTo>
                  <a:pt x="-13679" y="2875236"/>
                  <a:pt x="-9914" y="2700900"/>
                  <a:pt x="0" y="2396193"/>
                </a:cubicBezTo>
                <a:cubicBezTo>
                  <a:pt x="9914" y="2091486"/>
                  <a:pt x="6467" y="1939886"/>
                  <a:pt x="0" y="1805998"/>
                </a:cubicBezTo>
                <a:cubicBezTo>
                  <a:pt x="-6467" y="1672111"/>
                  <a:pt x="-21027" y="1458495"/>
                  <a:pt x="0" y="1322038"/>
                </a:cubicBezTo>
                <a:cubicBezTo>
                  <a:pt x="21027" y="1185581"/>
                  <a:pt x="-7216" y="975938"/>
                  <a:pt x="0" y="696430"/>
                </a:cubicBezTo>
                <a:cubicBezTo>
                  <a:pt x="7216" y="416922"/>
                  <a:pt x="-31462" y="308179"/>
                  <a:pt x="0" y="0"/>
                </a:cubicBezTo>
                <a:close/>
              </a:path>
            </a:pathLst>
          </a:custGeom>
          <a:solidFill>
            <a:schemeClr val="accent4">
              <a:lumMod val="20000"/>
              <a:lumOff val="80000"/>
            </a:schemeClr>
          </a:solidFill>
          <a:ln>
            <a:extLst>
              <a:ext uri="{C807C97D-BFC1-408E-A445-0C87EB9F89A2}">
                <ask:lineSketchStyleProps xmlns:ask="http://schemas.microsoft.com/office/drawing/2018/sketchyshapes" sd="2011785289">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rtlCol="0" anchor="ctr"/>
          <a:lstStyle/>
          <a:p>
            <a:r>
              <a:rPr lang="en-GB" sz="1700" dirty="0">
                <a:cs typeface="Times New Roman" panose="02020603050405020304" pitchFamily="18" charset="0"/>
              </a:rPr>
              <a:t>Holly shares a flat with her best friend, Ben. At first, she trusts him completely. But she starts noticing that cash goes missing from her purse after Ben has borrowed it to “grab some milk.” When Holly confronts him, he laughs it off, saying she’s “forgetful.” A few weeks later, Holly receives a bill for a store credit card she never applied for. The purchases are things Ben wanted—trainers, gaming equipment, and clothes. When she challenges him, Ben insists he’ll pay it back eventually, but months pass and the debt remains in Holly’s name.</a:t>
            </a:r>
          </a:p>
        </p:txBody>
      </p:sp>
      <p:sp>
        <p:nvSpPr>
          <p:cNvPr id="3" name="Rectangle 2">
            <a:extLst>
              <a:ext uri="{FF2B5EF4-FFF2-40B4-BE49-F238E27FC236}">
                <a16:creationId xmlns:a16="http://schemas.microsoft.com/office/drawing/2014/main" id="{F4C9730E-1C93-1C6B-DA28-431B5C1D06C2}"/>
              </a:ext>
            </a:extLst>
          </p:cNvPr>
          <p:cNvSpPr/>
          <p:nvPr/>
        </p:nvSpPr>
        <p:spPr>
          <a:xfrm>
            <a:off x="4571999" y="2743200"/>
            <a:ext cx="4287385" cy="3632239"/>
          </a:xfrm>
          <a:custGeom>
            <a:avLst/>
            <a:gdLst>
              <a:gd name="connsiteX0" fmla="*/ 0 w 4287385"/>
              <a:gd name="connsiteY0" fmla="*/ 0 h 3632239"/>
              <a:gd name="connsiteX1" fmla="*/ 526736 w 4287385"/>
              <a:gd name="connsiteY1" fmla="*/ 0 h 3632239"/>
              <a:gd name="connsiteX2" fmla="*/ 1139219 w 4287385"/>
              <a:gd name="connsiteY2" fmla="*/ 0 h 3632239"/>
              <a:gd name="connsiteX3" fmla="*/ 1837451 w 4287385"/>
              <a:gd name="connsiteY3" fmla="*/ 0 h 3632239"/>
              <a:gd name="connsiteX4" fmla="*/ 2492808 w 4287385"/>
              <a:gd name="connsiteY4" fmla="*/ 0 h 3632239"/>
              <a:gd name="connsiteX5" fmla="*/ 3105292 w 4287385"/>
              <a:gd name="connsiteY5" fmla="*/ 0 h 3632239"/>
              <a:gd name="connsiteX6" fmla="*/ 3632028 w 4287385"/>
              <a:gd name="connsiteY6" fmla="*/ 0 h 3632239"/>
              <a:gd name="connsiteX7" fmla="*/ 4287385 w 4287385"/>
              <a:gd name="connsiteY7" fmla="*/ 0 h 3632239"/>
              <a:gd name="connsiteX8" fmla="*/ 4287385 w 4287385"/>
              <a:gd name="connsiteY8" fmla="*/ 641696 h 3632239"/>
              <a:gd name="connsiteX9" fmla="*/ 4287385 w 4287385"/>
              <a:gd name="connsiteY9" fmla="*/ 1319714 h 3632239"/>
              <a:gd name="connsiteX10" fmla="*/ 4287385 w 4287385"/>
              <a:gd name="connsiteY10" fmla="*/ 1852442 h 3632239"/>
              <a:gd name="connsiteX11" fmla="*/ 4287385 w 4287385"/>
              <a:gd name="connsiteY11" fmla="*/ 2348848 h 3632239"/>
              <a:gd name="connsiteX12" fmla="*/ 4287385 w 4287385"/>
              <a:gd name="connsiteY12" fmla="*/ 2917899 h 3632239"/>
              <a:gd name="connsiteX13" fmla="*/ 4287385 w 4287385"/>
              <a:gd name="connsiteY13" fmla="*/ 3632239 h 3632239"/>
              <a:gd name="connsiteX14" fmla="*/ 3632028 w 4287385"/>
              <a:gd name="connsiteY14" fmla="*/ 3632239 h 3632239"/>
              <a:gd name="connsiteX15" fmla="*/ 3062418 w 4287385"/>
              <a:gd name="connsiteY15" fmla="*/ 3632239 h 3632239"/>
              <a:gd name="connsiteX16" fmla="*/ 2364187 w 4287385"/>
              <a:gd name="connsiteY16" fmla="*/ 3632239 h 3632239"/>
              <a:gd name="connsiteX17" fmla="*/ 1837451 w 4287385"/>
              <a:gd name="connsiteY17" fmla="*/ 3632239 h 3632239"/>
              <a:gd name="connsiteX18" fmla="*/ 1182093 w 4287385"/>
              <a:gd name="connsiteY18" fmla="*/ 3632239 h 3632239"/>
              <a:gd name="connsiteX19" fmla="*/ 526736 w 4287385"/>
              <a:gd name="connsiteY19" fmla="*/ 3632239 h 3632239"/>
              <a:gd name="connsiteX20" fmla="*/ 0 w 4287385"/>
              <a:gd name="connsiteY20" fmla="*/ 3632239 h 3632239"/>
              <a:gd name="connsiteX21" fmla="*/ 0 w 4287385"/>
              <a:gd name="connsiteY21" fmla="*/ 3063188 h 3632239"/>
              <a:gd name="connsiteX22" fmla="*/ 0 w 4287385"/>
              <a:gd name="connsiteY22" fmla="*/ 2494137 h 3632239"/>
              <a:gd name="connsiteX23" fmla="*/ 0 w 4287385"/>
              <a:gd name="connsiteY23" fmla="*/ 1888764 h 3632239"/>
              <a:gd name="connsiteX24" fmla="*/ 0 w 4287385"/>
              <a:gd name="connsiteY24" fmla="*/ 1392358 h 3632239"/>
              <a:gd name="connsiteX25" fmla="*/ 0 w 4287385"/>
              <a:gd name="connsiteY25" fmla="*/ 714340 h 3632239"/>
              <a:gd name="connsiteX26" fmla="*/ 0 w 4287385"/>
              <a:gd name="connsiteY26" fmla="*/ 0 h 3632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287385" h="3632239" fill="none" extrusionOk="0">
                <a:moveTo>
                  <a:pt x="0" y="0"/>
                </a:moveTo>
                <a:cubicBezTo>
                  <a:pt x="105444" y="-2122"/>
                  <a:pt x="389803" y="-12383"/>
                  <a:pt x="526736" y="0"/>
                </a:cubicBezTo>
                <a:cubicBezTo>
                  <a:pt x="663669" y="12383"/>
                  <a:pt x="921496" y="-8414"/>
                  <a:pt x="1139219" y="0"/>
                </a:cubicBezTo>
                <a:cubicBezTo>
                  <a:pt x="1356942" y="8414"/>
                  <a:pt x="1576129" y="4866"/>
                  <a:pt x="1837451" y="0"/>
                </a:cubicBezTo>
                <a:cubicBezTo>
                  <a:pt x="2098773" y="-4866"/>
                  <a:pt x="2317850" y="21362"/>
                  <a:pt x="2492808" y="0"/>
                </a:cubicBezTo>
                <a:cubicBezTo>
                  <a:pt x="2667766" y="-21362"/>
                  <a:pt x="2886406" y="-7790"/>
                  <a:pt x="3105292" y="0"/>
                </a:cubicBezTo>
                <a:cubicBezTo>
                  <a:pt x="3324178" y="7790"/>
                  <a:pt x="3388062" y="21064"/>
                  <a:pt x="3632028" y="0"/>
                </a:cubicBezTo>
                <a:cubicBezTo>
                  <a:pt x="3875994" y="-21064"/>
                  <a:pt x="4123975" y="32507"/>
                  <a:pt x="4287385" y="0"/>
                </a:cubicBezTo>
                <a:cubicBezTo>
                  <a:pt x="4276918" y="180966"/>
                  <a:pt x="4268964" y="437822"/>
                  <a:pt x="4287385" y="641696"/>
                </a:cubicBezTo>
                <a:cubicBezTo>
                  <a:pt x="4305806" y="845570"/>
                  <a:pt x="4315963" y="1135901"/>
                  <a:pt x="4287385" y="1319714"/>
                </a:cubicBezTo>
                <a:cubicBezTo>
                  <a:pt x="4258807" y="1503527"/>
                  <a:pt x="4299753" y="1652036"/>
                  <a:pt x="4287385" y="1852442"/>
                </a:cubicBezTo>
                <a:cubicBezTo>
                  <a:pt x="4275017" y="2052848"/>
                  <a:pt x="4280535" y="2106089"/>
                  <a:pt x="4287385" y="2348848"/>
                </a:cubicBezTo>
                <a:cubicBezTo>
                  <a:pt x="4294235" y="2591607"/>
                  <a:pt x="4282941" y="2635342"/>
                  <a:pt x="4287385" y="2917899"/>
                </a:cubicBezTo>
                <a:cubicBezTo>
                  <a:pt x="4291829" y="3200456"/>
                  <a:pt x="4306156" y="3480141"/>
                  <a:pt x="4287385" y="3632239"/>
                </a:cubicBezTo>
                <a:cubicBezTo>
                  <a:pt x="4086745" y="3664206"/>
                  <a:pt x="3787151" y="3610708"/>
                  <a:pt x="3632028" y="3632239"/>
                </a:cubicBezTo>
                <a:cubicBezTo>
                  <a:pt x="3476905" y="3653770"/>
                  <a:pt x="3292779" y="3612955"/>
                  <a:pt x="3062418" y="3632239"/>
                </a:cubicBezTo>
                <a:cubicBezTo>
                  <a:pt x="2832057" y="3651524"/>
                  <a:pt x="2531992" y="3637599"/>
                  <a:pt x="2364187" y="3632239"/>
                </a:cubicBezTo>
                <a:cubicBezTo>
                  <a:pt x="2196382" y="3626879"/>
                  <a:pt x="1952311" y="3624981"/>
                  <a:pt x="1837451" y="3632239"/>
                </a:cubicBezTo>
                <a:cubicBezTo>
                  <a:pt x="1722591" y="3639497"/>
                  <a:pt x="1378319" y="3653293"/>
                  <a:pt x="1182093" y="3632239"/>
                </a:cubicBezTo>
                <a:cubicBezTo>
                  <a:pt x="985867" y="3611185"/>
                  <a:pt x="799793" y="3641870"/>
                  <a:pt x="526736" y="3632239"/>
                </a:cubicBezTo>
                <a:cubicBezTo>
                  <a:pt x="253679" y="3622608"/>
                  <a:pt x="169489" y="3641796"/>
                  <a:pt x="0" y="3632239"/>
                </a:cubicBezTo>
                <a:cubicBezTo>
                  <a:pt x="-4404" y="3476254"/>
                  <a:pt x="-5006" y="3255712"/>
                  <a:pt x="0" y="3063188"/>
                </a:cubicBezTo>
                <a:cubicBezTo>
                  <a:pt x="5006" y="2870664"/>
                  <a:pt x="-3371" y="2738019"/>
                  <a:pt x="0" y="2494137"/>
                </a:cubicBezTo>
                <a:cubicBezTo>
                  <a:pt x="3371" y="2250255"/>
                  <a:pt x="22619" y="2011370"/>
                  <a:pt x="0" y="1888764"/>
                </a:cubicBezTo>
                <a:cubicBezTo>
                  <a:pt x="-22619" y="1766158"/>
                  <a:pt x="-9379" y="1558970"/>
                  <a:pt x="0" y="1392358"/>
                </a:cubicBezTo>
                <a:cubicBezTo>
                  <a:pt x="9379" y="1225746"/>
                  <a:pt x="-453" y="967797"/>
                  <a:pt x="0" y="714340"/>
                </a:cubicBezTo>
                <a:cubicBezTo>
                  <a:pt x="453" y="460883"/>
                  <a:pt x="15465" y="264571"/>
                  <a:pt x="0" y="0"/>
                </a:cubicBezTo>
                <a:close/>
              </a:path>
              <a:path w="4287385" h="3632239" stroke="0" extrusionOk="0">
                <a:moveTo>
                  <a:pt x="0" y="0"/>
                </a:moveTo>
                <a:cubicBezTo>
                  <a:pt x="141875" y="34175"/>
                  <a:pt x="455166" y="-20651"/>
                  <a:pt x="698231" y="0"/>
                </a:cubicBezTo>
                <a:cubicBezTo>
                  <a:pt x="941296" y="20651"/>
                  <a:pt x="1101025" y="-14696"/>
                  <a:pt x="1267841" y="0"/>
                </a:cubicBezTo>
                <a:cubicBezTo>
                  <a:pt x="1434657" y="14696"/>
                  <a:pt x="1628573" y="-19272"/>
                  <a:pt x="1837451" y="0"/>
                </a:cubicBezTo>
                <a:cubicBezTo>
                  <a:pt x="2046329" y="19272"/>
                  <a:pt x="2333083" y="2946"/>
                  <a:pt x="2492808" y="0"/>
                </a:cubicBezTo>
                <a:cubicBezTo>
                  <a:pt x="2652533" y="-2946"/>
                  <a:pt x="2989607" y="-1544"/>
                  <a:pt x="3191039" y="0"/>
                </a:cubicBezTo>
                <a:cubicBezTo>
                  <a:pt x="3392471" y="1544"/>
                  <a:pt x="3537765" y="15953"/>
                  <a:pt x="3717775" y="0"/>
                </a:cubicBezTo>
                <a:cubicBezTo>
                  <a:pt x="3897785" y="-15953"/>
                  <a:pt x="4035156" y="16836"/>
                  <a:pt x="4287385" y="0"/>
                </a:cubicBezTo>
                <a:cubicBezTo>
                  <a:pt x="4282314" y="282372"/>
                  <a:pt x="4296192" y="358836"/>
                  <a:pt x="4287385" y="569051"/>
                </a:cubicBezTo>
                <a:cubicBezTo>
                  <a:pt x="4278578" y="779266"/>
                  <a:pt x="4284968" y="979930"/>
                  <a:pt x="4287385" y="1174424"/>
                </a:cubicBezTo>
                <a:cubicBezTo>
                  <a:pt x="4289802" y="1368918"/>
                  <a:pt x="4288766" y="1540693"/>
                  <a:pt x="4287385" y="1670830"/>
                </a:cubicBezTo>
                <a:cubicBezTo>
                  <a:pt x="4286004" y="1800967"/>
                  <a:pt x="4259717" y="2188274"/>
                  <a:pt x="4287385" y="2348848"/>
                </a:cubicBezTo>
                <a:cubicBezTo>
                  <a:pt x="4315053" y="2509422"/>
                  <a:pt x="4280944" y="2789283"/>
                  <a:pt x="4287385" y="2990543"/>
                </a:cubicBezTo>
                <a:cubicBezTo>
                  <a:pt x="4293826" y="3191804"/>
                  <a:pt x="4306557" y="3325528"/>
                  <a:pt x="4287385" y="3632239"/>
                </a:cubicBezTo>
                <a:cubicBezTo>
                  <a:pt x="4020500" y="3638835"/>
                  <a:pt x="3877526" y="3643891"/>
                  <a:pt x="3589154" y="3632239"/>
                </a:cubicBezTo>
                <a:cubicBezTo>
                  <a:pt x="3300782" y="3620587"/>
                  <a:pt x="3239235" y="3606972"/>
                  <a:pt x="2933796" y="3632239"/>
                </a:cubicBezTo>
                <a:cubicBezTo>
                  <a:pt x="2628357" y="3657506"/>
                  <a:pt x="2519871" y="3638420"/>
                  <a:pt x="2235565" y="3632239"/>
                </a:cubicBezTo>
                <a:cubicBezTo>
                  <a:pt x="1951259" y="3626058"/>
                  <a:pt x="1819704" y="3615089"/>
                  <a:pt x="1665955" y="3632239"/>
                </a:cubicBezTo>
                <a:cubicBezTo>
                  <a:pt x="1512206" y="3649390"/>
                  <a:pt x="1365997" y="3619592"/>
                  <a:pt x="1182093" y="3632239"/>
                </a:cubicBezTo>
                <a:cubicBezTo>
                  <a:pt x="998189" y="3644886"/>
                  <a:pt x="833751" y="3627366"/>
                  <a:pt x="612484" y="3632239"/>
                </a:cubicBezTo>
                <a:cubicBezTo>
                  <a:pt x="391217" y="3637112"/>
                  <a:pt x="305156" y="3645557"/>
                  <a:pt x="0" y="3632239"/>
                </a:cubicBezTo>
                <a:cubicBezTo>
                  <a:pt x="24841" y="3467005"/>
                  <a:pt x="3737" y="3157307"/>
                  <a:pt x="0" y="2990543"/>
                </a:cubicBezTo>
                <a:cubicBezTo>
                  <a:pt x="-3737" y="2823779"/>
                  <a:pt x="24797" y="2528708"/>
                  <a:pt x="0" y="2348848"/>
                </a:cubicBezTo>
                <a:cubicBezTo>
                  <a:pt x="-24797" y="2168988"/>
                  <a:pt x="24777" y="1953680"/>
                  <a:pt x="0" y="1779797"/>
                </a:cubicBezTo>
                <a:cubicBezTo>
                  <a:pt x="-24777" y="1605914"/>
                  <a:pt x="33222" y="1395326"/>
                  <a:pt x="0" y="1101779"/>
                </a:cubicBezTo>
                <a:cubicBezTo>
                  <a:pt x="-33222" y="808232"/>
                  <a:pt x="7144" y="675660"/>
                  <a:pt x="0" y="569051"/>
                </a:cubicBezTo>
                <a:cubicBezTo>
                  <a:pt x="-7144" y="462442"/>
                  <a:pt x="-584" y="163586"/>
                  <a:pt x="0" y="0"/>
                </a:cubicBezTo>
                <a:close/>
              </a:path>
            </a:pathLst>
          </a:custGeom>
          <a:solidFill>
            <a:schemeClr val="accent2">
              <a:lumMod val="20000"/>
              <a:lumOff val="80000"/>
            </a:schemeClr>
          </a:solidFill>
          <a:ln>
            <a:extLst>
              <a:ext uri="{C807C97D-BFC1-408E-A445-0C87EB9F89A2}">
                <ask:lineSketchStyleProps xmlns:ask="http://schemas.microsoft.com/office/drawing/2018/sketchyshapes" sd="2011785289">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rtlCol="0" anchor="ctr"/>
          <a:lstStyle/>
          <a:p>
            <a:r>
              <a:rPr lang="en-GB" sz="1700" dirty="0">
                <a:cs typeface="Arial" panose="020B0604020202020204" pitchFamily="34" charset="0"/>
              </a:rPr>
              <a:t>Amir is a student who receives a small bursary and housing allowance. His girlfriend, Layla, demands that the money is paid into her account, saying she’ll “make sure it goes on rent and essentials.” She gives Amir only enough for basic meals. When Amir asks where the rest of his allowance goes, Layla tells him not to question her. Later, he receives a letter saying he owes money on a phone contract he never signed. Layla admits she took it out in his name, claiming it was “for both of them” and that Amir should be “grateful.”</a:t>
            </a:r>
          </a:p>
        </p:txBody>
      </p:sp>
      <p:sp>
        <p:nvSpPr>
          <p:cNvPr id="6" name="Rectangle: Rounded Corners 5">
            <a:extLst>
              <a:ext uri="{FF2B5EF4-FFF2-40B4-BE49-F238E27FC236}">
                <a16:creationId xmlns:a16="http://schemas.microsoft.com/office/drawing/2014/main" id="{AD602118-75C2-CDBD-F670-33FE2E17D96E}"/>
              </a:ext>
            </a:extLst>
          </p:cNvPr>
          <p:cNvSpPr/>
          <p:nvPr/>
        </p:nvSpPr>
        <p:spPr>
          <a:xfrm>
            <a:off x="880178" y="5113848"/>
            <a:ext cx="2900315" cy="593580"/>
          </a:xfrm>
          <a:prstGeom prst="roundRect">
            <a:avLst/>
          </a:prstGeom>
          <a:solidFill>
            <a:srgbClr val="FFF200"/>
          </a:solidFill>
        </p:spPr>
        <p:style>
          <a:lnRef idx="2">
            <a:schemeClr val="accent4"/>
          </a:lnRef>
          <a:fillRef idx="1">
            <a:schemeClr val="lt1"/>
          </a:fillRef>
          <a:effectRef idx="0">
            <a:schemeClr val="accent4"/>
          </a:effectRef>
          <a:fontRef idx="minor">
            <a:schemeClr val="dk1"/>
          </a:fontRef>
        </p:style>
        <p:txBody>
          <a:bodyPr rtlCol="0" anchor="ctr"/>
          <a:lstStyle/>
          <a:p>
            <a:pPr algn="ctr"/>
            <a:r>
              <a:rPr lang="en-GB" b="1" dirty="0"/>
              <a:t>Share your answers</a:t>
            </a:r>
          </a:p>
        </p:txBody>
      </p:sp>
    </p:spTree>
    <p:extLst>
      <p:ext uri="{BB962C8B-B14F-4D97-AF65-F5344CB8AC3E}">
        <p14:creationId xmlns:p14="http://schemas.microsoft.com/office/powerpoint/2010/main" val="1926466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ADECE-F605-E0AB-E44E-5B3ED4398D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6CD72F-0EAE-6073-CC95-51482F07D35C}"/>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Spotting Financial Abuse </a:t>
            </a:r>
          </a:p>
        </p:txBody>
      </p:sp>
      <p:sp>
        <p:nvSpPr>
          <p:cNvPr id="7" name="Rectangle 6">
            <a:extLst>
              <a:ext uri="{FF2B5EF4-FFF2-40B4-BE49-F238E27FC236}">
                <a16:creationId xmlns:a16="http://schemas.microsoft.com/office/drawing/2014/main" id="{589641D6-09B6-5E5B-B84A-FAB553403DC1}"/>
              </a:ext>
            </a:extLst>
          </p:cNvPr>
          <p:cNvSpPr/>
          <p:nvPr/>
        </p:nvSpPr>
        <p:spPr>
          <a:xfrm>
            <a:off x="2377291" y="1272543"/>
            <a:ext cx="4201046" cy="4471795"/>
          </a:xfrm>
          <a:custGeom>
            <a:avLst/>
            <a:gdLst>
              <a:gd name="connsiteX0" fmla="*/ 0 w 4201046"/>
              <a:gd name="connsiteY0" fmla="*/ 0 h 4471795"/>
              <a:gd name="connsiteX1" fmla="*/ 642160 w 4201046"/>
              <a:gd name="connsiteY1" fmla="*/ 0 h 4471795"/>
              <a:gd name="connsiteX2" fmla="*/ 1284320 w 4201046"/>
              <a:gd name="connsiteY2" fmla="*/ 0 h 4471795"/>
              <a:gd name="connsiteX3" fmla="*/ 1884469 w 4201046"/>
              <a:gd name="connsiteY3" fmla="*/ 0 h 4471795"/>
              <a:gd name="connsiteX4" fmla="*/ 2400598 w 4201046"/>
              <a:gd name="connsiteY4" fmla="*/ 0 h 4471795"/>
              <a:gd name="connsiteX5" fmla="*/ 2958737 w 4201046"/>
              <a:gd name="connsiteY5" fmla="*/ 0 h 4471795"/>
              <a:gd name="connsiteX6" fmla="*/ 3600897 w 4201046"/>
              <a:gd name="connsiteY6" fmla="*/ 0 h 4471795"/>
              <a:gd name="connsiteX7" fmla="*/ 4201046 w 4201046"/>
              <a:gd name="connsiteY7" fmla="*/ 0 h 4471795"/>
              <a:gd name="connsiteX8" fmla="*/ 4201046 w 4201046"/>
              <a:gd name="connsiteY8" fmla="*/ 594110 h 4471795"/>
              <a:gd name="connsiteX9" fmla="*/ 4201046 w 4201046"/>
              <a:gd name="connsiteY9" fmla="*/ 1098784 h 4471795"/>
              <a:gd name="connsiteX10" fmla="*/ 4201046 w 4201046"/>
              <a:gd name="connsiteY10" fmla="*/ 1692894 h 4471795"/>
              <a:gd name="connsiteX11" fmla="*/ 4201046 w 4201046"/>
              <a:gd name="connsiteY11" fmla="*/ 2421158 h 4471795"/>
              <a:gd name="connsiteX12" fmla="*/ 4201046 w 4201046"/>
              <a:gd name="connsiteY12" fmla="*/ 3104703 h 4471795"/>
              <a:gd name="connsiteX13" fmla="*/ 4201046 w 4201046"/>
              <a:gd name="connsiteY13" fmla="*/ 3832967 h 4471795"/>
              <a:gd name="connsiteX14" fmla="*/ 4201046 w 4201046"/>
              <a:gd name="connsiteY14" fmla="*/ 4471795 h 4471795"/>
              <a:gd name="connsiteX15" fmla="*/ 3516876 w 4201046"/>
              <a:gd name="connsiteY15" fmla="*/ 4471795 h 4471795"/>
              <a:gd name="connsiteX16" fmla="*/ 2874716 w 4201046"/>
              <a:gd name="connsiteY16" fmla="*/ 4471795 h 4471795"/>
              <a:gd name="connsiteX17" fmla="*/ 2232556 w 4201046"/>
              <a:gd name="connsiteY17" fmla="*/ 4471795 h 4471795"/>
              <a:gd name="connsiteX18" fmla="*/ 1632406 w 4201046"/>
              <a:gd name="connsiteY18" fmla="*/ 4471795 h 4471795"/>
              <a:gd name="connsiteX19" fmla="*/ 1074267 w 4201046"/>
              <a:gd name="connsiteY19" fmla="*/ 4471795 h 4471795"/>
              <a:gd name="connsiteX20" fmla="*/ 600149 w 4201046"/>
              <a:gd name="connsiteY20" fmla="*/ 4471795 h 4471795"/>
              <a:gd name="connsiteX21" fmla="*/ 0 w 4201046"/>
              <a:gd name="connsiteY21" fmla="*/ 4471795 h 4471795"/>
              <a:gd name="connsiteX22" fmla="*/ 0 w 4201046"/>
              <a:gd name="connsiteY22" fmla="*/ 3877685 h 4471795"/>
              <a:gd name="connsiteX23" fmla="*/ 0 w 4201046"/>
              <a:gd name="connsiteY23" fmla="*/ 3149421 h 4471795"/>
              <a:gd name="connsiteX24" fmla="*/ 0 w 4201046"/>
              <a:gd name="connsiteY24" fmla="*/ 2555311 h 4471795"/>
              <a:gd name="connsiteX25" fmla="*/ 0 w 4201046"/>
              <a:gd name="connsiteY25" fmla="*/ 1827048 h 4471795"/>
              <a:gd name="connsiteX26" fmla="*/ 0 w 4201046"/>
              <a:gd name="connsiteY26" fmla="*/ 1188220 h 4471795"/>
              <a:gd name="connsiteX27" fmla="*/ 0 w 4201046"/>
              <a:gd name="connsiteY27" fmla="*/ 638828 h 4471795"/>
              <a:gd name="connsiteX28" fmla="*/ 0 w 4201046"/>
              <a:gd name="connsiteY28" fmla="*/ 0 h 4471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201046" h="4471795" fill="none" extrusionOk="0">
                <a:moveTo>
                  <a:pt x="0" y="0"/>
                </a:moveTo>
                <a:cubicBezTo>
                  <a:pt x="265495" y="18247"/>
                  <a:pt x="392476" y="-29770"/>
                  <a:pt x="642160" y="0"/>
                </a:cubicBezTo>
                <a:cubicBezTo>
                  <a:pt x="891844" y="29770"/>
                  <a:pt x="1009795" y="-28655"/>
                  <a:pt x="1284320" y="0"/>
                </a:cubicBezTo>
                <a:cubicBezTo>
                  <a:pt x="1558845" y="28655"/>
                  <a:pt x="1703156" y="-1137"/>
                  <a:pt x="1884469" y="0"/>
                </a:cubicBezTo>
                <a:cubicBezTo>
                  <a:pt x="2065782" y="1137"/>
                  <a:pt x="2273952" y="3991"/>
                  <a:pt x="2400598" y="0"/>
                </a:cubicBezTo>
                <a:cubicBezTo>
                  <a:pt x="2527244" y="-3991"/>
                  <a:pt x="2696637" y="-16078"/>
                  <a:pt x="2958737" y="0"/>
                </a:cubicBezTo>
                <a:cubicBezTo>
                  <a:pt x="3220837" y="16078"/>
                  <a:pt x="3351367" y="14655"/>
                  <a:pt x="3600897" y="0"/>
                </a:cubicBezTo>
                <a:cubicBezTo>
                  <a:pt x="3850427" y="-14655"/>
                  <a:pt x="3908889" y="24659"/>
                  <a:pt x="4201046" y="0"/>
                </a:cubicBezTo>
                <a:cubicBezTo>
                  <a:pt x="4180073" y="248056"/>
                  <a:pt x="4204086" y="330184"/>
                  <a:pt x="4201046" y="594110"/>
                </a:cubicBezTo>
                <a:cubicBezTo>
                  <a:pt x="4198007" y="858036"/>
                  <a:pt x="4221008" y="919112"/>
                  <a:pt x="4201046" y="1098784"/>
                </a:cubicBezTo>
                <a:cubicBezTo>
                  <a:pt x="4181084" y="1278456"/>
                  <a:pt x="4187756" y="1544999"/>
                  <a:pt x="4201046" y="1692894"/>
                </a:cubicBezTo>
                <a:cubicBezTo>
                  <a:pt x="4214337" y="1840789"/>
                  <a:pt x="4167516" y="2220574"/>
                  <a:pt x="4201046" y="2421158"/>
                </a:cubicBezTo>
                <a:cubicBezTo>
                  <a:pt x="4234576" y="2621742"/>
                  <a:pt x="4230457" y="2883288"/>
                  <a:pt x="4201046" y="3104703"/>
                </a:cubicBezTo>
                <a:cubicBezTo>
                  <a:pt x="4171635" y="3326119"/>
                  <a:pt x="4196400" y="3622383"/>
                  <a:pt x="4201046" y="3832967"/>
                </a:cubicBezTo>
                <a:cubicBezTo>
                  <a:pt x="4205692" y="4043551"/>
                  <a:pt x="4194166" y="4249131"/>
                  <a:pt x="4201046" y="4471795"/>
                </a:cubicBezTo>
                <a:cubicBezTo>
                  <a:pt x="3877520" y="4456410"/>
                  <a:pt x="3819430" y="4457013"/>
                  <a:pt x="3516876" y="4471795"/>
                </a:cubicBezTo>
                <a:cubicBezTo>
                  <a:pt x="3214322" y="4486578"/>
                  <a:pt x="3080880" y="4459721"/>
                  <a:pt x="2874716" y="4471795"/>
                </a:cubicBezTo>
                <a:cubicBezTo>
                  <a:pt x="2668552" y="4483869"/>
                  <a:pt x="2434081" y="4443812"/>
                  <a:pt x="2232556" y="4471795"/>
                </a:cubicBezTo>
                <a:cubicBezTo>
                  <a:pt x="2031031" y="4499778"/>
                  <a:pt x="1899460" y="4476509"/>
                  <a:pt x="1632406" y="4471795"/>
                </a:cubicBezTo>
                <a:cubicBezTo>
                  <a:pt x="1365352" y="4467082"/>
                  <a:pt x="1261675" y="4463726"/>
                  <a:pt x="1074267" y="4471795"/>
                </a:cubicBezTo>
                <a:cubicBezTo>
                  <a:pt x="886859" y="4479864"/>
                  <a:pt x="701625" y="4471345"/>
                  <a:pt x="600149" y="4471795"/>
                </a:cubicBezTo>
                <a:cubicBezTo>
                  <a:pt x="498673" y="4472245"/>
                  <a:pt x="220720" y="4496416"/>
                  <a:pt x="0" y="4471795"/>
                </a:cubicBezTo>
                <a:cubicBezTo>
                  <a:pt x="-27661" y="4294605"/>
                  <a:pt x="7258" y="4041349"/>
                  <a:pt x="0" y="3877685"/>
                </a:cubicBezTo>
                <a:cubicBezTo>
                  <a:pt x="-7258" y="3714021"/>
                  <a:pt x="-16009" y="3478329"/>
                  <a:pt x="0" y="3149421"/>
                </a:cubicBezTo>
                <a:cubicBezTo>
                  <a:pt x="16009" y="2820513"/>
                  <a:pt x="26141" y="2830343"/>
                  <a:pt x="0" y="2555311"/>
                </a:cubicBezTo>
                <a:cubicBezTo>
                  <a:pt x="-26141" y="2280279"/>
                  <a:pt x="29470" y="1978821"/>
                  <a:pt x="0" y="1827048"/>
                </a:cubicBezTo>
                <a:cubicBezTo>
                  <a:pt x="-29470" y="1675275"/>
                  <a:pt x="-27515" y="1469760"/>
                  <a:pt x="0" y="1188220"/>
                </a:cubicBezTo>
                <a:cubicBezTo>
                  <a:pt x="27515" y="906680"/>
                  <a:pt x="13914" y="778632"/>
                  <a:pt x="0" y="638828"/>
                </a:cubicBezTo>
                <a:cubicBezTo>
                  <a:pt x="-13914" y="499024"/>
                  <a:pt x="-483" y="244687"/>
                  <a:pt x="0" y="0"/>
                </a:cubicBezTo>
                <a:close/>
              </a:path>
              <a:path w="4201046" h="4471795" stroke="0" extrusionOk="0">
                <a:moveTo>
                  <a:pt x="0" y="0"/>
                </a:moveTo>
                <a:cubicBezTo>
                  <a:pt x="223727" y="-22538"/>
                  <a:pt x="391693" y="14021"/>
                  <a:pt x="684170" y="0"/>
                </a:cubicBezTo>
                <a:cubicBezTo>
                  <a:pt x="976647" y="-14021"/>
                  <a:pt x="981667" y="21263"/>
                  <a:pt x="1242309" y="0"/>
                </a:cubicBezTo>
                <a:cubicBezTo>
                  <a:pt x="1502951" y="-21263"/>
                  <a:pt x="1535237" y="-17431"/>
                  <a:pt x="1800448" y="0"/>
                </a:cubicBezTo>
                <a:cubicBezTo>
                  <a:pt x="2065659" y="17431"/>
                  <a:pt x="2267967" y="-16233"/>
                  <a:pt x="2442608" y="0"/>
                </a:cubicBezTo>
                <a:cubicBezTo>
                  <a:pt x="2617249" y="16233"/>
                  <a:pt x="2811263" y="-8580"/>
                  <a:pt x="3126779" y="0"/>
                </a:cubicBezTo>
                <a:cubicBezTo>
                  <a:pt x="3442295" y="8580"/>
                  <a:pt x="3499848" y="20421"/>
                  <a:pt x="3642907" y="0"/>
                </a:cubicBezTo>
                <a:cubicBezTo>
                  <a:pt x="3785966" y="-20421"/>
                  <a:pt x="4005391" y="8526"/>
                  <a:pt x="4201046" y="0"/>
                </a:cubicBezTo>
                <a:cubicBezTo>
                  <a:pt x="4222166" y="289619"/>
                  <a:pt x="4202598" y="389441"/>
                  <a:pt x="4201046" y="594110"/>
                </a:cubicBezTo>
                <a:cubicBezTo>
                  <a:pt x="4199495" y="798779"/>
                  <a:pt x="4188835" y="1079115"/>
                  <a:pt x="4201046" y="1232938"/>
                </a:cubicBezTo>
                <a:cubicBezTo>
                  <a:pt x="4213257" y="1386761"/>
                  <a:pt x="4201213" y="1487506"/>
                  <a:pt x="4201046" y="1737612"/>
                </a:cubicBezTo>
                <a:cubicBezTo>
                  <a:pt x="4200879" y="1987718"/>
                  <a:pt x="4220204" y="2201456"/>
                  <a:pt x="4201046" y="2465876"/>
                </a:cubicBezTo>
                <a:cubicBezTo>
                  <a:pt x="4181888" y="2730296"/>
                  <a:pt x="4208451" y="2864141"/>
                  <a:pt x="4201046" y="3149421"/>
                </a:cubicBezTo>
                <a:cubicBezTo>
                  <a:pt x="4193641" y="3434701"/>
                  <a:pt x="4201359" y="3620497"/>
                  <a:pt x="4201046" y="3788249"/>
                </a:cubicBezTo>
                <a:cubicBezTo>
                  <a:pt x="4200733" y="3956001"/>
                  <a:pt x="4214737" y="4137895"/>
                  <a:pt x="4201046" y="4471795"/>
                </a:cubicBezTo>
                <a:cubicBezTo>
                  <a:pt x="4083099" y="4492911"/>
                  <a:pt x="3874504" y="4482009"/>
                  <a:pt x="3642907" y="4471795"/>
                </a:cubicBezTo>
                <a:cubicBezTo>
                  <a:pt x="3411310" y="4461581"/>
                  <a:pt x="3162597" y="4462990"/>
                  <a:pt x="2958737" y="4471795"/>
                </a:cubicBezTo>
                <a:cubicBezTo>
                  <a:pt x="2754877" y="4480601"/>
                  <a:pt x="2609357" y="4485841"/>
                  <a:pt x="2400598" y="4471795"/>
                </a:cubicBezTo>
                <a:cubicBezTo>
                  <a:pt x="2191839" y="4457749"/>
                  <a:pt x="2055139" y="4481609"/>
                  <a:pt x="1926480" y="4471795"/>
                </a:cubicBezTo>
                <a:cubicBezTo>
                  <a:pt x="1797821" y="4461981"/>
                  <a:pt x="1559315" y="4480789"/>
                  <a:pt x="1368341" y="4471795"/>
                </a:cubicBezTo>
                <a:cubicBezTo>
                  <a:pt x="1177367" y="4462801"/>
                  <a:pt x="1039740" y="4473030"/>
                  <a:pt x="894223" y="4471795"/>
                </a:cubicBezTo>
                <a:cubicBezTo>
                  <a:pt x="748706" y="4470560"/>
                  <a:pt x="204852" y="4510810"/>
                  <a:pt x="0" y="4471795"/>
                </a:cubicBezTo>
                <a:cubicBezTo>
                  <a:pt x="8659" y="4245831"/>
                  <a:pt x="-6667" y="4165638"/>
                  <a:pt x="0" y="3922403"/>
                </a:cubicBezTo>
                <a:cubicBezTo>
                  <a:pt x="6667" y="3679168"/>
                  <a:pt x="7465" y="3498802"/>
                  <a:pt x="0" y="3328293"/>
                </a:cubicBezTo>
                <a:cubicBezTo>
                  <a:pt x="-7465" y="3157784"/>
                  <a:pt x="-12424" y="2888835"/>
                  <a:pt x="0" y="2600029"/>
                </a:cubicBezTo>
                <a:cubicBezTo>
                  <a:pt x="12424" y="2311223"/>
                  <a:pt x="-9722" y="2186853"/>
                  <a:pt x="0" y="2050637"/>
                </a:cubicBezTo>
                <a:cubicBezTo>
                  <a:pt x="9722" y="1914421"/>
                  <a:pt x="-24434" y="1506415"/>
                  <a:pt x="0" y="1367092"/>
                </a:cubicBezTo>
                <a:cubicBezTo>
                  <a:pt x="24434" y="1227769"/>
                  <a:pt x="-10623" y="1014386"/>
                  <a:pt x="0" y="817700"/>
                </a:cubicBezTo>
                <a:cubicBezTo>
                  <a:pt x="10623" y="621014"/>
                  <a:pt x="31100" y="334705"/>
                  <a:pt x="0" y="0"/>
                </a:cubicBezTo>
                <a:close/>
              </a:path>
            </a:pathLst>
          </a:custGeom>
          <a:ln>
            <a:extLst>
              <a:ext uri="{C807C97D-BFC1-408E-A445-0C87EB9F89A2}">
                <ask:lineSketchStyleProps xmlns:ask="http://schemas.microsoft.com/office/drawing/2018/sketchyshapes" sd="2011785289">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rtlCol="0" anchor="ctr"/>
          <a:lstStyle/>
          <a:p>
            <a:r>
              <a:rPr lang="en-GB" dirty="0"/>
              <a:t>Holly shares a flat with her best friend, Ben. At first, she trusts him completely. But she starts noticing that cash goes missing from her purse after Ben has borrowed it to “grab some milk.” When Holly confronts him, he laughs it off, saying she’s “forgetful.” A few weeks later, Holly receives a bill for a store credit card she never applied for. The purchases are things Ben wanted—trainers, gaming equipment, and clothes. When she challenges him, Ben insists he’ll pay it back eventually, but months pass and the debt remains in Holly’s name.</a:t>
            </a:r>
          </a:p>
        </p:txBody>
      </p:sp>
      <p:sp>
        <p:nvSpPr>
          <p:cNvPr id="10" name="Rectangle: Rounded Corners 9">
            <a:extLst>
              <a:ext uri="{FF2B5EF4-FFF2-40B4-BE49-F238E27FC236}">
                <a16:creationId xmlns:a16="http://schemas.microsoft.com/office/drawing/2014/main" id="{8F69D66E-1DAA-BA3C-5D47-E32344FA97C9}"/>
              </a:ext>
            </a:extLst>
          </p:cNvPr>
          <p:cNvSpPr/>
          <p:nvPr/>
        </p:nvSpPr>
        <p:spPr>
          <a:xfrm>
            <a:off x="220246" y="2916444"/>
            <a:ext cx="1875344" cy="1870109"/>
          </a:xfrm>
          <a:prstGeom prst="roundRect">
            <a:avLst/>
          </a:prstGeom>
          <a:solidFill>
            <a:srgbClr val="66FF33"/>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lvl="0" algn="ctr">
              <a:lnSpc>
                <a:spcPct val="115000"/>
              </a:lnSpc>
              <a:spcAft>
                <a:spcPts val="800"/>
              </a:spcAft>
              <a:buSzPts val="1000"/>
              <a:tabLst>
                <a:tab pos="457200" algn="l"/>
              </a:tabLst>
            </a:pPr>
            <a:r>
              <a:rPr lang="en-GB" sz="1800" b="1" kern="100" dirty="0">
                <a:solidFill>
                  <a:schemeClr val="tx1"/>
                </a:solidFill>
                <a:effectLst/>
                <a:latin typeface="Ink Free" panose="03080402000500000000" pitchFamily="66" charset="0"/>
                <a:ea typeface="Aptos" panose="020B0004020202020204" pitchFamily="34" charset="0"/>
                <a:cs typeface="Times New Roman" panose="02020603050405020304" pitchFamily="18" charset="0"/>
              </a:rPr>
              <a:t>Theft:</a:t>
            </a:r>
          </a:p>
          <a:p>
            <a:pPr lvl="0" algn="ctr">
              <a:lnSpc>
                <a:spcPct val="115000"/>
              </a:lnSpc>
              <a:spcAft>
                <a:spcPts val="800"/>
              </a:spcAft>
              <a:buSzPts val="1000"/>
              <a:tabLst>
                <a:tab pos="457200" algn="l"/>
              </a:tabLst>
            </a:pPr>
            <a:r>
              <a:rPr lang="en-GB" kern="100" dirty="0">
                <a:solidFill>
                  <a:schemeClr val="tx1"/>
                </a:solidFill>
                <a:latin typeface="Ink Free" panose="03080402000500000000" pitchFamily="66" charset="0"/>
                <a:ea typeface="Aptos" panose="020B0004020202020204" pitchFamily="34" charset="0"/>
                <a:cs typeface="Times New Roman" panose="02020603050405020304" pitchFamily="18" charset="0"/>
              </a:rPr>
              <a:t>Taking money from her purse and lying about it</a:t>
            </a:r>
          </a:p>
        </p:txBody>
      </p:sp>
      <p:sp>
        <p:nvSpPr>
          <p:cNvPr id="11" name="Rectangle: Rounded Corners 10">
            <a:extLst>
              <a:ext uri="{FF2B5EF4-FFF2-40B4-BE49-F238E27FC236}">
                <a16:creationId xmlns:a16="http://schemas.microsoft.com/office/drawing/2014/main" id="{5FA0E7D4-F9AB-FCAF-F617-9FF4344BA6E3}"/>
              </a:ext>
            </a:extLst>
          </p:cNvPr>
          <p:cNvSpPr/>
          <p:nvPr/>
        </p:nvSpPr>
        <p:spPr>
          <a:xfrm>
            <a:off x="6915989" y="3508441"/>
            <a:ext cx="2007765" cy="1870109"/>
          </a:xfrm>
          <a:prstGeom prst="roundRect">
            <a:avLst/>
          </a:prstGeom>
          <a:solidFill>
            <a:srgbClr val="FF00FF"/>
          </a:solidFill>
        </p:spPr>
        <p:style>
          <a:lnRef idx="2">
            <a:schemeClr val="accent2"/>
          </a:lnRef>
          <a:fillRef idx="1">
            <a:schemeClr val="lt1"/>
          </a:fillRef>
          <a:effectRef idx="0">
            <a:schemeClr val="accent2"/>
          </a:effectRef>
          <a:fontRef idx="minor">
            <a:schemeClr val="dk1"/>
          </a:fontRef>
        </p:style>
        <p:txBody>
          <a:bodyPr rtlCol="0" anchor="ctr"/>
          <a:lstStyle/>
          <a:p>
            <a:pPr lvl="0" algn="ctr">
              <a:lnSpc>
                <a:spcPct val="115000"/>
              </a:lnSpc>
              <a:spcAft>
                <a:spcPts val="800"/>
              </a:spcAft>
              <a:buSzPts val="1000"/>
              <a:tabLst>
                <a:tab pos="457200" algn="l"/>
              </a:tabLst>
            </a:pPr>
            <a:r>
              <a:rPr lang="en-GB" sz="1800" b="1" kern="100" dirty="0">
                <a:solidFill>
                  <a:schemeClr val="tx1"/>
                </a:solidFill>
                <a:effectLst/>
                <a:latin typeface="Ink Free" panose="03080402000500000000" pitchFamily="66" charset="0"/>
                <a:ea typeface="Aptos" panose="020B0004020202020204" pitchFamily="34" charset="0"/>
                <a:cs typeface="Times New Roman" panose="02020603050405020304" pitchFamily="18" charset="0"/>
              </a:rPr>
              <a:t>Debt in name:</a:t>
            </a:r>
          </a:p>
          <a:p>
            <a:pPr lvl="0" algn="ctr">
              <a:lnSpc>
                <a:spcPct val="115000"/>
              </a:lnSpc>
              <a:spcAft>
                <a:spcPts val="800"/>
              </a:spcAft>
              <a:buSzPts val="1000"/>
              <a:tabLst>
                <a:tab pos="457200" algn="l"/>
              </a:tabLst>
            </a:pPr>
            <a:r>
              <a:rPr lang="en-GB" kern="100" dirty="0">
                <a:solidFill>
                  <a:schemeClr val="tx1"/>
                </a:solidFill>
                <a:latin typeface="Ink Free" panose="03080402000500000000" pitchFamily="66" charset="0"/>
                <a:ea typeface="Aptos" panose="020B0004020202020204" pitchFamily="34" charset="0"/>
                <a:cs typeface="Times New Roman" panose="02020603050405020304" pitchFamily="18" charset="0"/>
              </a:rPr>
              <a:t>Applied for a credit card in her name and hasn’t paid it back</a:t>
            </a:r>
          </a:p>
        </p:txBody>
      </p:sp>
      <p:cxnSp>
        <p:nvCxnSpPr>
          <p:cNvPr id="13" name="Straight Arrow Connector 12">
            <a:extLst>
              <a:ext uri="{FF2B5EF4-FFF2-40B4-BE49-F238E27FC236}">
                <a16:creationId xmlns:a16="http://schemas.microsoft.com/office/drawing/2014/main" id="{A376D40E-9B52-5241-5D8B-79CE47BFF892}"/>
              </a:ext>
            </a:extLst>
          </p:cNvPr>
          <p:cNvCxnSpPr>
            <a:cxnSpLocks/>
          </p:cNvCxnSpPr>
          <p:nvPr/>
        </p:nvCxnSpPr>
        <p:spPr>
          <a:xfrm flipH="1">
            <a:off x="1839686" y="2337583"/>
            <a:ext cx="541638" cy="46004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4" name="Straight Arrow Connector 13">
            <a:extLst>
              <a:ext uri="{FF2B5EF4-FFF2-40B4-BE49-F238E27FC236}">
                <a16:creationId xmlns:a16="http://schemas.microsoft.com/office/drawing/2014/main" id="{B81A9A90-73CE-21D4-1AA1-979C73DC49EF}"/>
              </a:ext>
            </a:extLst>
          </p:cNvPr>
          <p:cNvCxnSpPr>
            <a:cxnSpLocks/>
          </p:cNvCxnSpPr>
          <p:nvPr/>
        </p:nvCxnSpPr>
        <p:spPr>
          <a:xfrm>
            <a:off x="6485579" y="4263163"/>
            <a:ext cx="430410" cy="7171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256103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59F1E-DAC2-4788-C2D1-95BBC91722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8979F1-5EA6-C67F-DFD8-9AF6412A8E24}"/>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Spotting Financial Abuse </a:t>
            </a:r>
          </a:p>
        </p:txBody>
      </p:sp>
      <p:sp>
        <p:nvSpPr>
          <p:cNvPr id="7" name="Rectangle 6">
            <a:extLst>
              <a:ext uri="{FF2B5EF4-FFF2-40B4-BE49-F238E27FC236}">
                <a16:creationId xmlns:a16="http://schemas.microsoft.com/office/drawing/2014/main" id="{F434C6D7-0BB3-CA6E-52A3-21225F1DBB90}"/>
              </a:ext>
            </a:extLst>
          </p:cNvPr>
          <p:cNvSpPr/>
          <p:nvPr/>
        </p:nvSpPr>
        <p:spPr>
          <a:xfrm>
            <a:off x="2377291" y="1272543"/>
            <a:ext cx="4201046" cy="4471795"/>
          </a:xfrm>
          <a:custGeom>
            <a:avLst/>
            <a:gdLst>
              <a:gd name="connsiteX0" fmla="*/ 0 w 4201046"/>
              <a:gd name="connsiteY0" fmla="*/ 0 h 4471795"/>
              <a:gd name="connsiteX1" fmla="*/ 642160 w 4201046"/>
              <a:gd name="connsiteY1" fmla="*/ 0 h 4471795"/>
              <a:gd name="connsiteX2" fmla="*/ 1284320 w 4201046"/>
              <a:gd name="connsiteY2" fmla="*/ 0 h 4471795"/>
              <a:gd name="connsiteX3" fmla="*/ 1884469 w 4201046"/>
              <a:gd name="connsiteY3" fmla="*/ 0 h 4471795"/>
              <a:gd name="connsiteX4" fmla="*/ 2400598 w 4201046"/>
              <a:gd name="connsiteY4" fmla="*/ 0 h 4471795"/>
              <a:gd name="connsiteX5" fmla="*/ 2958737 w 4201046"/>
              <a:gd name="connsiteY5" fmla="*/ 0 h 4471795"/>
              <a:gd name="connsiteX6" fmla="*/ 3600897 w 4201046"/>
              <a:gd name="connsiteY6" fmla="*/ 0 h 4471795"/>
              <a:gd name="connsiteX7" fmla="*/ 4201046 w 4201046"/>
              <a:gd name="connsiteY7" fmla="*/ 0 h 4471795"/>
              <a:gd name="connsiteX8" fmla="*/ 4201046 w 4201046"/>
              <a:gd name="connsiteY8" fmla="*/ 594110 h 4471795"/>
              <a:gd name="connsiteX9" fmla="*/ 4201046 w 4201046"/>
              <a:gd name="connsiteY9" fmla="*/ 1098784 h 4471795"/>
              <a:gd name="connsiteX10" fmla="*/ 4201046 w 4201046"/>
              <a:gd name="connsiteY10" fmla="*/ 1692894 h 4471795"/>
              <a:gd name="connsiteX11" fmla="*/ 4201046 w 4201046"/>
              <a:gd name="connsiteY11" fmla="*/ 2421158 h 4471795"/>
              <a:gd name="connsiteX12" fmla="*/ 4201046 w 4201046"/>
              <a:gd name="connsiteY12" fmla="*/ 3104703 h 4471795"/>
              <a:gd name="connsiteX13" fmla="*/ 4201046 w 4201046"/>
              <a:gd name="connsiteY13" fmla="*/ 3832967 h 4471795"/>
              <a:gd name="connsiteX14" fmla="*/ 4201046 w 4201046"/>
              <a:gd name="connsiteY14" fmla="*/ 4471795 h 4471795"/>
              <a:gd name="connsiteX15" fmla="*/ 3516876 w 4201046"/>
              <a:gd name="connsiteY15" fmla="*/ 4471795 h 4471795"/>
              <a:gd name="connsiteX16" fmla="*/ 2874716 w 4201046"/>
              <a:gd name="connsiteY16" fmla="*/ 4471795 h 4471795"/>
              <a:gd name="connsiteX17" fmla="*/ 2232556 w 4201046"/>
              <a:gd name="connsiteY17" fmla="*/ 4471795 h 4471795"/>
              <a:gd name="connsiteX18" fmla="*/ 1632406 w 4201046"/>
              <a:gd name="connsiteY18" fmla="*/ 4471795 h 4471795"/>
              <a:gd name="connsiteX19" fmla="*/ 1074267 w 4201046"/>
              <a:gd name="connsiteY19" fmla="*/ 4471795 h 4471795"/>
              <a:gd name="connsiteX20" fmla="*/ 600149 w 4201046"/>
              <a:gd name="connsiteY20" fmla="*/ 4471795 h 4471795"/>
              <a:gd name="connsiteX21" fmla="*/ 0 w 4201046"/>
              <a:gd name="connsiteY21" fmla="*/ 4471795 h 4471795"/>
              <a:gd name="connsiteX22" fmla="*/ 0 w 4201046"/>
              <a:gd name="connsiteY22" fmla="*/ 3877685 h 4471795"/>
              <a:gd name="connsiteX23" fmla="*/ 0 w 4201046"/>
              <a:gd name="connsiteY23" fmla="*/ 3149421 h 4471795"/>
              <a:gd name="connsiteX24" fmla="*/ 0 w 4201046"/>
              <a:gd name="connsiteY24" fmla="*/ 2555311 h 4471795"/>
              <a:gd name="connsiteX25" fmla="*/ 0 w 4201046"/>
              <a:gd name="connsiteY25" fmla="*/ 1827048 h 4471795"/>
              <a:gd name="connsiteX26" fmla="*/ 0 w 4201046"/>
              <a:gd name="connsiteY26" fmla="*/ 1188220 h 4471795"/>
              <a:gd name="connsiteX27" fmla="*/ 0 w 4201046"/>
              <a:gd name="connsiteY27" fmla="*/ 638828 h 4471795"/>
              <a:gd name="connsiteX28" fmla="*/ 0 w 4201046"/>
              <a:gd name="connsiteY28" fmla="*/ 0 h 4471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201046" h="4471795" fill="none" extrusionOk="0">
                <a:moveTo>
                  <a:pt x="0" y="0"/>
                </a:moveTo>
                <a:cubicBezTo>
                  <a:pt x="265495" y="18247"/>
                  <a:pt x="392476" y="-29770"/>
                  <a:pt x="642160" y="0"/>
                </a:cubicBezTo>
                <a:cubicBezTo>
                  <a:pt x="891844" y="29770"/>
                  <a:pt x="1009795" y="-28655"/>
                  <a:pt x="1284320" y="0"/>
                </a:cubicBezTo>
                <a:cubicBezTo>
                  <a:pt x="1558845" y="28655"/>
                  <a:pt x="1703156" y="-1137"/>
                  <a:pt x="1884469" y="0"/>
                </a:cubicBezTo>
                <a:cubicBezTo>
                  <a:pt x="2065782" y="1137"/>
                  <a:pt x="2273952" y="3991"/>
                  <a:pt x="2400598" y="0"/>
                </a:cubicBezTo>
                <a:cubicBezTo>
                  <a:pt x="2527244" y="-3991"/>
                  <a:pt x="2696637" y="-16078"/>
                  <a:pt x="2958737" y="0"/>
                </a:cubicBezTo>
                <a:cubicBezTo>
                  <a:pt x="3220837" y="16078"/>
                  <a:pt x="3351367" y="14655"/>
                  <a:pt x="3600897" y="0"/>
                </a:cubicBezTo>
                <a:cubicBezTo>
                  <a:pt x="3850427" y="-14655"/>
                  <a:pt x="3908889" y="24659"/>
                  <a:pt x="4201046" y="0"/>
                </a:cubicBezTo>
                <a:cubicBezTo>
                  <a:pt x="4180073" y="248056"/>
                  <a:pt x="4204086" y="330184"/>
                  <a:pt x="4201046" y="594110"/>
                </a:cubicBezTo>
                <a:cubicBezTo>
                  <a:pt x="4198007" y="858036"/>
                  <a:pt x="4221008" y="919112"/>
                  <a:pt x="4201046" y="1098784"/>
                </a:cubicBezTo>
                <a:cubicBezTo>
                  <a:pt x="4181084" y="1278456"/>
                  <a:pt x="4187756" y="1544999"/>
                  <a:pt x="4201046" y="1692894"/>
                </a:cubicBezTo>
                <a:cubicBezTo>
                  <a:pt x="4214337" y="1840789"/>
                  <a:pt x="4167516" y="2220574"/>
                  <a:pt x="4201046" y="2421158"/>
                </a:cubicBezTo>
                <a:cubicBezTo>
                  <a:pt x="4234576" y="2621742"/>
                  <a:pt x="4230457" y="2883288"/>
                  <a:pt x="4201046" y="3104703"/>
                </a:cubicBezTo>
                <a:cubicBezTo>
                  <a:pt x="4171635" y="3326119"/>
                  <a:pt x="4196400" y="3622383"/>
                  <a:pt x="4201046" y="3832967"/>
                </a:cubicBezTo>
                <a:cubicBezTo>
                  <a:pt x="4205692" y="4043551"/>
                  <a:pt x="4194166" y="4249131"/>
                  <a:pt x="4201046" y="4471795"/>
                </a:cubicBezTo>
                <a:cubicBezTo>
                  <a:pt x="3877520" y="4456410"/>
                  <a:pt x="3819430" y="4457013"/>
                  <a:pt x="3516876" y="4471795"/>
                </a:cubicBezTo>
                <a:cubicBezTo>
                  <a:pt x="3214322" y="4486578"/>
                  <a:pt x="3080880" y="4459721"/>
                  <a:pt x="2874716" y="4471795"/>
                </a:cubicBezTo>
                <a:cubicBezTo>
                  <a:pt x="2668552" y="4483869"/>
                  <a:pt x="2434081" y="4443812"/>
                  <a:pt x="2232556" y="4471795"/>
                </a:cubicBezTo>
                <a:cubicBezTo>
                  <a:pt x="2031031" y="4499778"/>
                  <a:pt x="1899460" y="4476509"/>
                  <a:pt x="1632406" y="4471795"/>
                </a:cubicBezTo>
                <a:cubicBezTo>
                  <a:pt x="1365352" y="4467082"/>
                  <a:pt x="1261675" y="4463726"/>
                  <a:pt x="1074267" y="4471795"/>
                </a:cubicBezTo>
                <a:cubicBezTo>
                  <a:pt x="886859" y="4479864"/>
                  <a:pt x="701625" y="4471345"/>
                  <a:pt x="600149" y="4471795"/>
                </a:cubicBezTo>
                <a:cubicBezTo>
                  <a:pt x="498673" y="4472245"/>
                  <a:pt x="220720" y="4496416"/>
                  <a:pt x="0" y="4471795"/>
                </a:cubicBezTo>
                <a:cubicBezTo>
                  <a:pt x="-27661" y="4294605"/>
                  <a:pt x="7258" y="4041349"/>
                  <a:pt x="0" y="3877685"/>
                </a:cubicBezTo>
                <a:cubicBezTo>
                  <a:pt x="-7258" y="3714021"/>
                  <a:pt x="-16009" y="3478329"/>
                  <a:pt x="0" y="3149421"/>
                </a:cubicBezTo>
                <a:cubicBezTo>
                  <a:pt x="16009" y="2820513"/>
                  <a:pt x="26141" y="2830343"/>
                  <a:pt x="0" y="2555311"/>
                </a:cubicBezTo>
                <a:cubicBezTo>
                  <a:pt x="-26141" y="2280279"/>
                  <a:pt x="29470" y="1978821"/>
                  <a:pt x="0" y="1827048"/>
                </a:cubicBezTo>
                <a:cubicBezTo>
                  <a:pt x="-29470" y="1675275"/>
                  <a:pt x="-27515" y="1469760"/>
                  <a:pt x="0" y="1188220"/>
                </a:cubicBezTo>
                <a:cubicBezTo>
                  <a:pt x="27515" y="906680"/>
                  <a:pt x="13914" y="778632"/>
                  <a:pt x="0" y="638828"/>
                </a:cubicBezTo>
                <a:cubicBezTo>
                  <a:pt x="-13914" y="499024"/>
                  <a:pt x="-483" y="244687"/>
                  <a:pt x="0" y="0"/>
                </a:cubicBezTo>
                <a:close/>
              </a:path>
              <a:path w="4201046" h="4471795" stroke="0" extrusionOk="0">
                <a:moveTo>
                  <a:pt x="0" y="0"/>
                </a:moveTo>
                <a:cubicBezTo>
                  <a:pt x="223727" y="-22538"/>
                  <a:pt x="391693" y="14021"/>
                  <a:pt x="684170" y="0"/>
                </a:cubicBezTo>
                <a:cubicBezTo>
                  <a:pt x="976647" y="-14021"/>
                  <a:pt x="981667" y="21263"/>
                  <a:pt x="1242309" y="0"/>
                </a:cubicBezTo>
                <a:cubicBezTo>
                  <a:pt x="1502951" y="-21263"/>
                  <a:pt x="1535237" y="-17431"/>
                  <a:pt x="1800448" y="0"/>
                </a:cubicBezTo>
                <a:cubicBezTo>
                  <a:pt x="2065659" y="17431"/>
                  <a:pt x="2267967" y="-16233"/>
                  <a:pt x="2442608" y="0"/>
                </a:cubicBezTo>
                <a:cubicBezTo>
                  <a:pt x="2617249" y="16233"/>
                  <a:pt x="2811263" y="-8580"/>
                  <a:pt x="3126779" y="0"/>
                </a:cubicBezTo>
                <a:cubicBezTo>
                  <a:pt x="3442295" y="8580"/>
                  <a:pt x="3499848" y="20421"/>
                  <a:pt x="3642907" y="0"/>
                </a:cubicBezTo>
                <a:cubicBezTo>
                  <a:pt x="3785966" y="-20421"/>
                  <a:pt x="4005391" y="8526"/>
                  <a:pt x="4201046" y="0"/>
                </a:cubicBezTo>
                <a:cubicBezTo>
                  <a:pt x="4222166" y="289619"/>
                  <a:pt x="4202598" y="389441"/>
                  <a:pt x="4201046" y="594110"/>
                </a:cubicBezTo>
                <a:cubicBezTo>
                  <a:pt x="4199495" y="798779"/>
                  <a:pt x="4188835" y="1079115"/>
                  <a:pt x="4201046" y="1232938"/>
                </a:cubicBezTo>
                <a:cubicBezTo>
                  <a:pt x="4213257" y="1386761"/>
                  <a:pt x="4201213" y="1487506"/>
                  <a:pt x="4201046" y="1737612"/>
                </a:cubicBezTo>
                <a:cubicBezTo>
                  <a:pt x="4200879" y="1987718"/>
                  <a:pt x="4220204" y="2201456"/>
                  <a:pt x="4201046" y="2465876"/>
                </a:cubicBezTo>
                <a:cubicBezTo>
                  <a:pt x="4181888" y="2730296"/>
                  <a:pt x="4208451" y="2864141"/>
                  <a:pt x="4201046" y="3149421"/>
                </a:cubicBezTo>
                <a:cubicBezTo>
                  <a:pt x="4193641" y="3434701"/>
                  <a:pt x="4201359" y="3620497"/>
                  <a:pt x="4201046" y="3788249"/>
                </a:cubicBezTo>
                <a:cubicBezTo>
                  <a:pt x="4200733" y="3956001"/>
                  <a:pt x="4214737" y="4137895"/>
                  <a:pt x="4201046" y="4471795"/>
                </a:cubicBezTo>
                <a:cubicBezTo>
                  <a:pt x="4083099" y="4492911"/>
                  <a:pt x="3874504" y="4482009"/>
                  <a:pt x="3642907" y="4471795"/>
                </a:cubicBezTo>
                <a:cubicBezTo>
                  <a:pt x="3411310" y="4461581"/>
                  <a:pt x="3162597" y="4462990"/>
                  <a:pt x="2958737" y="4471795"/>
                </a:cubicBezTo>
                <a:cubicBezTo>
                  <a:pt x="2754877" y="4480601"/>
                  <a:pt x="2609357" y="4485841"/>
                  <a:pt x="2400598" y="4471795"/>
                </a:cubicBezTo>
                <a:cubicBezTo>
                  <a:pt x="2191839" y="4457749"/>
                  <a:pt x="2055139" y="4481609"/>
                  <a:pt x="1926480" y="4471795"/>
                </a:cubicBezTo>
                <a:cubicBezTo>
                  <a:pt x="1797821" y="4461981"/>
                  <a:pt x="1559315" y="4480789"/>
                  <a:pt x="1368341" y="4471795"/>
                </a:cubicBezTo>
                <a:cubicBezTo>
                  <a:pt x="1177367" y="4462801"/>
                  <a:pt x="1039740" y="4473030"/>
                  <a:pt x="894223" y="4471795"/>
                </a:cubicBezTo>
                <a:cubicBezTo>
                  <a:pt x="748706" y="4470560"/>
                  <a:pt x="204852" y="4510810"/>
                  <a:pt x="0" y="4471795"/>
                </a:cubicBezTo>
                <a:cubicBezTo>
                  <a:pt x="8659" y="4245831"/>
                  <a:pt x="-6667" y="4165638"/>
                  <a:pt x="0" y="3922403"/>
                </a:cubicBezTo>
                <a:cubicBezTo>
                  <a:pt x="6667" y="3679168"/>
                  <a:pt x="7465" y="3498802"/>
                  <a:pt x="0" y="3328293"/>
                </a:cubicBezTo>
                <a:cubicBezTo>
                  <a:pt x="-7465" y="3157784"/>
                  <a:pt x="-12424" y="2888835"/>
                  <a:pt x="0" y="2600029"/>
                </a:cubicBezTo>
                <a:cubicBezTo>
                  <a:pt x="12424" y="2311223"/>
                  <a:pt x="-9722" y="2186853"/>
                  <a:pt x="0" y="2050637"/>
                </a:cubicBezTo>
                <a:cubicBezTo>
                  <a:pt x="9722" y="1914421"/>
                  <a:pt x="-24434" y="1506415"/>
                  <a:pt x="0" y="1367092"/>
                </a:cubicBezTo>
                <a:cubicBezTo>
                  <a:pt x="24434" y="1227769"/>
                  <a:pt x="-10623" y="1014386"/>
                  <a:pt x="0" y="817700"/>
                </a:cubicBezTo>
                <a:cubicBezTo>
                  <a:pt x="10623" y="621014"/>
                  <a:pt x="31100" y="334705"/>
                  <a:pt x="0" y="0"/>
                </a:cubicBezTo>
                <a:close/>
              </a:path>
            </a:pathLst>
          </a:custGeom>
          <a:ln>
            <a:extLst>
              <a:ext uri="{C807C97D-BFC1-408E-A445-0C87EB9F89A2}">
                <ask:lineSketchStyleProps xmlns:ask="http://schemas.microsoft.com/office/drawing/2018/sketchyshapes" sd="2011785289">
                  <a:prstGeom prst="rect">
                    <a:avLst/>
                  </a:prstGeom>
                  <ask:type>
                    <ask:lineSketchFreehand/>
                  </ask:type>
                </ask:lineSketchStyleProps>
              </a:ext>
            </a:extLst>
          </a:ln>
        </p:spPr>
        <p:style>
          <a:lnRef idx="2">
            <a:schemeClr val="dk1"/>
          </a:lnRef>
          <a:fillRef idx="1">
            <a:schemeClr val="lt1"/>
          </a:fillRef>
          <a:effectRef idx="0">
            <a:schemeClr val="dk1"/>
          </a:effectRef>
          <a:fontRef idx="minor">
            <a:schemeClr val="dk1"/>
          </a:fontRef>
        </p:style>
        <p:txBody>
          <a:bodyPr rtlCol="0" anchor="ctr"/>
          <a:lstStyle/>
          <a:p>
            <a:r>
              <a:rPr lang="en-GB" dirty="0"/>
              <a:t>Amir is a student who receives a small bursary and housing allowance. His girlfriend, Layla, demands that the money is paid into her account, saying she’ll “make sure it goes on rent and essentials.” She gives Amir only enough for basic meals. When Amir asks where the rest of his allowance goes, Layla tells him not to question her. Later, he receives a letter saying he owes money on a phone contract he never signed. Layla admits she took it out in his name, claiming it was “for both of them” and that Amir should be “grateful.”</a:t>
            </a:r>
          </a:p>
        </p:txBody>
      </p:sp>
      <p:sp>
        <p:nvSpPr>
          <p:cNvPr id="11" name="Rectangle: Rounded Corners 10">
            <a:extLst>
              <a:ext uri="{FF2B5EF4-FFF2-40B4-BE49-F238E27FC236}">
                <a16:creationId xmlns:a16="http://schemas.microsoft.com/office/drawing/2014/main" id="{935B7DF1-F11E-3603-069C-1C541218C6AF}"/>
              </a:ext>
            </a:extLst>
          </p:cNvPr>
          <p:cNvSpPr/>
          <p:nvPr/>
        </p:nvSpPr>
        <p:spPr>
          <a:xfrm>
            <a:off x="6915989" y="1272543"/>
            <a:ext cx="2007765" cy="1870109"/>
          </a:xfrm>
          <a:prstGeom prst="roundRect">
            <a:avLst/>
          </a:prstGeom>
          <a:solidFill>
            <a:srgbClr val="FF00FF"/>
          </a:solidFill>
        </p:spPr>
        <p:style>
          <a:lnRef idx="2">
            <a:schemeClr val="accent2"/>
          </a:lnRef>
          <a:fillRef idx="1">
            <a:schemeClr val="lt1"/>
          </a:fillRef>
          <a:effectRef idx="0">
            <a:schemeClr val="accent2"/>
          </a:effectRef>
          <a:fontRef idx="minor">
            <a:schemeClr val="dk1"/>
          </a:fontRef>
        </p:style>
        <p:txBody>
          <a:bodyPr rtlCol="0" anchor="ctr"/>
          <a:lstStyle/>
          <a:p>
            <a:pPr lvl="0" algn="ctr">
              <a:lnSpc>
                <a:spcPct val="115000"/>
              </a:lnSpc>
              <a:spcAft>
                <a:spcPts val="800"/>
              </a:spcAft>
              <a:buSzPts val="1000"/>
              <a:tabLst>
                <a:tab pos="457200" algn="l"/>
              </a:tabLst>
            </a:pPr>
            <a:r>
              <a:rPr lang="en-GB" sz="1800" b="1" kern="100" dirty="0">
                <a:solidFill>
                  <a:schemeClr val="tx1"/>
                </a:solidFill>
                <a:effectLst/>
                <a:latin typeface="Ink Free" panose="03080402000500000000" pitchFamily="66" charset="0"/>
                <a:ea typeface="Aptos" panose="020B0004020202020204" pitchFamily="34" charset="0"/>
                <a:cs typeface="Times New Roman" panose="02020603050405020304" pitchFamily="18" charset="0"/>
              </a:rPr>
              <a:t>Debt in name:</a:t>
            </a:r>
          </a:p>
          <a:p>
            <a:pPr lvl="0" algn="ctr">
              <a:lnSpc>
                <a:spcPct val="115000"/>
              </a:lnSpc>
              <a:spcAft>
                <a:spcPts val="800"/>
              </a:spcAft>
              <a:buSzPts val="1000"/>
              <a:tabLst>
                <a:tab pos="457200" algn="l"/>
              </a:tabLst>
            </a:pPr>
            <a:r>
              <a:rPr lang="en-GB" kern="100" dirty="0">
                <a:solidFill>
                  <a:schemeClr val="tx1"/>
                </a:solidFill>
                <a:latin typeface="Ink Free" panose="03080402000500000000" pitchFamily="66" charset="0"/>
                <a:ea typeface="Aptos" panose="020B0004020202020204" pitchFamily="34" charset="0"/>
                <a:cs typeface="Times New Roman" panose="02020603050405020304" pitchFamily="18" charset="0"/>
              </a:rPr>
              <a:t>Applied for a phone contract in his name without consent</a:t>
            </a:r>
          </a:p>
        </p:txBody>
      </p:sp>
      <p:cxnSp>
        <p:nvCxnSpPr>
          <p:cNvPr id="13" name="Straight Arrow Connector 12">
            <a:extLst>
              <a:ext uri="{FF2B5EF4-FFF2-40B4-BE49-F238E27FC236}">
                <a16:creationId xmlns:a16="http://schemas.microsoft.com/office/drawing/2014/main" id="{4CBD81A6-9144-890B-417F-1924AAF7F8DF}"/>
              </a:ext>
            </a:extLst>
          </p:cNvPr>
          <p:cNvCxnSpPr>
            <a:cxnSpLocks/>
          </p:cNvCxnSpPr>
          <p:nvPr/>
        </p:nvCxnSpPr>
        <p:spPr>
          <a:xfrm flipH="1">
            <a:off x="1730829" y="3068744"/>
            <a:ext cx="635580" cy="251399"/>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14" name="Straight Arrow Connector 13">
            <a:extLst>
              <a:ext uri="{FF2B5EF4-FFF2-40B4-BE49-F238E27FC236}">
                <a16:creationId xmlns:a16="http://schemas.microsoft.com/office/drawing/2014/main" id="{7A76F55B-D4CA-F653-0D28-DF21CC05C6F3}"/>
              </a:ext>
            </a:extLst>
          </p:cNvPr>
          <p:cNvCxnSpPr>
            <a:cxnSpLocks/>
          </p:cNvCxnSpPr>
          <p:nvPr/>
        </p:nvCxnSpPr>
        <p:spPr>
          <a:xfrm flipV="1">
            <a:off x="6578337" y="3320143"/>
            <a:ext cx="540920" cy="1123352"/>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3" name="Rectangle: Rounded Corners 2">
            <a:extLst>
              <a:ext uri="{FF2B5EF4-FFF2-40B4-BE49-F238E27FC236}">
                <a16:creationId xmlns:a16="http://schemas.microsoft.com/office/drawing/2014/main" id="{777B6347-C727-E60C-242E-2FF232769BC1}"/>
              </a:ext>
            </a:extLst>
          </p:cNvPr>
          <p:cNvSpPr/>
          <p:nvPr/>
        </p:nvSpPr>
        <p:spPr>
          <a:xfrm>
            <a:off x="220246" y="3429000"/>
            <a:ext cx="1875344" cy="2144486"/>
          </a:xfrm>
          <a:prstGeom prst="roundRect">
            <a:avLst/>
          </a:prstGeom>
          <a:solidFill>
            <a:srgbClr val="FFFF00"/>
          </a:solidFill>
        </p:spPr>
        <p:style>
          <a:lnRef idx="2">
            <a:schemeClr val="accent2"/>
          </a:lnRef>
          <a:fillRef idx="1">
            <a:schemeClr val="lt1"/>
          </a:fillRef>
          <a:effectRef idx="0">
            <a:schemeClr val="accent2"/>
          </a:effectRef>
          <a:fontRef idx="minor">
            <a:schemeClr val="dk1"/>
          </a:fontRef>
        </p:style>
        <p:txBody>
          <a:bodyPr rtlCol="0" anchor="ctr"/>
          <a:lstStyle/>
          <a:p>
            <a:pPr lvl="0" algn="ctr">
              <a:lnSpc>
                <a:spcPct val="115000"/>
              </a:lnSpc>
              <a:spcAft>
                <a:spcPts val="800"/>
              </a:spcAft>
              <a:buSzPts val="1000"/>
              <a:tabLst>
                <a:tab pos="457200" algn="l"/>
              </a:tabLst>
            </a:pPr>
            <a:r>
              <a:rPr lang="en-GB" b="1" kern="100" dirty="0">
                <a:solidFill>
                  <a:schemeClr val="tx1"/>
                </a:solidFill>
                <a:effectLst/>
                <a:latin typeface="Ink Free" panose="03080402000500000000" pitchFamily="66" charset="0"/>
                <a:ea typeface="Aptos" panose="020B0004020202020204" pitchFamily="34" charset="0"/>
                <a:cs typeface="Times New Roman" panose="02020603050405020304" pitchFamily="18" charset="0"/>
              </a:rPr>
              <a:t>Control of income:</a:t>
            </a:r>
          </a:p>
          <a:p>
            <a:pPr lvl="0" algn="ctr">
              <a:lnSpc>
                <a:spcPct val="115000"/>
              </a:lnSpc>
              <a:spcAft>
                <a:spcPts val="800"/>
              </a:spcAft>
              <a:buSzPts val="1000"/>
              <a:tabLst>
                <a:tab pos="457200" algn="l"/>
              </a:tabLst>
            </a:pPr>
            <a:r>
              <a:rPr lang="en-GB" kern="100" dirty="0">
                <a:solidFill>
                  <a:schemeClr val="tx1"/>
                </a:solidFill>
                <a:latin typeface="Ink Free" panose="03080402000500000000" pitchFamily="66" charset="0"/>
                <a:ea typeface="Aptos" panose="020B0004020202020204" pitchFamily="34" charset="0"/>
                <a:cs typeface="Times New Roman" panose="02020603050405020304" pitchFamily="18" charset="0"/>
              </a:rPr>
              <a:t>Holding Amir’s bursary and giving him an allowance </a:t>
            </a:r>
          </a:p>
        </p:txBody>
      </p:sp>
    </p:spTree>
    <p:extLst>
      <p:ext uri="{BB962C8B-B14F-4D97-AF65-F5344CB8AC3E}">
        <p14:creationId xmlns:p14="http://schemas.microsoft.com/office/powerpoint/2010/main" val="3109939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901B866-73CF-8C01-0313-57288D2B768A}"/>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Early Signs of Financial Abuse</a:t>
            </a:r>
          </a:p>
        </p:txBody>
      </p:sp>
      <p:pic>
        <p:nvPicPr>
          <p:cNvPr id="6" name="Graphic 5" descr="Flag with solid fill">
            <a:extLst>
              <a:ext uri="{FF2B5EF4-FFF2-40B4-BE49-F238E27FC236}">
                <a16:creationId xmlns:a16="http://schemas.microsoft.com/office/drawing/2014/main" id="{F8CD5F6D-3C64-7DD6-2077-E055B3D52F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14961" y="932331"/>
            <a:ext cx="4133226" cy="4133226"/>
          </a:xfrm>
          <a:prstGeom prst="rect">
            <a:avLst/>
          </a:prstGeom>
        </p:spPr>
      </p:pic>
      <p:sp>
        <p:nvSpPr>
          <p:cNvPr id="8" name="TextBox 7">
            <a:extLst>
              <a:ext uri="{FF2B5EF4-FFF2-40B4-BE49-F238E27FC236}">
                <a16:creationId xmlns:a16="http://schemas.microsoft.com/office/drawing/2014/main" id="{B9C4E53C-C2F8-5F1D-F1A4-E1476D9EDC39}"/>
              </a:ext>
            </a:extLst>
          </p:cNvPr>
          <p:cNvSpPr txBox="1"/>
          <p:nvPr/>
        </p:nvSpPr>
        <p:spPr>
          <a:xfrm>
            <a:off x="1013372" y="1516853"/>
            <a:ext cx="1971500" cy="1015663"/>
          </a:xfrm>
          <a:prstGeom prst="rect">
            <a:avLst/>
          </a:prstGeom>
          <a:noFill/>
        </p:spPr>
        <p:txBody>
          <a:bodyPr wrap="square">
            <a:spAutoFit/>
          </a:bodyPr>
          <a:lstStyle/>
          <a:p>
            <a:pPr algn="ctr"/>
            <a:r>
              <a:rPr lang="en-GB" sz="2000" b="0" i="0" dirty="0">
                <a:solidFill>
                  <a:schemeClr val="bg1"/>
                </a:solidFill>
                <a:effectLst/>
                <a:latin typeface="Roboto" panose="02000000000000000000" pitchFamily="2" charset="0"/>
              </a:rPr>
              <a:t>Monitoring and criticism of spending</a:t>
            </a:r>
          </a:p>
        </p:txBody>
      </p:sp>
      <p:pic>
        <p:nvPicPr>
          <p:cNvPr id="13" name="Graphic 12" descr="Flag with solid fill">
            <a:extLst>
              <a:ext uri="{FF2B5EF4-FFF2-40B4-BE49-F238E27FC236}">
                <a16:creationId xmlns:a16="http://schemas.microsoft.com/office/drawing/2014/main" id="{2260EC3C-01A8-20DD-5102-58FAB6B3F1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78090" y="2724774"/>
            <a:ext cx="4133226" cy="4133226"/>
          </a:xfrm>
          <a:prstGeom prst="rect">
            <a:avLst/>
          </a:prstGeom>
        </p:spPr>
      </p:pic>
      <p:pic>
        <p:nvPicPr>
          <p:cNvPr id="14" name="Graphic 13" descr="Flag with solid fill">
            <a:extLst>
              <a:ext uri="{FF2B5EF4-FFF2-40B4-BE49-F238E27FC236}">
                <a16:creationId xmlns:a16="http://schemas.microsoft.com/office/drawing/2014/main" id="{9599A500-0085-DEDB-455F-4DA3B6615FE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238152" y="892937"/>
            <a:ext cx="4133226" cy="4133226"/>
          </a:xfrm>
          <a:prstGeom prst="rect">
            <a:avLst/>
          </a:prstGeom>
        </p:spPr>
      </p:pic>
      <p:pic>
        <p:nvPicPr>
          <p:cNvPr id="15" name="Graphic 14" descr="Flag with solid fill">
            <a:extLst>
              <a:ext uri="{FF2B5EF4-FFF2-40B4-BE49-F238E27FC236}">
                <a16:creationId xmlns:a16="http://schemas.microsoft.com/office/drawing/2014/main" id="{4A3B51FC-D58D-676A-A3E4-C1CEE0010B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01096" y="2724774"/>
            <a:ext cx="4133226" cy="4133226"/>
          </a:xfrm>
          <a:prstGeom prst="rect">
            <a:avLst/>
          </a:prstGeom>
        </p:spPr>
      </p:pic>
      <p:sp>
        <p:nvSpPr>
          <p:cNvPr id="10" name="TextBox 9">
            <a:extLst>
              <a:ext uri="{FF2B5EF4-FFF2-40B4-BE49-F238E27FC236}">
                <a16:creationId xmlns:a16="http://schemas.microsoft.com/office/drawing/2014/main" id="{FA47B230-8049-8237-C311-0EB1555D5DD9}"/>
              </a:ext>
            </a:extLst>
          </p:cNvPr>
          <p:cNvSpPr txBox="1"/>
          <p:nvPr/>
        </p:nvSpPr>
        <p:spPr>
          <a:xfrm>
            <a:off x="2589023" y="3186136"/>
            <a:ext cx="2083030" cy="1323439"/>
          </a:xfrm>
          <a:prstGeom prst="rect">
            <a:avLst/>
          </a:prstGeom>
          <a:noFill/>
        </p:spPr>
        <p:txBody>
          <a:bodyPr wrap="square">
            <a:spAutoFit/>
          </a:bodyPr>
          <a:lstStyle/>
          <a:p>
            <a:pPr algn="ctr"/>
            <a:r>
              <a:rPr lang="en-GB" sz="2000" dirty="0">
                <a:solidFill>
                  <a:schemeClr val="bg1"/>
                </a:solidFill>
                <a:latin typeface="Roboto" panose="02000000000000000000" pitchFamily="2" charset="0"/>
              </a:rPr>
              <a:t>Unexplained withdrawals or transfers of money </a:t>
            </a:r>
          </a:p>
        </p:txBody>
      </p:sp>
      <p:sp>
        <p:nvSpPr>
          <p:cNvPr id="16" name="TextBox 15">
            <a:extLst>
              <a:ext uri="{FF2B5EF4-FFF2-40B4-BE49-F238E27FC236}">
                <a16:creationId xmlns:a16="http://schemas.microsoft.com/office/drawing/2014/main" id="{4E0E52C7-2808-066A-D496-2771CD3271FD}"/>
              </a:ext>
            </a:extLst>
          </p:cNvPr>
          <p:cNvSpPr txBox="1"/>
          <p:nvPr/>
        </p:nvSpPr>
        <p:spPr>
          <a:xfrm>
            <a:off x="5530073" y="1306716"/>
            <a:ext cx="2054106" cy="1323439"/>
          </a:xfrm>
          <a:prstGeom prst="rect">
            <a:avLst/>
          </a:prstGeom>
          <a:noFill/>
        </p:spPr>
        <p:txBody>
          <a:bodyPr wrap="square">
            <a:spAutoFit/>
          </a:bodyPr>
          <a:lstStyle/>
          <a:p>
            <a:pPr algn="ctr"/>
            <a:r>
              <a:rPr lang="en-GB" sz="2000" dirty="0">
                <a:solidFill>
                  <a:schemeClr val="bg1"/>
                </a:solidFill>
                <a:latin typeface="Roboto" panose="02000000000000000000" pitchFamily="2" charset="0"/>
              </a:rPr>
              <a:t>Someone handling all financial matters</a:t>
            </a:r>
          </a:p>
        </p:txBody>
      </p:sp>
      <p:sp>
        <p:nvSpPr>
          <p:cNvPr id="17" name="TextBox 16">
            <a:extLst>
              <a:ext uri="{FF2B5EF4-FFF2-40B4-BE49-F238E27FC236}">
                <a16:creationId xmlns:a16="http://schemas.microsoft.com/office/drawing/2014/main" id="{DD56D029-D5A5-1662-5C84-6F601E81961A}"/>
              </a:ext>
            </a:extLst>
          </p:cNvPr>
          <p:cNvSpPr txBox="1"/>
          <p:nvPr/>
        </p:nvSpPr>
        <p:spPr>
          <a:xfrm>
            <a:off x="6875929" y="3311612"/>
            <a:ext cx="1872830" cy="1015663"/>
          </a:xfrm>
          <a:prstGeom prst="rect">
            <a:avLst/>
          </a:prstGeom>
          <a:noFill/>
        </p:spPr>
        <p:txBody>
          <a:bodyPr wrap="square">
            <a:spAutoFit/>
          </a:bodyPr>
          <a:lstStyle/>
          <a:p>
            <a:pPr algn="ctr"/>
            <a:r>
              <a:rPr lang="en-GB" sz="2000" dirty="0">
                <a:solidFill>
                  <a:schemeClr val="bg1"/>
                </a:solidFill>
                <a:latin typeface="Roboto" panose="02000000000000000000" pitchFamily="2" charset="0"/>
              </a:rPr>
              <a:t>Discouraging working or studying </a:t>
            </a:r>
          </a:p>
        </p:txBody>
      </p:sp>
      <p:sp>
        <p:nvSpPr>
          <p:cNvPr id="2" name="Rectangle: Rounded Corners 20">
            <a:extLst>
              <a:ext uri="{FF2B5EF4-FFF2-40B4-BE49-F238E27FC236}">
                <a16:creationId xmlns:a16="http://schemas.microsoft.com/office/drawing/2014/main" id="{3570F50F-8444-5ED7-AB43-E21BA3924381}"/>
              </a:ext>
            </a:extLst>
          </p:cNvPr>
          <p:cNvSpPr/>
          <p:nvPr/>
        </p:nvSpPr>
        <p:spPr>
          <a:xfrm>
            <a:off x="375668" y="5926555"/>
            <a:ext cx="8548086" cy="695225"/>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What might some early signs of financial abuse be? </a:t>
            </a:r>
          </a:p>
        </p:txBody>
      </p:sp>
      <p:sp>
        <p:nvSpPr>
          <p:cNvPr id="3" name="Rectangle: Diagonal Corners Rounded 22">
            <a:extLst>
              <a:ext uri="{FF2B5EF4-FFF2-40B4-BE49-F238E27FC236}">
                <a16:creationId xmlns:a16="http://schemas.microsoft.com/office/drawing/2014/main" id="{79E1FC92-6721-CCCD-7F98-A9A43C7E2225}"/>
              </a:ext>
            </a:extLst>
          </p:cNvPr>
          <p:cNvSpPr/>
          <p:nvPr/>
        </p:nvSpPr>
        <p:spPr>
          <a:xfrm>
            <a:off x="192722" y="5585958"/>
            <a:ext cx="1510389"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Discuss</a:t>
            </a:r>
            <a:endParaRPr lang="en-US" sz="2000" b="1" dirty="0">
              <a:solidFill>
                <a:srgbClr val="528E90"/>
              </a:solidFill>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3287805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AF257-313D-6CC4-113E-1B4E5D2EB6CD}"/>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B177E09-F066-C142-3CC8-1B00196BF39B}"/>
              </a:ext>
            </a:extLst>
          </p:cNvPr>
          <p:cNvGraphicFramePr/>
          <p:nvPr>
            <p:extLst>
              <p:ext uri="{D42A27DB-BD31-4B8C-83A1-F6EECF244321}">
                <p14:modId xmlns:p14="http://schemas.microsoft.com/office/powerpoint/2010/main" val="3693630364"/>
              </p:ext>
            </p:extLst>
          </p:nvPr>
        </p:nvGraphicFramePr>
        <p:xfrm>
          <a:off x="-1756126" y="1310640"/>
          <a:ext cx="12921966" cy="5068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Google Shape;297;p9">
            <a:extLst>
              <a:ext uri="{FF2B5EF4-FFF2-40B4-BE49-F238E27FC236}">
                <a16:creationId xmlns:a16="http://schemas.microsoft.com/office/drawing/2014/main" id="{AFB26A78-E2C7-8850-1585-0B7876D35E1A}"/>
              </a:ext>
            </a:extLst>
          </p:cNvPr>
          <p:cNvSpPr/>
          <p:nvPr/>
        </p:nvSpPr>
        <p:spPr>
          <a:xfrm>
            <a:off x="3649413" y="2783023"/>
            <a:ext cx="2151527" cy="2110730"/>
          </a:xfrm>
          <a:prstGeom prst="roundRect">
            <a:avLst>
              <a:gd name="adj" fmla="val 19651"/>
            </a:avLst>
          </a:prstGeom>
          <a:ln>
            <a:headEnd type="none" w="sm" len="sm"/>
            <a:tailEnd type="none" w="sm" len="sm"/>
          </a:ln>
        </p:spPr>
        <p:style>
          <a:lnRef idx="2">
            <a:schemeClr val="accent5">
              <a:shade val="15000"/>
            </a:schemeClr>
          </a:lnRef>
          <a:fillRef idx="1">
            <a:schemeClr val="accent5"/>
          </a:fillRef>
          <a:effectRef idx="0">
            <a:schemeClr val="accent5"/>
          </a:effectRef>
          <a:fontRef idx="minor">
            <a:schemeClr val="lt1"/>
          </a:fontRef>
        </p:style>
        <p:txBody>
          <a:bodyPr spcFirstLastPara="1" wrap="square" lIns="91425" tIns="45700" rIns="91425" bIns="45700" anchor="ctr" anchorCtr="0">
            <a:noAutofit/>
          </a:bodyPr>
          <a:lstStyle/>
          <a:p>
            <a:pPr lvl="0" algn="ctr"/>
            <a:r>
              <a:rPr lang="en-GB" sz="1600" dirty="0">
                <a:solidFill>
                  <a:schemeClr val="bg1"/>
                </a:solidFill>
                <a:ea typeface="Calibri"/>
                <a:cs typeface="Calibri"/>
                <a:sym typeface="Calibri"/>
              </a:rPr>
              <a:t>The cycle of abuse usually goes through 4 stages. The ‘calm after the storm’ makes it confusing for victims and difficult to leave abusive situations. </a:t>
            </a:r>
          </a:p>
        </p:txBody>
      </p:sp>
      <p:pic>
        <p:nvPicPr>
          <p:cNvPr id="10244" name="Picture 4" descr="Man beat woman">
            <a:extLst>
              <a:ext uri="{FF2B5EF4-FFF2-40B4-BE49-F238E27FC236}">
                <a16:creationId xmlns:a16="http://schemas.microsoft.com/office/drawing/2014/main" id="{8444F91B-6B8C-889C-00CA-BE6BD56DB10C}"/>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36791" y="4893753"/>
            <a:ext cx="2724996" cy="18152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8CA5600A-4856-9057-C887-12F464C0733B}"/>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The Cycle of Abuse</a:t>
            </a:r>
          </a:p>
        </p:txBody>
      </p:sp>
    </p:spTree>
    <p:extLst>
      <p:ext uri="{BB962C8B-B14F-4D97-AF65-F5344CB8AC3E}">
        <p14:creationId xmlns:p14="http://schemas.microsoft.com/office/powerpoint/2010/main" val="2567026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61BCDB07-F6F0-CDD7-D495-2AF0D8394AEE}"/>
              </a:ext>
            </a:extLst>
          </p:cNvPr>
          <p:cNvGraphicFramePr/>
          <p:nvPr>
            <p:extLst>
              <p:ext uri="{D42A27DB-BD31-4B8C-83A1-F6EECF244321}">
                <p14:modId xmlns:p14="http://schemas.microsoft.com/office/powerpoint/2010/main" val="2319877415"/>
              </p:ext>
            </p:extLst>
          </p:nvPr>
        </p:nvGraphicFramePr>
        <p:xfrm>
          <a:off x="-1756126" y="1310640"/>
          <a:ext cx="12921966" cy="5068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Google Shape;297;p9">
            <a:extLst>
              <a:ext uri="{FF2B5EF4-FFF2-40B4-BE49-F238E27FC236}">
                <a16:creationId xmlns:a16="http://schemas.microsoft.com/office/drawing/2014/main" id="{A3CEA3BB-CA67-5B07-A70C-73BF2A0A63CE}"/>
              </a:ext>
            </a:extLst>
          </p:cNvPr>
          <p:cNvSpPr/>
          <p:nvPr/>
        </p:nvSpPr>
        <p:spPr>
          <a:xfrm>
            <a:off x="3649413" y="2783023"/>
            <a:ext cx="2151527" cy="2110730"/>
          </a:xfrm>
          <a:prstGeom prst="roundRect">
            <a:avLst>
              <a:gd name="adj" fmla="val 19651"/>
            </a:avLst>
          </a:prstGeom>
          <a:ln>
            <a:headEnd type="none" w="sm" len="sm"/>
            <a:tailEnd type="none" w="sm" len="sm"/>
          </a:ln>
        </p:spPr>
        <p:style>
          <a:lnRef idx="2">
            <a:schemeClr val="dk1">
              <a:shade val="15000"/>
            </a:schemeClr>
          </a:lnRef>
          <a:fillRef idx="1">
            <a:schemeClr val="dk1"/>
          </a:fillRef>
          <a:effectRef idx="0">
            <a:schemeClr val="dk1"/>
          </a:effectRef>
          <a:fontRef idx="minor">
            <a:schemeClr val="lt1"/>
          </a:fontRef>
        </p:style>
        <p:txBody>
          <a:bodyPr spcFirstLastPara="1" wrap="square" lIns="91425" tIns="45700" rIns="91425" bIns="45700" anchor="ctr" anchorCtr="0">
            <a:noAutofit/>
          </a:bodyPr>
          <a:lstStyle/>
          <a:p>
            <a:pPr lvl="0" algn="ctr"/>
            <a:r>
              <a:rPr lang="en-GB" sz="1600" dirty="0">
                <a:solidFill>
                  <a:schemeClr val="bg1"/>
                </a:solidFill>
                <a:latin typeface="Calibri"/>
                <a:ea typeface="Calibri"/>
                <a:cs typeface="Calibri"/>
                <a:sym typeface="Calibri"/>
              </a:rPr>
              <a:t>The cycle of </a:t>
            </a:r>
            <a:r>
              <a:rPr lang="en-GB" sz="1600" b="1" dirty="0">
                <a:solidFill>
                  <a:schemeClr val="bg1"/>
                </a:solidFill>
                <a:latin typeface="Calibri"/>
                <a:ea typeface="Calibri"/>
                <a:cs typeface="Calibri"/>
                <a:sym typeface="Calibri"/>
              </a:rPr>
              <a:t>financial</a:t>
            </a:r>
            <a:r>
              <a:rPr lang="en-GB" sz="1600" dirty="0">
                <a:solidFill>
                  <a:schemeClr val="bg1"/>
                </a:solidFill>
                <a:latin typeface="Calibri"/>
                <a:ea typeface="Calibri"/>
                <a:cs typeface="Calibri"/>
                <a:sym typeface="Calibri"/>
              </a:rPr>
              <a:t> abuse works very similarly to the cycle of domestic abuse, but focusses on economic control</a:t>
            </a:r>
          </a:p>
        </p:txBody>
      </p:sp>
      <p:pic>
        <p:nvPicPr>
          <p:cNvPr id="10244" name="Picture 4" descr="Man beat woman">
            <a:extLst>
              <a:ext uri="{FF2B5EF4-FFF2-40B4-BE49-F238E27FC236}">
                <a16:creationId xmlns:a16="http://schemas.microsoft.com/office/drawing/2014/main" id="{D41188BC-45C9-4E94-D5FD-F89A6EFC3DF4}"/>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36791" y="4893753"/>
            <a:ext cx="2724996" cy="18152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44C01744-0F54-3C21-D596-4D3FE7B7A911}"/>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The Cycle of Abuse</a:t>
            </a:r>
          </a:p>
        </p:txBody>
      </p:sp>
    </p:spTree>
    <p:extLst>
      <p:ext uri="{BB962C8B-B14F-4D97-AF65-F5344CB8AC3E}">
        <p14:creationId xmlns:p14="http://schemas.microsoft.com/office/powerpoint/2010/main" val="1554498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D3179-A143-1966-766C-85A4C519BBDD}"/>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Online Romance Scams </a:t>
            </a:r>
          </a:p>
        </p:txBody>
      </p:sp>
      <p:sp>
        <p:nvSpPr>
          <p:cNvPr id="3" name="Rectangle: Rounded Corners 2">
            <a:extLst>
              <a:ext uri="{FF2B5EF4-FFF2-40B4-BE49-F238E27FC236}">
                <a16:creationId xmlns:a16="http://schemas.microsoft.com/office/drawing/2014/main" id="{C4EE575E-45B2-22F3-8135-762A5F12BA39}"/>
              </a:ext>
            </a:extLst>
          </p:cNvPr>
          <p:cNvSpPr/>
          <p:nvPr/>
        </p:nvSpPr>
        <p:spPr>
          <a:xfrm>
            <a:off x="290948" y="1156137"/>
            <a:ext cx="8632806" cy="861849"/>
          </a:xfrm>
          <a:prstGeom prst="roundRect">
            <a:avLst>
              <a:gd name="adj" fmla="val 1131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t>Financial abuse can also happen in calculated online relationships known as </a:t>
            </a:r>
            <a:br>
              <a:rPr lang="en-GB" dirty="0"/>
            </a:br>
            <a:r>
              <a:rPr lang="en-GB" b="1" dirty="0"/>
              <a:t>romance scams.</a:t>
            </a:r>
            <a:endParaRPr lang="en-GB" dirty="0"/>
          </a:p>
        </p:txBody>
      </p:sp>
      <p:sp>
        <p:nvSpPr>
          <p:cNvPr id="4" name="Rectangle: Rounded Corners 20">
            <a:extLst>
              <a:ext uri="{FF2B5EF4-FFF2-40B4-BE49-F238E27FC236}">
                <a16:creationId xmlns:a16="http://schemas.microsoft.com/office/drawing/2014/main" id="{2486E568-5419-8A26-DD79-4640AB40485A}"/>
              </a:ext>
            </a:extLst>
          </p:cNvPr>
          <p:cNvSpPr/>
          <p:nvPr/>
        </p:nvSpPr>
        <p:spPr>
          <a:xfrm>
            <a:off x="345105" y="2539844"/>
            <a:ext cx="3018205" cy="1380515"/>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Watch the video then put the steps in order of how a romance scammer may operate </a:t>
            </a:r>
          </a:p>
        </p:txBody>
      </p:sp>
      <p:sp>
        <p:nvSpPr>
          <p:cNvPr id="5" name="Rectangle: Diagonal Corners Rounded 22">
            <a:extLst>
              <a:ext uri="{FF2B5EF4-FFF2-40B4-BE49-F238E27FC236}">
                <a16:creationId xmlns:a16="http://schemas.microsoft.com/office/drawing/2014/main" id="{C1B42F70-F852-C5E0-645F-53F302368CB7}"/>
              </a:ext>
            </a:extLst>
          </p:cNvPr>
          <p:cNvSpPr/>
          <p:nvPr/>
        </p:nvSpPr>
        <p:spPr>
          <a:xfrm>
            <a:off x="290948" y="2216653"/>
            <a:ext cx="1510389"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pic>
        <p:nvPicPr>
          <p:cNvPr id="7" name="Picture 6" descr="Icon&#10;&#10;Description automatically generated">
            <a:hlinkClick r:id="rId3"/>
            <a:extLst>
              <a:ext uri="{FF2B5EF4-FFF2-40B4-BE49-F238E27FC236}">
                <a16:creationId xmlns:a16="http://schemas.microsoft.com/office/drawing/2014/main" id="{A51992EF-7E5B-D802-51F2-2C5238568C83}"/>
              </a:ext>
            </a:extLst>
          </p:cNvPr>
          <p:cNvPicPr>
            <a:picLocks noChangeAspect="1"/>
          </p:cNvPicPr>
          <p:nvPr/>
        </p:nvPicPr>
        <p:blipFill>
          <a:blip r:embed="rId4"/>
          <a:stretch>
            <a:fillRect/>
          </a:stretch>
        </p:blipFill>
        <p:spPr>
          <a:xfrm>
            <a:off x="822204" y="4089258"/>
            <a:ext cx="1958266" cy="2190601"/>
          </a:xfrm>
          <a:prstGeom prst="rect">
            <a:avLst/>
          </a:prstGeom>
        </p:spPr>
      </p:pic>
      <p:pic>
        <p:nvPicPr>
          <p:cNvPr id="8" name="Picture 7">
            <a:extLst>
              <a:ext uri="{FF2B5EF4-FFF2-40B4-BE49-F238E27FC236}">
                <a16:creationId xmlns:a16="http://schemas.microsoft.com/office/drawing/2014/main" id="{EABDE679-46A2-44C7-5F84-0CC62DAF0712}"/>
              </a:ext>
            </a:extLst>
          </p:cNvPr>
          <p:cNvPicPr>
            <a:picLocks noChangeAspect="1"/>
          </p:cNvPicPr>
          <p:nvPr/>
        </p:nvPicPr>
        <p:blipFill>
          <a:blip r:embed="rId5"/>
          <a:stretch>
            <a:fillRect/>
          </a:stretch>
        </p:blipFill>
        <p:spPr>
          <a:xfrm>
            <a:off x="3851149" y="2178280"/>
            <a:ext cx="4709610" cy="3103061"/>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C6989531-406C-A7D0-77E1-D30044DC8419}"/>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rot="20570809">
            <a:off x="6428671" y="4526868"/>
            <a:ext cx="2116669" cy="1829534"/>
          </a:xfrm>
          <a:prstGeom prst="rect">
            <a:avLst/>
          </a:prstGeom>
        </p:spPr>
      </p:pic>
    </p:spTree>
    <p:extLst>
      <p:ext uri="{BB962C8B-B14F-4D97-AF65-F5344CB8AC3E}">
        <p14:creationId xmlns:p14="http://schemas.microsoft.com/office/powerpoint/2010/main" val="19813042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3045F-8B16-27F0-650A-F4A0C8819F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4A4060-4A64-8444-2B20-AD31B3C55898}"/>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Online Romance Scams </a:t>
            </a:r>
          </a:p>
        </p:txBody>
      </p:sp>
      <p:sp>
        <p:nvSpPr>
          <p:cNvPr id="3" name="Rectangle: Rounded Corners 2">
            <a:extLst>
              <a:ext uri="{FF2B5EF4-FFF2-40B4-BE49-F238E27FC236}">
                <a16:creationId xmlns:a16="http://schemas.microsoft.com/office/drawing/2014/main" id="{3EE36650-9072-99AD-B1E3-31A904A6DAA1}"/>
              </a:ext>
            </a:extLst>
          </p:cNvPr>
          <p:cNvSpPr/>
          <p:nvPr/>
        </p:nvSpPr>
        <p:spPr>
          <a:xfrm>
            <a:off x="290948" y="1156137"/>
            <a:ext cx="8632806" cy="861849"/>
          </a:xfrm>
          <a:prstGeom prst="roundRect">
            <a:avLst>
              <a:gd name="adj" fmla="val 11310"/>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dirty="0"/>
              <a:t>Financial abuse can also happen in calculated online relationships known as </a:t>
            </a:r>
            <a:br>
              <a:rPr lang="en-GB" dirty="0"/>
            </a:br>
            <a:r>
              <a:rPr lang="en-GB" b="1" dirty="0"/>
              <a:t>romance scams.</a:t>
            </a:r>
            <a:endParaRPr lang="en-GB" dirty="0"/>
          </a:p>
        </p:txBody>
      </p:sp>
      <p:pic>
        <p:nvPicPr>
          <p:cNvPr id="11" name="Picture 10">
            <a:extLst>
              <a:ext uri="{FF2B5EF4-FFF2-40B4-BE49-F238E27FC236}">
                <a16:creationId xmlns:a16="http://schemas.microsoft.com/office/drawing/2014/main" id="{ED3DF87B-07AA-4C11-53E8-0A5FE804E6C7}"/>
              </a:ext>
            </a:extLst>
          </p:cNvPr>
          <p:cNvPicPr>
            <a:picLocks noChangeAspect="1"/>
          </p:cNvPicPr>
          <p:nvPr/>
        </p:nvPicPr>
        <p:blipFill>
          <a:blip r:embed="rId3"/>
          <a:stretch>
            <a:fillRect/>
          </a:stretch>
        </p:blipFill>
        <p:spPr>
          <a:xfrm>
            <a:off x="3583058" y="2242526"/>
            <a:ext cx="5340696" cy="4616208"/>
          </a:xfrm>
          <a:prstGeom prst="rect">
            <a:avLst/>
          </a:prstGeom>
        </p:spPr>
      </p:pic>
      <p:sp>
        <p:nvSpPr>
          <p:cNvPr id="8" name="TextBox 7">
            <a:extLst>
              <a:ext uri="{FF2B5EF4-FFF2-40B4-BE49-F238E27FC236}">
                <a16:creationId xmlns:a16="http://schemas.microsoft.com/office/drawing/2014/main" id="{E49A4225-8D64-8CFE-AF32-2EF4C6AC9CB8}"/>
              </a:ext>
            </a:extLst>
          </p:cNvPr>
          <p:cNvSpPr txBox="1"/>
          <p:nvPr/>
        </p:nvSpPr>
        <p:spPr>
          <a:xfrm>
            <a:off x="290948" y="2241792"/>
            <a:ext cx="3491343" cy="4207370"/>
          </a:xfrm>
          <a:prstGeom prst="rect">
            <a:avLst/>
          </a:prstGeom>
          <a:solidFill>
            <a:schemeClr val="bg1"/>
          </a:solidFill>
        </p:spPr>
        <p:txBody>
          <a:bodyPr wrap="square">
            <a:spAutoFit/>
          </a:bodyPr>
          <a:lstStyle/>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Initial Contact </a:t>
            </a:r>
            <a:endParaRPr lang="en-GB" kern="100" dirty="0">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Building Trust &amp; Connection</a:t>
            </a:r>
          </a:p>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Establishing a Relationship </a:t>
            </a:r>
          </a:p>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Creating Dependency </a:t>
            </a:r>
          </a:p>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Introducing a Problem or Need </a:t>
            </a:r>
          </a:p>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Asking for Money (First Test) </a:t>
            </a:r>
          </a:p>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Escalating Requests </a:t>
            </a:r>
          </a:p>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Maintaining Hope</a:t>
            </a:r>
          </a:p>
          <a:p>
            <a:pPr marL="342900" lvl="0" indent="-342900">
              <a:lnSpc>
                <a:spcPct val="150000"/>
              </a:lnSpc>
              <a:buFont typeface="+mj-lt"/>
              <a:buAutoNum type="arabicPeriod"/>
            </a:pPr>
            <a:r>
              <a:rPr lang="en-GB" kern="100" dirty="0">
                <a:effectLst/>
                <a:latin typeface="Aptos" panose="020B0004020202020204" pitchFamily="34" charset="0"/>
                <a:ea typeface="Aptos" panose="020B0004020202020204" pitchFamily="34" charset="0"/>
                <a:cs typeface="Times New Roman" panose="02020603050405020304" pitchFamily="18" charset="0"/>
              </a:rPr>
              <a:t>Exit / Disappearance </a:t>
            </a:r>
          </a:p>
        </p:txBody>
      </p:sp>
    </p:spTree>
    <p:extLst>
      <p:ext uri="{BB962C8B-B14F-4D97-AF65-F5344CB8AC3E}">
        <p14:creationId xmlns:p14="http://schemas.microsoft.com/office/powerpoint/2010/main" val="2937220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1A848-BEE9-EF6B-349D-E2DA2CD67EFF}"/>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Economic Abuse </a:t>
            </a:r>
          </a:p>
        </p:txBody>
      </p:sp>
      <p:pic>
        <p:nvPicPr>
          <p:cNvPr id="5" name="Picture 4">
            <a:extLst>
              <a:ext uri="{FF2B5EF4-FFF2-40B4-BE49-F238E27FC236}">
                <a16:creationId xmlns:a16="http://schemas.microsoft.com/office/drawing/2014/main" id="{4B398D17-5784-0AE8-9C7D-BC02D1901E9E}"/>
              </a:ext>
            </a:extLst>
          </p:cNvPr>
          <p:cNvPicPr>
            <a:picLocks noChangeAspect="1"/>
          </p:cNvPicPr>
          <p:nvPr/>
        </p:nvPicPr>
        <p:blipFill>
          <a:blip r:embed="rId2"/>
          <a:stretch>
            <a:fillRect/>
          </a:stretch>
        </p:blipFill>
        <p:spPr>
          <a:xfrm>
            <a:off x="686877" y="1284514"/>
            <a:ext cx="4331437" cy="42889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hought Bubble: Cloud 5">
            <a:extLst>
              <a:ext uri="{FF2B5EF4-FFF2-40B4-BE49-F238E27FC236}">
                <a16:creationId xmlns:a16="http://schemas.microsoft.com/office/drawing/2014/main" id="{FD5B9E0C-3F5B-617A-DB56-2290B973CAE0}"/>
              </a:ext>
            </a:extLst>
          </p:cNvPr>
          <p:cNvSpPr/>
          <p:nvPr/>
        </p:nvSpPr>
        <p:spPr>
          <a:xfrm>
            <a:off x="5127171" y="3809998"/>
            <a:ext cx="3622487" cy="2198915"/>
          </a:xfrm>
          <a:prstGeom prst="cloudCallout">
            <a:avLst>
              <a:gd name="adj1" fmla="val -60441"/>
              <a:gd name="adj2" fmla="val -54600"/>
            </a:avLst>
          </a:prstGeom>
          <a:solidFill>
            <a:srgbClr val="FFFF00"/>
          </a:solidFill>
        </p:spPr>
        <p:style>
          <a:lnRef idx="2">
            <a:schemeClr val="dk1"/>
          </a:lnRef>
          <a:fillRef idx="1">
            <a:schemeClr val="lt1"/>
          </a:fillRef>
          <a:effectRef idx="0">
            <a:schemeClr val="dk1"/>
          </a:effectRef>
          <a:fontRef idx="minor">
            <a:schemeClr val="dk1"/>
          </a:fontRef>
        </p:style>
        <p:txBody>
          <a:bodyPr rtlCol="0" anchor="ctr"/>
          <a:lstStyle/>
          <a:p>
            <a:pPr algn="ctr"/>
            <a:r>
              <a:rPr lang="en-GB" dirty="0"/>
              <a:t>How would you feel if you weren’t able to access them?</a:t>
            </a:r>
          </a:p>
        </p:txBody>
      </p:sp>
      <p:sp>
        <p:nvSpPr>
          <p:cNvPr id="9" name="Rectangle 8">
            <a:extLst>
              <a:ext uri="{FF2B5EF4-FFF2-40B4-BE49-F238E27FC236}">
                <a16:creationId xmlns:a16="http://schemas.microsoft.com/office/drawing/2014/main" id="{C7DB696E-33ED-30F7-2C09-41963F5E6F20}"/>
              </a:ext>
            </a:extLst>
          </p:cNvPr>
          <p:cNvSpPr/>
          <p:nvPr/>
        </p:nvSpPr>
        <p:spPr>
          <a:xfrm>
            <a:off x="5594180" y="1658150"/>
            <a:ext cx="2862943" cy="116477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t>What items can you see in the image?</a:t>
            </a:r>
          </a:p>
        </p:txBody>
      </p:sp>
      <p:cxnSp>
        <p:nvCxnSpPr>
          <p:cNvPr id="11" name="Straight Arrow Connector 10">
            <a:extLst>
              <a:ext uri="{FF2B5EF4-FFF2-40B4-BE49-F238E27FC236}">
                <a16:creationId xmlns:a16="http://schemas.microsoft.com/office/drawing/2014/main" id="{7A7BABFC-6E44-22EC-D9E5-098409AC83EB}"/>
              </a:ext>
            </a:extLst>
          </p:cNvPr>
          <p:cNvCxnSpPr/>
          <p:nvPr/>
        </p:nvCxnSpPr>
        <p:spPr>
          <a:xfrm flipH="1">
            <a:off x="4663836" y="2155371"/>
            <a:ext cx="92667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438931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0D8B3C-3F60-D513-6A89-597EF1A4DB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3948E3-5DF9-AC79-CE84-70BEC6A85645}"/>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Economic Abuse </a:t>
            </a:r>
          </a:p>
        </p:txBody>
      </p:sp>
      <p:pic>
        <p:nvPicPr>
          <p:cNvPr id="6" name="Picture 5">
            <a:extLst>
              <a:ext uri="{FF2B5EF4-FFF2-40B4-BE49-F238E27FC236}">
                <a16:creationId xmlns:a16="http://schemas.microsoft.com/office/drawing/2014/main" id="{A1532F47-7052-AFD8-AD9D-CAA7DB968162}"/>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506309" y="1188187"/>
            <a:ext cx="4274776" cy="2885121"/>
          </a:xfrm>
          <a:prstGeom prst="rect">
            <a:avLst/>
          </a:prstGeom>
        </p:spPr>
      </p:pic>
      <p:sp>
        <p:nvSpPr>
          <p:cNvPr id="7" name="Rectangle: Rounded Corners 20">
            <a:extLst>
              <a:ext uri="{FF2B5EF4-FFF2-40B4-BE49-F238E27FC236}">
                <a16:creationId xmlns:a16="http://schemas.microsoft.com/office/drawing/2014/main" id="{A2621463-4CD3-67B3-EF47-A4A1EAE5ACFD}"/>
              </a:ext>
            </a:extLst>
          </p:cNvPr>
          <p:cNvSpPr/>
          <p:nvPr/>
        </p:nvSpPr>
        <p:spPr>
          <a:xfrm>
            <a:off x="290948" y="1521943"/>
            <a:ext cx="4018294" cy="695225"/>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Watch the video then complete the definitions below: </a:t>
            </a:r>
          </a:p>
        </p:txBody>
      </p:sp>
      <p:sp>
        <p:nvSpPr>
          <p:cNvPr id="8" name="Rectangle: Diagonal Corners Rounded 22">
            <a:extLst>
              <a:ext uri="{FF2B5EF4-FFF2-40B4-BE49-F238E27FC236}">
                <a16:creationId xmlns:a16="http://schemas.microsoft.com/office/drawing/2014/main" id="{40A2CEDC-8686-925F-35C9-873BB55E48F0}"/>
              </a:ext>
            </a:extLst>
          </p:cNvPr>
          <p:cNvSpPr/>
          <p:nvPr/>
        </p:nvSpPr>
        <p:spPr>
          <a:xfrm>
            <a:off x="236791" y="1198751"/>
            <a:ext cx="1510389"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pic>
        <p:nvPicPr>
          <p:cNvPr id="4" name="Picture 3" descr="Icon&#10;&#10;Description automatically generated">
            <a:hlinkClick r:id="rId4"/>
            <a:extLst>
              <a:ext uri="{FF2B5EF4-FFF2-40B4-BE49-F238E27FC236}">
                <a16:creationId xmlns:a16="http://schemas.microsoft.com/office/drawing/2014/main" id="{44F3D8A8-8D15-C3FF-727D-F62F151538C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445591" y="980643"/>
            <a:ext cx="1335494" cy="1493941"/>
          </a:xfrm>
          <a:prstGeom prst="rect">
            <a:avLst/>
          </a:prstGeom>
        </p:spPr>
      </p:pic>
      <p:graphicFrame>
        <p:nvGraphicFramePr>
          <p:cNvPr id="11" name="Table 10">
            <a:extLst>
              <a:ext uri="{FF2B5EF4-FFF2-40B4-BE49-F238E27FC236}">
                <a16:creationId xmlns:a16="http://schemas.microsoft.com/office/drawing/2014/main" id="{953DD956-EFE9-06E7-B2AE-BC49752AA34E}"/>
              </a:ext>
            </a:extLst>
          </p:cNvPr>
          <p:cNvGraphicFramePr>
            <a:graphicFrameLocks noGrp="1"/>
          </p:cNvGraphicFramePr>
          <p:nvPr>
            <p:extLst>
              <p:ext uri="{D42A27DB-BD31-4B8C-83A1-F6EECF244321}">
                <p14:modId xmlns:p14="http://schemas.microsoft.com/office/powerpoint/2010/main" val="1928349738"/>
              </p:ext>
            </p:extLst>
          </p:nvPr>
        </p:nvGraphicFramePr>
        <p:xfrm>
          <a:off x="290948" y="2474584"/>
          <a:ext cx="4018294" cy="3129798"/>
        </p:xfrm>
        <a:graphic>
          <a:graphicData uri="http://schemas.openxmlformats.org/drawingml/2006/table">
            <a:tbl>
              <a:tblPr firstRow="1" bandRow="1">
                <a:tableStyleId>{5C22544A-7EE6-4342-B048-85BDC9FD1C3A}</a:tableStyleId>
              </a:tblPr>
              <a:tblGrid>
                <a:gridCol w="2000307">
                  <a:extLst>
                    <a:ext uri="{9D8B030D-6E8A-4147-A177-3AD203B41FA5}">
                      <a16:colId xmlns:a16="http://schemas.microsoft.com/office/drawing/2014/main" val="2532659312"/>
                    </a:ext>
                  </a:extLst>
                </a:gridCol>
                <a:gridCol w="2017987">
                  <a:extLst>
                    <a:ext uri="{9D8B030D-6E8A-4147-A177-3AD203B41FA5}">
                      <a16:colId xmlns:a16="http://schemas.microsoft.com/office/drawing/2014/main" val="602229549"/>
                    </a:ext>
                  </a:extLst>
                </a:gridCol>
              </a:tblGrid>
              <a:tr h="647358">
                <a:tc>
                  <a:txBody>
                    <a:bodyPr/>
                    <a:lstStyle/>
                    <a:p>
                      <a:pPr algn="ctr"/>
                      <a:r>
                        <a:rPr lang="en-GB" dirty="0"/>
                        <a:t>Financial abuse </a:t>
                      </a:r>
                    </a:p>
                  </a:txBody>
                  <a:tcPr anchor="ctr"/>
                </a:tc>
                <a:tc>
                  <a:txBody>
                    <a:bodyPr/>
                    <a:lstStyle/>
                    <a:p>
                      <a:pPr algn="ctr"/>
                      <a:r>
                        <a:rPr lang="en-GB" dirty="0"/>
                        <a:t>Economic abuse</a:t>
                      </a:r>
                    </a:p>
                  </a:txBody>
                  <a:tcPr anchor="ctr"/>
                </a:tc>
                <a:extLst>
                  <a:ext uri="{0D108BD9-81ED-4DB2-BD59-A6C34878D82A}">
                    <a16:rowId xmlns:a16="http://schemas.microsoft.com/office/drawing/2014/main" val="3470529408"/>
                  </a:ext>
                </a:extLst>
              </a:tr>
              <a:tr h="2482440">
                <a:tc>
                  <a:txBody>
                    <a:bodyPr/>
                    <a:lstStyle/>
                    <a:p>
                      <a:endParaRPr lang="en-GB"/>
                    </a:p>
                  </a:txBody>
                  <a:tcPr/>
                </a:tc>
                <a:tc>
                  <a:txBody>
                    <a:bodyPr/>
                    <a:lstStyle/>
                    <a:p>
                      <a:endParaRPr lang="en-GB" dirty="0"/>
                    </a:p>
                  </a:txBody>
                  <a:tcPr/>
                </a:tc>
                <a:extLst>
                  <a:ext uri="{0D108BD9-81ED-4DB2-BD59-A6C34878D82A}">
                    <a16:rowId xmlns:a16="http://schemas.microsoft.com/office/drawing/2014/main" val="3127359596"/>
                  </a:ext>
                </a:extLst>
              </a:tr>
            </a:tbl>
          </a:graphicData>
        </a:graphic>
      </p:graphicFrame>
      <p:sp>
        <p:nvSpPr>
          <p:cNvPr id="10" name="Rectangle: Rounded Corners 20">
            <a:extLst>
              <a:ext uri="{FF2B5EF4-FFF2-40B4-BE49-F238E27FC236}">
                <a16:creationId xmlns:a16="http://schemas.microsoft.com/office/drawing/2014/main" id="{23E9E84B-8D05-D944-51BD-517C7B963B7B}"/>
              </a:ext>
            </a:extLst>
          </p:cNvPr>
          <p:cNvSpPr/>
          <p:nvPr/>
        </p:nvSpPr>
        <p:spPr>
          <a:xfrm>
            <a:off x="3661834" y="4073308"/>
            <a:ext cx="5119251" cy="2406869"/>
          </a:xfrm>
          <a:prstGeom prst="roundRect">
            <a:avLst>
              <a:gd name="adj" fmla="val 14282"/>
            </a:avLst>
          </a:prstGeom>
          <a:solidFill>
            <a:schemeClr val="accent2">
              <a:lumMod val="40000"/>
              <a:lumOff val="60000"/>
            </a:schemeClr>
          </a:soli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Economic abuse is often experienced within a pattern of behaviour known as </a:t>
            </a:r>
            <a:r>
              <a:rPr lang="en-US" sz="1600" b="1" dirty="0">
                <a:solidFill>
                  <a:schemeClr val="tx1"/>
                </a:solidFill>
              </a:rPr>
              <a:t>coercive control</a:t>
            </a:r>
            <a:r>
              <a:rPr lang="en-US" sz="1600" dirty="0">
                <a:solidFill>
                  <a:schemeClr val="tx1"/>
                </a:solidFill>
              </a:rPr>
              <a:t>.</a:t>
            </a:r>
          </a:p>
          <a:p>
            <a:endParaRPr lang="en-US" sz="1600" dirty="0">
              <a:solidFill>
                <a:schemeClr val="tx1"/>
              </a:solidFill>
            </a:endParaRPr>
          </a:p>
          <a:p>
            <a:r>
              <a:rPr lang="en-US" sz="1600" dirty="0">
                <a:solidFill>
                  <a:schemeClr val="tx1"/>
                </a:solidFill>
              </a:rPr>
              <a:t>Coercive control is a pattern of t__________, a___________, h____________ and </a:t>
            </a:r>
            <a:r>
              <a:rPr lang="en-US" sz="1600" dirty="0" err="1">
                <a:solidFill>
                  <a:schemeClr val="tx1"/>
                </a:solidFill>
              </a:rPr>
              <a:t>i</a:t>
            </a:r>
            <a:r>
              <a:rPr lang="en-US" sz="1600" dirty="0">
                <a:solidFill>
                  <a:schemeClr val="tx1"/>
                </a:solidFill>
              </a:rPr>
              <a:t>_________________ or other abuse someone uses to harm, punish or frighten their victim. </a:t>
            </a:r>
          </a:p>
        </p:txBody>
      </p:sp>
    </p:spTree>
    <p:extLst>
      <p:ext uri="{BB962C8B-B14F-4D97-AF65-F5344CB8AC3E}">
        <p14:creationId xmlns:p14="http://schemas.microsoft.com/office/powerpoint/2010/main" val="12851011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28030-A451-7147-4A8A-9CF2AC8440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F694C0-364B-49F0-F143-1D1B24C6256C}"/>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Economic Abuse </a:t>
            </a:r>
          </a:p>
        </p:txBody>
      </p:sp>
      <p:pic>
        <p:nvPicPr>
          <p:cNvPr id="6" name="Picture 5">
            <a:extLst>
              <a:ext uri="{FF2B5EF4-FFF2-40B4-BE49-F238E27FC236}">
                <a16:creationId xmlns:a16="http://schemas.microsoft.com/office/drawing/2014/main" id="{7FB56F64-5C33-B673-86F4-DD446708A15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506309" y="1188187"/>
            <a:ext cx="4274776" cy="2885121"/>
          </a:xfrm>
          <a:prstGeom prst="rect">
            <a:avLst/>
          </a:prstGeom>
        </p:spPr>
      </p:pic>
      <p:sp>
        <p:nvSpPr>
          <p:cNvPr id="7" name="Rectangle: Rounded Corners 20">
            <a:extLst>
              <a:ext uri="{FF2B5EF4-FFF2-40B4-BE49-F238E27FC236}">
                <a16:creationId xmlns:a16="http://schemas.microsoft.com/office/drawing/2014/main" id="{521D4FA3-A640-3471-DDA2-C1C3B1F84A3E}"/>
              </a:ext>
            </a:extLst>
          </p:cNvPr>
          <p:cNvSpPr/>
          <p:nvPr/>
        </p:nvSpPr>
        <p:spPr>
          <a:xfrm>
            <a:off x="290948" y="1521943"/>
            <a:ext cx="4018294" cy="695225"/>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Watch the video then complete the definitions below: </a:t>
            </a:r>
          </a:p>
        </p:txBody>
      </p:sp>
      <p:sp>
        <p:nvSpPr>
          <p:cNvPr id="8" name="Rectangle: Diagonal Corners Rounded 22">
            <a:extLst>
              <a:ext uri="{FF2B5EF4-FFF2-40B4-BE49-F238E27FC236}">
                <a16:creationId xmlns:a16="http://schemas.microsoft.com/office/drawing/2014/main" id="{FD335BA6-495A-121A-20D5-328E84E05C62}"/>
              </a:ext>
            </a:extLst>
          </p:cNvPr>
          <p:cNvSpPr/>
          <p:nvPr/>
        </p:nvSpPr>
        <p:spPr>
          <a:xfrm>
            <a:off x="236791" y="1198751"/>
            <a:ext cx="1510389"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pic>
        <p:nvPicPr>
          <p:cNvPr id="4" name="Picture 3" descr="Icon&#10;&#10;Description automatically generated">
            <a:hlinkClick r:id="rId4"/>
            <a:extLst>
              <a:ext uri="{FF2B5EF4-FFF2-40B4-BE49-F238E27FC236}">
                <a16:creationId xmlns:a16="http://schemas.microsoft.com/office/drawing/2014/main" id="{3907DDDA-0D6C-7015-00F7-2A144D911E7B}"/>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445591" y="980643"/>
            <a:ext cx="1335494" cy="1493941"/>
          </a:xfrm>
          <a:prstGeom prst="rect">
            <a:avLst/>
          </a:prstGeom>
        </p:spPr>
      </p:pic>
      <p:graphicFrame>
        <p:nvGraphicFramePr>
          <p:cNvPr id="11" name="Table 10">
            <a:extLst>
              <a:ext uri="{FF2B5EF4-FFF2-40B4-BE49-F238E27FC236}">
                <a16:creationId xmlns:a16="http://schemas.microsoft.com/office/drawing/2014/main" id="{F8CFF00A-9236-D757-736A-49C6A2B10ECB}"/>
              </a:ext>
            </a:extLst>
          </p:cNvPr>
          <p:cNvGraphicFramePr>
            <a:graphicFrameLocks noGrp="1"/>
          </p:cNvGraphicFramePr>
          <p:nvPr>
            <p:extLst>
              <p:ext uri="{D42A27DB-BD31-4B8C-83A1-F6EECF244321}">
                <p14:modId xmlns:p14="http://schemas.microsoft.com/office/powerpoint/2010/main" val="1058013073"/>
              </p:ext>
            </p:extLst>
          </p:nvPr>
        </p:nvGraphicFramePr>
        <p:xfrm>
          <a:off x="290947" y="2377623"/>
          <a:ext cx="4932694" cy="2772446"/>
        </p:xfrm>
        <a:graphic>
          <a:graphicData uri="http://schemas.openxmlformats.org/drawingml/2006/table">
            <a:tbl>
              <a:tblPr firstRow="1" bandRow="1">
                <a:tableStyleId>{5C22544A-7EE6-4342-B048-85BDC9FD1C3A}</a:tableStyleId>
              </a:tblPr>
              <a:tblGrid>
                <a:gridCol w="2466347">
                  <a:extLst>
                    <a:ext uri="{9D8B030D-6E8A-4147-A177-3AD203B41FA5}">
                      <a16:colId xmlns:a16="http://schemas.microsoft.com/office/drawing/2014/main" val="2532659312"/>
                    </a:ext>
                  </a:extLst>
                </a:gridCol>
                <a:gridCol w="2466347">
                  <a:extLst>
                    <a:ext uri="{9D8B030D-6E8A-4147-A177-3AD203B41FA5}">
                      <a16:colId xmlns:a16="http://schemas.microsoft.com/office/drawing/2014/main" val="602229549"/>
                    </a:ext>
                  </a:extLst>
                </a:gridCol>
              </a:tblGrid>
              <a:tr h="573444">
                <a:tc>
                  <a:txBody>
                    <a:bodyPr/>
                    <a:lstStyle/>
                    <a:p>
                      <a:pPr algn="ctr"/>
                      <a:r>
                        <a:rPr lang="en-GB" dirty="0"/>
                        <a:t>Financial abuse </a:t>
                      </a:r>
                    </a:p>
                  </a:txBody>
                  <a:tcPr anchor="ctr"/>
                </a:tc>
                <a:tc>
                  <a:txBody>
                    <a:bodyPr/>
                    <a:lstStyle/>
                    <a:p>
                      <a:pPr algn="ctr"/>
                      <a:r>
                        <a:rPr lang="en-GB" dirty="0"/>
                        <a:t>Economic abuse</a:t>
                      </a:r>
                    </a:p>
                  </a:txBody>
                  <a:tcPr anchor="ctr"/>
                </a:tc>
                <a:extLst>
                  <a:ext uri="{0D108BD9-81ED-4DB2-BD59-A6C34878D82A}">
                    <a16:rowId xmlns:a16="http://schemas.microsoft.com/office/drawing/2014/main" val="3470529408"/>
                  </a:ext>
                </a:extLst>
              </a:tr>
              <a:tr h="2199002">
                <a:tc>
                  <a:txBody>
                    <a:bodyPr/>
                    <a:lstStyle/>
                    <a:p>
                      <a:r>
                        <a:rPr lang="en-GB" sz="1600" dirty="0">
                          <a:latin typeface="Ink Free" panose="03080402000500000000" pitchFamily="66" charset="0"/>
                        </a:rPr>
                        <a:t>When the perpetrator steals money, controls income or coerces someone into debt. </a:t>
                      </a:r>
                    </a:p>
                    <a:p>
                      <a:endParaRPr lang="en-GB" sz="1600" dirty="0">
                        <a:latin typeface="Ink Free" panose="03080402000500000000" pitchFamily="66" charset="0"/>
                      </a:endParaRPr>
                    </a:p>
                    <a:p>
                      <a:r>
                        <a:rPr lang="en-GB" sz="1600" dirty="0">
                          <a:latin typeface="Ink Free" panose="03080402000500000000" pitchFamily="66" charset="0"/>
                        </a:rPr>
                        <a:t>These behaviours are also found in economic abuse.</a:t>
                      </a:r>
                    </a:p>
                  </a:txBody>
                  <a:tcPr/>
                </a:tc>
                <a:tc>
                  <a:txBody>
                    <a:bodyPr/>
                    <a:lstStyle/>
                    <a:p>
                      <a:r>
                        <a:rPr lang="en-GB" sz="1600" dirty="0">
                          <a:latin typeface="Ink Free" panose="03080402000500000000" pitchFamily="66" charset="0"/>
                        </a:rPr>
                        <a:t>When the perpetrator </a:t>
                      </a:r>
                      <a:r>
                        <a:rPr lang="en-GB" sz="1600" b="1" dirty="0">
                          <a:latin typeface="Ink Free" panose="03080402000500000000" pitchFamily="66" charset="0"/>
                        </a:rPr>
                        <a:t>restricts, exploits, or sabotages </a:t>
                      </a:r>
                      <a:r>
                        <a:rPr lang="en-GB" sz="1600" dirty="0">
                          <a:latin typeface="Ink Free" panose="03080402000500000000" pitchFamily="66" charset="0"/>
                        </a:rPr>
                        <a:t>their partner’s access to </a:t>
                      </a:r>
                      <a:r>
                        <a:rPr lang="en-GB" sz="1600" b="1" dirty="0">
                          <a:latin typeface="Ink Free" panose="03080402000500000000" pitchFamily="66" charset="0"/>
                        </a:rPr>
                        <a:t>money and other resources </a:t>
                      </a:r>
                      <a:r>
                        <a:rPr lang="en-GB" sz="1600" dirty="0">
                          <a:latin typeface="Ink Free" panose="03080402000500000000" pitchFamily="66" charset="0"/>
                        </a:rPr>
                        <a:t>(food, media, clothing, transport, housing, sleep)  </a:t>
                      </a:r>
                    </a:p>
                  </a:txBody>
                  <a:tcPr/>
                </a:tc>
                <a:extLst>
                  <a:ext uri="{0D108BD9-81ED-4DB2-BD59-A6C34878D82A}">
                    <a16:rowId xmlns:a16="http://schemas.microsoft.com/office/drawing/2014/main" val="3127359596"/>
                  </a:ext>
                </a:extLst>
              </a:tr>
            </a:tbl>
          </a:graphicData>
        </a:graphic>
      </p:graphicFrame>
      <p:sp>
        <p:nvSpPr>
          <p:cNvPr id="10" name="Rectangle: Rounded Corners 20">
            <a:extLst>
              <a:ext uri="{FF2B5EF4-FFF2-40B4-BE49-F238E27FC236}">
                <a16:creationId xmlns:a16="http://schemas.microsoft.com/office/drawing/2014/main" id="{3F4D5491-8C69-56F3-C89D-860F33C3BEA8}"/>
              </a:ext>
            </a:extLst>
          </p:cNvPr>
          <p:cNvSpPr/>
          <p:nvPr/>
        </p:nvSpPr>
        <p:spPr>
          <a:xfrm>
            <a:off x="290948" y="5336057"/>
            <a:ext cx="8490137" cy="1284836"/>
          </a:xfrm>
          <a:prstGeom prst="roundRect">
            <a:avLst>
              <a:gd name="adj" fmla="val 14282"/>
            </a:avLst>
          </a:prstGeom>
          <a:solidFill>
            <a:schemeClr val="accent2">
              <a:lumMod val="40000"/>
              <a:lumOff val="60000"/>
            </a:schemeClr>
          </a:soli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rPr>
              <a:t>Economic abuse is often experienced within a pattern of behaviour known as </a:t>
            </a:r>
            <a:r>
              <a:rPr lang="en-US" sz="1600" b="1" dirty="0">
                <a:solidFill>
                  <a:schemeClr val="tx1"/>
                </a:solidFill>
              </a:rPr>
              <a:t>coercive control</a:t>
            </a:r>
            <a:r>
              <a:rPr lang="en-US" sz="1600" dirty="0">
                <a:solidFill>
                  <a:schemeClr val="tx1"/>
                </a:solidFill>
              </a:rPr>
              <a:t>.</a:t>
            </a:r>
            <a:br>
              <a:rPr lang="en-US" sz="1600" dirty="0">
                <a:solidFill>
                  <a:schemeClr val="tx1"/>
                </a:solidFill>
              </a:rPr>
            </a:br>
            <a:endParaRPr lang="en-US" sz="1600" dirty="0">
              <a:solidFill>
                <a:schemeClr val="tx1"/>
              </a:solidFill>
            </a:endParaRPr>
          </a:p>
          <a:p>
            <a:r>
              <a:rPr lang="en-US" sz="1600" dirty="0">
                <a:solidFill>
                  <a:schemeClr val="tx1"/>
                </a:solidFill>
              </a:rPr>
              <a:t>Coercive control is a pattern of </a:t>
            </a:r>
            <a:r>
              <a:rPr lang="en-US" sz="1600" b="1" dirty="0">
                <a:solidFill>
                  <a:schemeClr val="tx1"/>
                </a:solidFill>
              </a:rPr>
              <a:t>THREATS, ABUSE, HUMILIATION</a:t>
            </a:r>
            <a:r>
              <a:rPr lang="en-US" sz="1600" dirty="0">
                <a:solidFill>
                  <a:schemeClr val="tx1"/>
                </a:solidFill>
              </a:rPr>
              <a:t> and </a:t>
            </a:r>
            <a:r>
              <a:rPr lang="en-US" sz="1600" b="1" dirty="0">
                <a:solidFill>
                  <a:schemeClr val="tx1"/>
                </a:solidFill>
              </a:rPr>
              <a:t>INTIMIDATION</a:t>
            </a:r>
            <a:r>
              <a:rPr lang="en-US" sz="1600" dirty="0">
                <a:solidFill>
                  <a:schemeClr val="tx1"/>
                </a:solidFill>
              </a:rPr>
              <a:t> or other abuse someone uses to harm, punish or frighten their victim. </a:t>
            </a:r>
          </a:p>
        </p:txBody>
      </p:sp>
    </p:spTree>
    <p:extLst>
      <p:ext uri="{BB962C8B-B14F-4D97-AF65-F5344CB8AC3E}">
        <p14:creationId xmlns:p14="http://schemas.microsoft.com/office/powerpoint/2010/main" val="1538233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loud 2">
            <a:extLst>
              <a:ext uri="{FF2B5EF4-FFF2-40B4-BE49-F238E27FC236}">
                <a16:creationId xmlns:a16="http://schemas.microsoft.com/office/drawing/2014/main" id="{3D0EC31C-7C59-8941-C923-583721616CB8}"/>
              </a:ext>
            </a:extLst>
          </p:cNvPr>
          <p:cNvSpPr/>
          <p:nvPr/>
        </p:nvSpPr>
        <p:spPr>
          <a:xfrm>
            <a:off x="2972895" y="2094931"/>
            <a:ext cx="3198209" cy="2324763"/>
          </a:xfrm>
          <a:prstGeom prst="cloud">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en-GB" sz="2000" dirty="0">
                <a:solidFill>
                  <a:schemeClr val="tx1"/>
                </a:solidFill>
              </a:rPr>
              <a:t>What are the impacts of financial and  economic abuse on victims? </a:t>
            </a:r>
          </a:p>
        </p:txBody>
      </p:sp>
      <p:sp>
        <p:nvSpPr>
          <p:cNvPr id="4" name="Arrow: Pentagon 3">
            <a:extLst>
              <a:ext uri="{FF2B5EF4-FFF2-40B4-BE49-F238E27FC236}">
                <a16:creationId xmlns:a16="http://schemas.microsoft.com/office/drawing/2014/main" id="{7B7CC2AF-1515-2912-7D2B-61ADD8C6E6CA}"/>
              </a:ext>
            </a:extLst>
          </p:cNvPr>
          <p:cNvSpPr/>
          <p:nvPr/>
        </p:nvSpPr>
        <p:spPr>
          <a:xfrm>
            <a:off x="164789" y="217945"/>
            <a:ext cx="2739657" cy="574644"/>
          </a:xfrm>
          <a:prstGeom prst="homePlate">
            <a:avLst/>
          </a:prstGeom>
          <a:gradFill>
            <a:gsLst>
              <a:gs pos="0">
                <a:srgbClr val="FFBE86"/>
              </a:gs>
              <a:gs pos="35001">
                <a:srgbClr val="FFD0AA"/>
              </a:gs>
              <a:gs pos="100000">
                <a:srgbClr val="FFEBDB"/>
              </a:gs>
            </a:gsLst>
            <a:lin ang="16200000" scaled="1"/>
          </a:gradFill>
          <a:ln>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Comic Sans MS" panose="030F0702030302020204" pitchFamily="66" charset="0"/>
                <a:cs typeface="Segoe UI Semibold" panose="020B0702040204020203" pitchFamily="34" charset="0"/>
              </a:rPr>
              <a:t>Mind-map</a:t>
            </a:r>
          </a:p>
        </p:txBody>
      </p:sp>
      <p:sp>
        <p:nvSpPr>
          <p:cNvPr id="7" name="Rectangle: Rounded Corners 20">
            <a:extLst>
              <a:ext uri="{FF2B5EF4-FFF2-40B4-BE49-F238E27FC236}">
                <a16:creationId xmlns:a16="http://schemas.microsoft.com/office/drawing/2014/main" id="{D9A2460B-C2EA-2B3A-4DC3-B6EEB5F6B139}"/>
              </a:ext>
            </a:extLst>
          </p:cNvPr>
          <p:cNvSpPr/>
          <p:nvPr/>
        </p:nvSpPr>
        <p:spPr>
          <a:xfrm>
            <a:off x="697584" y="5999538"/>
            <a:ext cx="7748829" cy="569743"/>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Mind-map based on the image, video and everything else you have learned today.</a:t>
            </a:r>
          </a:p>
        </p:txBody>
      </p:sp>
      <p:sp>
        <p:nvSpPr>
          <p:cNvPr id="8" name="Rectangle: Diagonal Corners Rounded 22">
            <a:extLst>
              <a:ext uri="{FF2B5EF4-FFF2-40B4-BE49-F238E27FC236}">
                <a16:creationId xmlns:a16="http://schemas.microsoft.com/office/drawing/2014/main" id="{BA149EAD-8E18-5421-5EBF-122AFCB0E078}"/>
              </a:ext>
            </a:extLst>
          </p:cNvPr>
          <p:cNvSpPr/>
          <p:nvPr/>
        </p:nvSpPr>
        <p:spPr>
          <a:xfrm>
            <a:off x="321512" y="5735294"/>
            <a:ext cx="1510389"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39130267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AD959-525B-70B1-6293-963E0BC9D843}"/>
            </a:ext>
          </a:extLst>
        </p:cNvPr>
        <p:cNvGrpSpPr/>
        <p:nvPr/>
      </p:nvGrpSpPr>
      <p:grpSpPr>
        <a:xfrm>
          <a:off x="0" y="0"/>
          <a:ext cx="0" cy="0"/>
          <a:chOff x="0" y="0"/>
          <a:chExt cx="0" cy="0"/>
        </a:xfrm>
      </p:grpSpPr>
      <p:sp>
        <p:nvSpPr>
          <p:cNvPr id="3" name="Cloud 2">
            <a:extLst>
              <a:ext uri="{FF2B5EF4-FFF2-40B4-BE49-F238E27FC236}">
                <a16:creationId xmlns:a16="http://schemas.microsoft.com/office/drawing/2014/main" id="{01054B0D-6783-CB67-8A59-45171DFAEA13}"/>
              </a:ext>
            </a:extLst>
          </p:cNvPr>
          <p:cNvSpPr/>
          <p:nvPr/>
        </p:nvSpPr>
        <p:spPr>
          <a:xfrm>
            <a:off x="3028003" y="2037402"/>
            <a:ext cx="3198209" cy="2324763"/>
          </a:xfrm>
          <a:prstGeom prst="cloud">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en-GB" sz="2000" dirty="0">
                <a:solidFill>
                  <a:schemeClr val="tx1"/>
                </a:solidFill>
              </a:rPr>
              <a:t>What are the impacts of financial and  economic abuse on victims? </a:t>
            </a:r>
          </a:p>
        </p:txBody>
      </p:sp>
      <p:sp>
        <p:nvSpPr>
          <p:cNvPr id="4" name="Arrow: Pentagon 3">
            <a:extLst>
              <a:ext uri="{FF2B5EF4-FFF2-40B4-BE49-F238E27FC236}">
                <a16:creationId xmlns:a16="http://schemas.microsoft.com/office/drawing/2014/main" id="{DF221692-81BF-34A6-6740-B45E1E290A53}"/>
              </a:ext>
            </a:extLst>
          </p:cNvPr>
          <p:cNvSpPr/>
          <p:nvPr/>
        </p:nvSpPr>
        <p:spPr>
          <a:xfrm>
            <a:off x="164789" y="217945"/>
            <a:ext cx="2739657" cy="574644"/>
          </a:xfrm>
          <a:prstGeom prst="homePlate">
            <a:avLst/>
          </a:prstGeom>
          <a:gradFill>
            <a:gsLst>
              <a:gs pos="0">
                <a:srgbClr val="FFBE86"/>
              </a:gs>
              <a:gs pos="35001">
                <a:srgbClr val="FFD0AA"/>
              </a:gs>
              <a:gs pos="100000">
                <a:srgbClr val="FFEBDB"/>
              </a:gs>
            </a:gsLst>
            <a:lin ang="16200000" scaled="1"/>
          </a:gradFill>
          <a:ln>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Comic Sans MS" panose="030F0702030302020204" pitchFamily="66" charset="0"/>
                <a:cs typeface="Segoe UI Semibold" panose="020B0702040204020203" pitchFamily="34" charset="0"/>
              </a:rPr>
              <a:t>Mind-map</a:t>
            </a:r>
          </a:p>
        </p:txBody>
      </p:sp>
      <p:sp>
        <p:nvSpPr>
          <p:cNvPr id="5" name="Rectangle: Rounded Corners 20">
            <a:extLst>
              <a:ext uri="{FF2B5EF4-FFF2-40B4-BE49-F238E27FC236}">
                <a16:creationId xmlns:a16="http://schemas.microsoft.com/office/drawing/2014/main" id="{5ACF1585-A43C-83AA-38F6-92929EBF416E}"/>
              </a:ext>
            </a:extLst>
          </p:cNvPr>
          <p:cNvSpPr/>
          <p:nvPr/>
        </p:nvSpPr>
        <p:spPr>
          <a:xfrm>
            <a:off x="697584" y="5999538"/>
            <a:ext cx="7748829" cy="569743"/>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rPr>
              <a:t>Mind-map based on the image, video and everything else you have learned today.</a:t>
            </a:r>
          </a:p>
        </p:txBody>
      </p:sp>
      <p:sp>
        <p:nvSpPr>
          <p:cNvPr id="6" name="Rectangle: Diagonal Corners Rounded 22">
            <a:extLst>
              <a:ext uri="{FF2B5EF4-FFF2-40B4-BE49-F238E27FC236}">
                <a16:creationId xmlns:a16="http://schemas.microsoft.com/office/drawing/2014/main" id="{A9D4C161-F3F3-8C65-D2EA-BD9DBB371A7C}"/>
              </a:ext>
            </a:extLst>
          </p:cNvPr>
          <p:cNvSpPr/>
          <p:nvPr/>
        </p:nvSpPr>
        <p:spPr>
          <a:xfrm>
            <a:off x="321512" y="5735294"/>
            <a:ext cx="1510389" cy="387587"/>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sp>
        <p:nvSpPr>
          <p:cNvPr id="2" name="Rectangle: Rounded Corners 1">
            <a:extLst>
              <a:ext uri="{FF2B5EF4-FFF2-40B4-BE49-F238E27FC236}">
                <a16:creationId xmlns:a16="http://schemas.microsoft.com/office/drawing/2014/main" id="{9B8C36C4-540B-0BA5-3EBB-EC7D58E40B15}"/>
              </a:ext>
            </a:extLst>
          </p:cNvPr>
          <p:cNvSpPr/>
          <p:nvPr/>
        </p:nvSpPr>
        <p:spPr>
          <a:xfrm>
            <a:off x="857051" y="1210762"/>
            <a:ext cx="2241408" cy="1219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Lack of freedom </a:t>
            </a:r>
          </a:p>
        </p:txBody>
      </p:sp>
      <p:sp>
        <p:nvSpPr>
          <p:cNvPr id="7" name="Rectangle: Rounded Corners 6">
            <a:extLst>
              <a:ext uri="{FF2B5EF4-FFF2-40B4-BE49-F238E27FC236}">
                <a16:creationId xmlns:a16="http://schemas.microsoft.com/office/drawing/2014/main" id="{6AF49BE6-13D9-CC12-64C6-96A8247E41A3}"/>
              </a:ext>
            </a:extLst>
          </p:cNvPr>
          <p:cNvSpPr/>
          <p:nvPr/>
        </p:nvSpPr>
        <p:spPr>
          <a:xfrm>
            <a:off x="321512" y="2848135"/>
            <a:ext cx="2241408" cy="1219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Dependence on the perpetrator and difficulty escaping </a:t>
            </a:r>
          </a:p>
        </p:txBody>
      </p:sp>
      <p:sp>
        <p:nvSpPr>
          <p:cNvPr id="8" name="Rectangle: Rounded Corners 7">
            <a:extLst>
              <a:ext uri="{FF2B5EF4-FFF2-40B4-BE49-F238E27FC236}">
                <a16:creationId xmlns:a16="http://schemas.microsoft.com/office/drawing/2014/main" id="{577EFC70-B6FD-3056-8498-62845DC64564}"/>
              </a:ext>
            </a:extLst>
          </p:cNvPr>
          <p:cNvSpPr/>
          <p:nvPr/>
        </p:nvSpPr>
        <p:spPr>
          <a:xfrm>
            <a:off x="1852191" y="4423837"/>
            <a:ext cx="2241408" cy="1219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Large sums of debt impacting their financial future </a:t>
            </a:r>
          </a:p>
        </p:txBody>
      </p:sp>
      <p:sp>
        <p:nvSpPr>
          <p:cNvPr id="9" name="Rectangle: Rounded Corners 8">
            <a:extLst>
              <a:ext uri="{FF2B5EF4-FFF2-40B4-BE49-F238E27FC236}">
                <a16:creationId xmlns:a16="http://schemas.microsoft.com/office/drawing/2014/main" id="{F163E702-E2A7-A772-7CCD-F3E36C475E9C}"/>
              </a:ext>
            </a:extLst>
          </p:cNvPr>
          <p:cNvSpPr/>
          <p:nvPr/>
        </p:nvSpPr>
        <p:spPr>
          <a:xfrm>
            <a:off x="3657773" y="466554"/>
            <a:ext cx="2241408" cy="1219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Anxiety, depression and lack of confidence </a:t>
            </a:r>
          </a:p>
        </p:txBody>
      </p:sp>
      <p:sp>
        <p:nvSpPr>
          <p:cNvPr id="10" name="Rectangle: Rounded Corners 9">
            <a:extLst>
              <a:ext uri="{FF2B5EF4-FFF2-40B4-BE49-F238E27FC236}">
                <a16:creationId xmlns:a16="http://schemas.microsoft.com/office/drawing/2014/main" id="{A53836EB-0E91-C2D1-2710-1FF62B0A55DA}"/>
              </a:ext>
            </a:extLst>
          </p:cNvPr>
          <p:cNvSpPr/>
          <p:nvPr/>
        </p:nvSpPr>
        <p:spPr>
          <a:xfrm>
            <a:off x="5306873" y="4423837"/>
            <a:ext cx="2241408" cy="1219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Opportunity cost of not being able to have a career they want</a:t>
            </a:r>
          </a:p>
        </p:txBody>
      </p:sp>
      <p:sp>
        <p:nvSpPr>
          <p:cNvPr id="11" name="Rectangle: Rounded Corners 10">
            <a:extLst>
              <a:ext uri="{FF2B5EF4-FFF2-40B4-BE49-F238E27FC236}">
                <a16:creationId xmlns:a16="http://schemas.microsoft.com/office/drawing/2014/main" id="{6D5FBE2E-6C08-1B96-E4FE-FB2AB5FF3B61}"/>
              </a:ext>
            </a:extLst>
          </p:cNvPr>
          <p:cNvSpPr/>
          <p:nvPr/>
        </p:nvSpPr>
        <p:spPr>
          <a:xfrm>
            <a:off x="6485133" y="2819400"/>
            <a:ext cx="2241408" cy="1219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Basic needs could not be met (food, shelter) </a:t>
            </a:r>
          </a:p>
        </p:txBody>
      </p:sp>
      <p:sp>
        <p:nvSpPr>
          <p:cNvPr id="12" name="Rectangle: Rounded Corners 11">
            <a:extLst>
              <a:ext uri="{FF2B5EF4-FFF2-40B4-BE49-F238E27FC236}">
                <a16:creationId xmlns:a16="http://schemas.microsoft.com/office/drawing/2014/main" id="{DED579C9-27E4-C485-DA71-A89FD80053D3}"/>
              </a:ext>
            </a:extLst>
          </p:cNvPr>
          <p:cNvSpPr/>
          <p:nvPr/>
        </p:nvSpPr>
        <p:spPr>
          <a:xfrm>
            <a:off x="6364264" y="1076154"/>
            <a:ext cx="2241408" cy="1219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a:t>Feelings of shame and humiliation </a:t>
            </a:r>
          </a:p>
        </p:txBody>
      </p:sp>
    </p:spTree>
    <p:extLst>
      <p:ext uri="{BB962C8B-B14F-4D97-AF65-F5344CB8AC3E}">
        <p14:creationId xmlns:p14="http://schemas.microsoft.com/office/powerpoint/2010/main" val="3998600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360FD-4025-A4CB-B3B9-FC91EB83A6C1}"/>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Myth Busters</a:t>
            </a:r>
          </a:p>
        </p:txBody>
      </p:sp>
      <p:sp>
        <p:nvSpPr>
          <p:cNvPr id="3" name="Rectangle 2">
            <a:extLst>
              <a:ext uri="{FF2B5EF4-FFF2-40B4-BE49-F238E27FC236}">
                <a16:creationId xmlns:a16="http://schemas.microsoft.com/office/drawing/2014/main" id="{BC73CCBE-2747-0657-71D3-5BC162FF829D}"/>
              </a:ext>
            </a:extLst>
          </p:cNvPr>
          <p:cNvSpPr/>
          <p:nvPr/>
        </p:nvSpPr>
        <p:spPr>
          <a:xfrm>
            <a:off x="326943" y="1122566"/>
            <a:ext cx="2622319" cy="216449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b="1" dirty="0"/>
              <a:t>MYTH!</a:t>
            </a:r>
          </a:p>
          <a:p>
            <a:pPr algn="ctr"/>
            <a:r>
              <a:rPr lang="en-GB" sz="1600" dirty="0"/>
              <a:t>It can be very difficult to leave an abusive partner. They may be gaslit, isolated, still in love or financially dependent on the abuser </a:t>
            </a:r>
          </a:p>
        </p:txBody>
      </p:sp>
      <p:sp>
        <p:nvSpPr>
          <p:cNvPr id="6" name="Rectangle 5">
            <a:extLst>
              <a:ext uri="{FF2B5EF4-FFF2-40B4-BE49-F238E27FC236}">
                <a16:creationId xmlns:a16="http://schemas.microsoft.com/office/drawing/2014/main" id="{5B877ECC-87DE-C453-59AC-F0CD851416DC}"/>
              </a:ext>
            </a:extLst>
          </p:cNvPr>
          <p:cNvSpPr/>
          <p:nvPr/>
        </p:nvSpPr>
        <p:spPr>
          <a:xfrm>
            <a:off x="3269112" y="1122566"/>
            <a:ext cx="2622319" cy="216449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b="1" dirty="0"/>
              <a:t>MYTH!</a:t>
            </a:r>
          </a:p>
          <a:p>
            <a:pPr algn="ctr"/>
            <a:r>
              <a:rPr lang="en-GB" sz="1600" dirty="0"/>
              <a:t>Intoxication can make abuse worse, but they do not cause or excuse abuse. The offender is always responsible for their actions.</a:t>
            </a:r>
          </a:p>
        </p:txBody>
      </p:sp>
      <p:sp>
        <p:nvSpPr>
          <p:cNvPr id="7" name="Rectangle 6">
            <a:extLst>
              <a:ext uri="{FF2B5EF4-FFF2-40B4-BE49-F238E27FC236}">
                <a16:creationId xmlns:a16="http://schemas.microsoft.com/office/drawing/2014/main" id="{8BC50B06-5D76-6F7E-0374-75DC27475802}"/>
              </a:ext>
            </a:extLst>
          </p:cNvPr>
          <p:cNvSpPr/>
          <p:nvPr/>
        </p:nvSpPr>
        <p:spPr>
          <a:xfrm>
            <a:off x="6194738" y="1122566"/>
            <a:ext cx="2622319" cy="216449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b="1" dirty="0"/>
              <a:t>MYTH!</a:t>
            </a:r>
          </a:p>
          <a:p>
            <a:pPr algn="ctr"/>
            <a:r>
              <a:rPr lang="en-GB" sz="1600" dirty="0"/>
              <a:t>Financial abuse has a wide-reaching impact on the victim and society (i.e. their ability to work) and is a criminal offence</a:t>
            </a:r>
          </a:p>
        </p:txBody>
      </p:sp>
      <p:sp>
        <p:nvSpPr>
          <p:cNvPr id="8" name="Rectangle 7">
            <a:extLst>
              <a:ext uri="{FF2B5EF4-FFF2-40B4-BE49-F238E27FC236}">
                <a16:creationId xmlns:a16="http://schemas.microsoft.com/office/drawing/2014/main" id="{015A4F96-EC48-B43B-29B2-DBE6F43CF2AF}"/>
              </a:ext>
            </a:extLst>
          </p:cNvPr>
          <p:cNvSpPr/>
          <p:nvPr/>
        </p:nvSpPr>
        <p:spPr>
          <a:xfrm>
            <a:off x="326943" y="3502213"/>
            <a:ext cx="2622319" cy="216449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b="1" dirty="0"/>
              <a:t>MYTH!</a:t>
            </a:r>
          </a:p>
          <a:p>
            <a:pPr algn="ctr"/>
            <a:r>
              <a:rPr lang="en-GB" sz="1600" dirty="0"/>
              <a:t>Women can also be perpetrators of financial abuse, and men might be less likely to come forward due to societal norms.</a:t>
            </a:r>
          </a:p>
        </p:txBody>
      </p:sp>
      <p:sp>
        <p:nvSpPr>
          <p:cNvPr id="9" name="Rectangle 8">
            <a:extLst>
              <a:ext uri="{FF2B5EF4-FFF2-40B4-BE49-F238E27FC236}">
                <a16:creationId xmlns:a16="http://schemas.microsoft.com/office/drawing/2014/main" id="{54A333CE-AA87-D84C-BAC9-FE83CE9EC2E9}"/>
              </a:ext>
            </a:extLst>
          </p:cNvPr>
          <p:cNvSpPr/>
          <p:nvPr/>
        </p:nvSpPr>
        <p:spPr>
          <a:xfrm>
            <a:off x="3269112" y="3502213"/>
            <a:ext cx="2622319" cy="216449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b="1" dirty="0"/>
              <a:t>MYTH!</a:t>
            </a:r>
          </a:p>
          <a:p>
            <a:pPr algn="ctr"/>
            <a:r>
              <a:rPr lang="en-GB" sz="1600" dirty="0"/>
              <a:t>Sexual exploitation is a form of financial abuse. They may be coerced into creating sexual content and only receive a small amount of the income </a:t>
            </a:r>
          </a:p>
        </p:txBody>
      </p:sp>
      <p:sp>
        <p:nvSpPr>
          <p:cNvPr id="10" name="Rectangle 9">
            <a:extLst>
              <a:ext uri="{FF2B5EF4-FFF2-40B4-BE49-F238E27FC236}">
                <a16:creationId xmlns:a16="http://schemas.microsoft.com/office/drawing/2014/main" id="{FF0030F1-5265-63BE-5EB3-0F41B98297C0}"/>
              </a:ext>
            </a:extLst>
          </p:cNvPr>
          <p:cNvSpPr/>
          <p:nvPr/>
        </p:nvSpPr>
        <p:spPr>
          <a:xfrm>
            <a:off x="6194738" y="3502213"/>
            <a:ext cx="2622319" cy="216449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b="1" dirty="0"/>
              <a:t>MYTH!</a:t>
            </a:r>
          </a:p>
          <a:p>
            <a:pPr algn="ctr"/>
            <a:r>
              <a:rPr lang="en-GB" sz="1600" dirty="0"/>
              <a:t>According to the Crown Prosecution Service (2022), false allegations about abuse are ‘extremely rare’. This myth is very damaging as it scares and deters women from reporting abuse.</a:t>
            </a:r>
          </a:p>
        </p:txBody>
      </p:sp>
      <p:sp>
        <p:nvSpPr>
          <p:cNvPr id="27" name="Rectangle: Rounded Corners 26">
            <a:extLst>
              <a:ext uri="{FF2B5EF4-FFF2-40B4-BE49-F238E27FC236}">
                <a16:creationId xmlns:a16="http://schemas.microsoft.com/office/drawing/2014/main" id="{5BDCFBD5-A79D-291D-7876-93E570C302A3}"/>
              </a:ext>
            </a:extLst>
          </p:cNvPr>
          <p:cNvSpPr/>
          <p:nvPr/>
        </p:nvSpPr>
        <p:spPr>
          <a:xfrm>
            <a:off x="326943" y="1121730"/>
            <a:ext cx="2638862" cy="2164490"/>
          </a:xfrm>
          <a:prstGeom prst="roundRect">
            <a:avLst>
              <a:gd name="adj" fmla="val 1176"/>
            </a:avLst>
          </a:prstGeom>
        </p:spPr>
        <p:style>
          <a:lnRef idx="2">
            <a:schemeClr val="accent5">
              <a:shade val="15000"/>
            </a:schemeClr>
          </a:lnRef>
          <a:fillRef idx="1">
            <a:schemeClr val="accent5"/>
          </a:fillRef>
          <a:effectRef idx="0">
            <a:schemeClr val="accent5"/>
          </a:effectRef>
          <a:fontRef idx="minor">
            <a:schemeClr val="lt1"/>
          </a:fontRef>
        </p:style>
        <p:txBody>
          <a:bodyPr anchor="ctr"/>
          <a:lstStyle/>
          <a:p>
            <a:pPr algn="ctr">
              <a:defRPr/>
            </a:pPr>
            <a:endParaRPr lang="en-GB" sz="1200" dirty="0">
              <a:latin typeface="Comic Sans MS" panose="030F0702030302020204" pitchFamily="66" charset="0"/>
            </a:endParaRPr>
          </a:p>
          <a:p>
            <a:pPr algn="ctr">
              <a:defRPr/>
            </a:pPr>
            <a:r>
              <a:rPr lang="en-GB" sz="2000" b="1" dirty="0"/>
              <a:t>1. If it was that bad, </a:t>
            </a:r>
            <a:br>
              <a:rPr lang="en-GB" sz="2000" b="1" dirty="0"/>
            </a:br>
            <a:r>
              <a:rPr lang="en-GB" sz="2000" b="1" dirty="0"/>
              <a:t>they’d leave. </a:t>
            </a:r>
          </a:p>
          <a:p>
            <a:pPr algn="ctr">
              <a:defRPr/>
            </a:pPr>
            <a:endParaRPr lang="en-GB" sz="1200" dirty="0">
              <a:latin typeface="Comic Sans MS" panose="030F0702030302020204" pitchFamily="66" charset="0"/>
            </a:endParaRPr>
          </a:p>
          <a:p>
            <a:pPr algn="ctr">
              <a:defRPr/>
            </a:pPr>
            <a:r>
              <a:rPr lang="en-GB" sz="1100" dirty="0">
                <a:latin typeface="Comic Sans MS" panose="030F0702030302020204" pitchFamily="66" charset="0"/>
              </a:rPr>
              <a:t>Click to Reveal</a:t>
            </a:r>
            <a:endParaRPr lang="en-GB" sz="800" dirty="0">
              <a:latin typeface="Comic Sans MS" panose="030F0702030302020204" pitchFamily="66" charset="0"/>
            </a:endParaRPr>
          </a:p>
        </p:txBody>
      </p:sp>
      <p:sp>
        <p:nvSpPr>
          <p:cNvPr id="28" name="Rectangle: Rounded Corners 27">
            <a:extLst>
              <a:ext uri="{FF2B5EF4-FFF2-40B4-BE49-F238E27FC236}">
                <a16:creationId xmlns:a16="http://schemas.microsoft.com/office/drawing/2014/main" id="{B48AAD01-34CB-B0EE-D915-58FCBBB03B15}"/>
              </a:ext>
            </a:extLst>
          </p:cNvPr>
          <p:cNvSpPr/>
          <p:nvPr/>
        </p:nvSpPr>
        <p:spPr>
          <a:xfrm>
            <a:off x="3244297" y="1122148"/>
            <a:ext cx="2638862" cy="2164490"/>
          </a:xfrm>
          <a:prstGeom prst="roundRect">
            <a:avLst>
              <a:gd name="adj" fmla="val 1176"/>
            </a:avLst>
          </a:prstGeom>
        </p:spPr>
        <p:style>
          <a:lnRef idx="2">
            <a:schemeClr val="accent6">
              <a:shade val="15000"/>
            </a:schemeClr>
          </a:lnRef>
          <a:fillRef idx="1">
            <a:schemeClr val="accent6"/>
          </a:fillRef>
          <a:effectRef idx="0">
            <a:schemeClr val="accent6"/>
          </a:effectRef>
          <a:fontRef idx="minor">
            <a:schemeClr val="lt1"/>
          </a:fontRef>
        </p:style>
        <p:txBody>
          <a:bodyPr anchor="ctr"/>
          <a:lstStyle/>
          <a:p>
            <a:pPr algn="ctr">
              <a:defRPr/>
            </a:pPr>
            <a:endParaRPr lang="en-GB" sz="1200" dirty="0">
              <a:latin typeface="Comic Sans MS" panose="030F0702030302020204" pitchFamily="66" charset="0"/>
            </a:endParaRPr>
          </a:p>
          <a:p>
            <a:pPr algn="ctr">
              <a:defRPr/>
            </a:pPr>
            <a:r>
              <a:rPr lang="en-GB" sz="2000" b="1" dirty="0"/>
              <a:t>2. You can’t blame someone for their behaviour when they’re drunk or high</a:t>
            </a:r>
          </a:p>
          <a:p>
            <a:pPr algn="ctr">
              <a:defRPr/>
            </a:pPr>
            <a:endParaRPr lang="en-GB" sz="1200" dirty="0">
              <a:latin typeface="Comic Sans MS" panose="030F0702030302020204" pitchFamily="66" charset="0"/>
            </a:endParaRPr>
          </a:p>
          <a:p>
            <a:pPr algn="ctr">
              <a:defRPr/>
            </a:pPr>
            <a:r>
              <a:rPr lang="en-GB" sz="1100" dirty="0">
                <a:latin typeface="Comic Sans MS" panose="030F0702030302020204" pitchFamily="66" charset="0"/>
              </a:rPr>
              <a:t>Click to Reveal</a:t>
            </a:r>
            <a:endParaRPr lang="en-GB" sz="800" dirty="0">
              <a:latin typeface="Comic Sans MS" panose="030F0702030302020204" pitchFamily="66" charset="0"/>
            </a:endParaRPr>
          </a:p>
        </p:txBody>
      </p:sp>
      <p:sp>
        <p:nvSpPr>
          <p:cNvPr id="29" name="Rectangle: Rounded Corners 28">
            <a:extLst>
              <a:ext uri="{FF2B5EF4-FFF2-40B4-BE49-F238E27FC236}">
                <a16:creationId xmlns:a16="http://schemas.microsoft.com/office/drawing/2014/main" id="{93893182-B2DC-0865-B2EA-AC17C8428911}"/>
              </a:ext>
            </a:extLst>
          </p:cNvPr>
          <p:cNvSpPr/>
          <p:nvPr/>
        </p:nvSpPr>
        <p:spPr>
          <a:xfrm>
            <a:off x="6194738" y="1129266"/>
            <a:ext cx="2638862" cy="2164490"/>
          </a:xfrm>
          <a:prstGeom prst="roundRect">
            <a:avLst>
              <a:gd name="adj" fmla="val 1176"/>
            </a:avLst>
          </a:prstGeom>
        </p:spPr>
        <p:style>
          <a:lnRef idx="2">
            <a:schemeClr val="accent4">
              <a:shade val="15000"/>
            </a:schemeClr>
          </a:lnRef>
          <a:fillRef idx="1">
            <a:schemeClr val="accent4"/>
          </a:fillRef>
          <a:effectRef idx="0">
            <a:schemeClr val="accent4"/>
          </a:effectRef>
          <a:fontRef idx="minor">
            <a:schemeClr val="lt1"/>
          </a:fontRef>
        </p:style>
        <p:txBody>
          <a:bodyPr anchor="ctr"/>
          <a:lstStyle/>
          <a:p>
            <a:pPr algn="ctr">
              <a:defRPr/>
            </a:pPr>
            <a:endParaRPr lang="en-GB" sz="1200" dirty="0">
              <a:latin typeface="Comic Sans MS" panose="030F0702030302020204" pitchFamily="66" charset="0"/>
            </a:endParaRPr>
          </a:p>
          <a:p>
            <a:pPr algn="ctr">
              <a:defRPr/>
            </a:pPr>
            <a:r>
              <a:rPr lang="en-GB" sz="2000" b="1" dirty="0"/>
              <a:t>3. Financial abuse is a family matter and no one else’s business </a:t>
            </a:r>
          </a:p>
          <a:p>
            <a:pPr algn="ctr">
              <a:defRPr/>
            </a:pPr>
            <a:endParaRPr lang="en-GB" sz="1200" dirty="0">
              <a:latin typeface="Comic Sans MS" panose="030F0702030302020204" pitchFamily="66" charset="0"/>
            </a:endParaRPr>
          </a:p>
          <a:p>
            <a:pPr algn="ctr">
              <a:defRPr/>
            </a:pPr>
            <a:r>
              <a:rPr lang="en-GB" sz="1100" dirty="0">
                <a:latin typeface="Comic Sans MS" panose="030F0702030302020204" pitchFamily="66" charset="0"/>
              </a:rPr>
              <a:t>Click to Reveal</a:t>
            </a:r>
            <a:endParaRPr lang="en-GB" sz="800" dirty="0">
              <a:latin typeface="Comic Sans MS" panose="030F0702030302020204" pitchFamily="66" charset="0"/>
            </a:endParaRPr>
          </a:p>
        </p:txBody>
      </p:sp>
      <p:sp>
        <p:nvSpPr>
          <p:cNvPr id="30" name="Rectangle: Rounded Corners 29">
            <a:extLst>
              <a:ext uri="{FF2B5EF4-FFF2-40B4-BE49-F238E27FC236}">
                <a16:creationId xmlns:a16="http://schemas.microsoft.com/office/drawing/2014/main" id="{842A1141-7D95-1AA3-F58C-91C39CA7C9E9}"/>
              </a:ext>
            </a:extLst>
          </p:cNvPr>
          <p:cNvSpPr/>
          <p:nvPr/>
        </p:nvSpPr>
        <p:spPr>
          <a:xfrm>
            <a:off x="326943" y="3501377"/>
            <a:ext cx="2638862" cy="2164490"/>
          </a:xfrm>
          <a:prstGeom prst="roundRect">
            <a:avLst>
              <a:gd name="adj" fmla="val 1176"/>
            </a:avLst>
          </a:prstGeom>
        </p:spPr>
        <p:style>
          <a:lnRef idx="2">
            <a:schemeClr val="accent2">
              <a:shade val="15000"/>
            </a:schemeClr>
          </a:lnRef>
          <a:fillRef idx="1">
            <a:schemeClr val="accent2"/>
          </a:fillRef>
          <a:effectRef idx="0">
            <a:schemeClr val="accent2"/>
          </a:effectRef>
          <a:fontRef idx="minor">
            <a:schemeClr val="lt1"/>
          </a:fontRef>
        </p:style>
        <p:txBody>
          <a:bodyPr anchor="ctr"/>
          <a:lstStyle/>
          <a:p>
            <a:pPr algn="ctr">
              <a:defRPr/>
            </a:pPr>
            <a:endParaRPr lang="en-GB" sz="1200" dirty="0">
              <a:latin typeface="Comic Sans MS" panose="030F0702030302020204" pitchFamily="66" charset="0"/>
            </a:endParaRPr>
          </a:p>
          <a:p>
            <a:pPr algn="ctr">
              <a:defRPr/>
            </a:pPr>
            <a:r>
              <a:rPr lang="en-GB" sz="2000" b="1" dirty="0"/>
              <a:t>4. Men cannot be victims of financial abuse</a:t>
            </a:r>
          </a:p>
          <a:p>
            <a:pPr algn="ctr">
              <a:defRPr/>
            </a:pPr>
            <a:endParaRPr lang="en-GB" sz="1200" dirty="0">
              <a:latin typeface="Comic Sans MS" panose="030F0702030302020204" pitchFamily="66" charset="0"/>
            </a:endParaRPr>
          </a:p>
          <a:p>
            <a:pPr algn="ctr">
              <a:defRPr/>
            </a:pPr>
            <a:r>
              <a:rPr lang="en-GB" sz="1100" dirty="0">
                <a:latin typeface="Comic Sans MS" panose="030F0702030302020204" pitchFamily="66" charset="0"/>
              </a:rPr>
              <a:t>Click to Reveal</a:t>
            </a:r>
            <a:endParaRPr lang="en-GB" sz="800" dirty="0">
              <a:latin typeface="Comic Sans MS" panose="030F0702030302020204" pitchFamily="66" charset="0"/>
            </a:endParaRPr>
          </a:p>
        </p:txBody>
      </p:sp>
      <p:sp>
        <p:nvSpPr>
          <p:cNvPr id="31" name="Rectangle: Rounded Corners 30">
            <a:extLst>
              <a:ext uri="{FF2B5EF4-FFF2-40B4-BE49-F238E27FC236}">
                <a16:creationId xmlns:a16="http://schemas.microsoft.com/office/drawing/2014/main" id="{57E2D28B-1135-BE45-4772-5457B03D134D}"/>
              </a:ext>
            </a:extLst>
          </p:cNvPr>
          <p:cNvSpPr/>
          <p:nvPr/>
        </p:nvSpPr>
        <p:spPr>
          <a:xfrm>
            <a:off x="3269112" y="3502213"/>
            <a:ext cx="2638862" cy="2164490"/>
          </a:xfrm>
          <a:prstGeom prst="roundRect">
            <a:avLst>
              <a:gd name="adj" fmla="val 1176"/>
            </a:avLst>
          </a:prstGeom>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endParaRPr lang="en-GB" sz="1200" dirty="0">
              <a:latin typeface="Comic Sans MS" panose="030F0702030302020204" pitchFamily="66" charset="0"/>
            </a:endParaRPr>
          </a:p>
          <a:p>
            <a:pPr algn="ctr">
              <a:defRPr/>
            </a:pPr>
            <a:r>
              <a:rPr lang="en-GB" sz="2000" b="1" dirty="0"/>
              <a:t>5. Women who feature in porn or on OnlyFans always keep 100% of their wages </a:t>
            </a:r>
            <a:endParaRPr lang="en-GB" sz="1200" dirty="0">
              <a:latin typeface="Comic Sans MS" panose="030F0702030302020204" pitchFamily="66" charset="0"/>
            </a:endParaRPr>
          </a:p>
          <a:p>
            <a:pPr algn="ctr">
              <a:defRPr/>
            </a:pPr>
            <a:r>
              <a:rPr lang="en-GB" sz="1100" dirty="0">
                <a:latin typeface="Comic Sans MS" panose="030F0702030302020204" pitchFamily="66" charset="0"/>
              </a:rPr>
              <a:t>Click to Reveal</a:t>
            </a:r>
            <a:endParaRPr lang="en-GB" sz="800" dirty="0">
              <a:latin typeface="Comic Sans MS" panose="030F0702030302020204" pitchFamily="66" charset="0"/>
            </a:endParaRPr>
          </a:p>
        </p:txBody>
      </p:sp>
      <p:sp>
        <p:nvSpPr>
          <p:cNvPr id="32" name="Rectangle: Rounded Corners 31">
            <a:extLst>
              <a:ext uri="{FF2B5EF4-FFF2-40B4-BE49-F238E27FC236}">
                <a16:creationId xmlns:a16="http://schemas.microsoft.com/office/drawing/2014/main" id="{E0A1A57F-80C9-6755-29C4-FF1FBD1FA066}"/>
              </a:ext>
            </a:extLst>
          </p:cNvPr>
          <p:cNvSpPr/>
          <p:nvPr/>
        </p:nvSpPr>
        <p:spPr>
          <a:xfrm>
            <a:off x="6177251" y="3502213"/>
            <a:ext cx="2638862" cy="2164490"/>
          </a:xfrm>
          <a:prstGeom prst="roundRect">
            <a:avLst>
              <a:gd name="adj" fmla="val 1176"/>
            </a:avLst>
          </a:prstGeom>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GB" sz="1200" dirty="0">
              <a:latin typeface="Comic Sans MS" panose="030F0702030302020204" pitchFamily="66" charset="0"/>
            </a:endParaRPr>
          </a:p>
          <a:p>
            <a:pPr algn="ctr">
              <a:defRPr/>
            </a:pPr>
            <a:r>
              <a:rPr lang="en-GB" sz="2000" b="1" dirty="0"/>
              <a:t>6. People often lie about being abused </a:t>
            </a:r>
          </a:p>
          <a:p>
            <a:pPr algn="ctr">
              <a:defRPr/>
            </a:pPr>
            <a:endParaRPr lang="en-GB" sz="1200" dirty="0">
              <a:latin typeface="Comic Sans MS" panose="030F0702030302020204" pitchFamily="66" charset="0"/>
            </a:endParaRPr>
          </a:p>
          <a:p>
            <a:pPr algn="ctr">
              <a:defRPr/>
            </a:pPr>
            <a:r>
              <a:rPr lang="en-GB" sz="1100" dirty="0">
                <a:latin typeface="Comic Sans MS" panose="030F0702030302020204" pitchFamily="66" charset="0"/>
              </a:rPr>
              <a:t>Click to Reveal</a:t>
            </a:r>
            <a:endParaRPr lang="en-GB" sz="800" dirty="0">
              <a:latin typeface="Comic Sans MS" panose="030F0702030302020204" pitchFamily="66" charset="0"/>
            </a:endParaRPr>
          </a:p>
        </p:txBody>
      </p:sp>
      <p:sp>
        <p:nvSpPr>
          <p:cNvPr id="33" name="Rectangle: Rounded Corners 20">
            <a:extLst>
              <a:ext uri="{FF2B5EF4-FFF2-40B4-BE49-F238E27FC236}">
                <a16:creationId xmlns:a16="http://schemas.microsoft.com/office/drawing/2014/main" id="{7F28A5EF-757D-5669-282B-79F38BE4A50B}"/>
              </a:ext>
            </a:extLst>
          </p:cNvPr>
          <p:cNvSpPr/>
          <p:nvPr/>
        </p:nvSpPr>
        <p:spPr>
          <a:xfrm>
            <a:off x="365067" y="6083617"/>
            <a:ext cx="8413865" cy="575721"/>
          </a:xfrm>
          <a:prstGeom prst="roundRect">
            <a:avLst>
              <a:gd name="adj" fmla="val 14282"/>
            </a:avLst>
          </a:prstGeom>
          <a:gradFill>
            <a:gsLst>
              <a:gs pos="0">
                <a:schemeClr val="accent3">
                  <a:lumMod val="5000"/>
                  <a:lumOff val="95000"/>
                </a:schemeClr>
              </a:gs>
              <a:gs pos="74000">
                <a:srgbClr val="FFFF00"/>
              </a:gs>
            </a:gsLst>
            <a:lin ang="5400000" scaled="1"/>
          </a:gradFill>
          <a:ln w="3810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rPr>
              <a:t>Read the boxes above. In small groups, discuss why you think people might think these things, what the truth is, and why the myth could be damaging. </a:t>
            </a:r>
          </a:p>
        </p:txBody>
      </p:sp>
      <p:sp>
        <p:nvSpPr>
          <p:cNvPr id="34" name="Rectangle: Diagonal Corners Rounded 22">
            <a:extLst>
              <a:ext uri="{FF2B5EF4-FFF2-40B4-BE49-F238E27FC236}">
                <a16:creationId xmlns:a16="http://schemas.microsoft.com/office/drawing/2014/main" id="{4B0E8001-0AA0-2004-1E15-139E75F533AA}"/>
              </a:ext>
            </a:extLst>
          </p:cNvPr>
          <p:cNvSpPr/>
          <p:nvPr/>
        </p:nvSpPr>
        <p:spPr>
          <a:xfrm>
            <a:off x="286185" y="5735435"/>
            <a:ext cx="1510389" cy="382198"/>
          </a:xfrm>
          <a:prstGeom prst="round2DiagRect">
            <a:avLst>
              <a:gd name="adj1" fmla="val 50000"/>
              <a:gd name="adj2" fmla="val 36088"/>
            </a:avLst>
          </a:prstGeom>
          <a:solidFill>
            <a:srgbClr val="FFF200"/>
          </a:solidFill>
          <a:ln w="28575">
            <a:solidFill>
              <a:srgbClr val="0E25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528E90"/>
                </a:solidFill>
                <a:latin typeface="Segoe UI Semibold" panose="020B0702040204020203" pitchFamily="34" charset="0"/>
                <a:cs typeface="Segoe UI Semibold" panose="020B0702040204020203" pitchFamily="34" charset="0"/>
              </a:rPr>
              <a:t>Task</a:t>
            </a:r>
            <a:endParaRPr lang="en-US" sz="2000" b="1" dirty="0">
              <a:solidFill>
                <a:srgbClr val="528E90"/>
              </a:solidFill>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39718283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27"/>
                                        </p:tgtEl>
                                      </p:cBhvr>
                                    </p:animEffect>
                                    <p:set>
                                      <p:cBhvr>
                                        <p:cTn id="7" dur="1" fill="hold">
                                          <p:stCondLst>
                                            <p:cond delay="19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8" restart="whenNotActive" fill="hold" evtFilter="cancelBubble" nodeType="interactiveSeq">
                <p:stCondLst>
                  <p:cond evt="onClick" delay="0">
                    <p:tgtEl>
                      <p:spTgt spid="2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2000"/>
                                        <p:tgtEl>
                                          <p:spTgt spid="28"/>
                                        </p:tgtEl>
                                      </p:cBhvr>
                                    </p:animEffect>
                                    <p:set>
                                      <p:cBhvr>
                                        <p:cTn id="13" dur="1" fill="hold">
                                          <p:stCondLst>
                                            <p:cond delay="19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4" restart="whenNotActive" fill="hold" evtFilter="cancelBubble" nodeType="interactiveSeq">
                <p:stCondLst>
                  <p:cond evt="onClick" delay="0">
                    <p:tgtEl>
                      <p:spTgt spid="2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2000"/>
                                        <p:tgtEl>
                                          <p:spTgt spid="29"/>
                                        </p:tgtEl>
                                      </p:cBhvr>
                                    </p:animEffect>
                                    <p:set>
                                      <p:cBhvr>
                                        <p:cTn id="19" dur="1" fill="hold">
                                          <p:stCondLst>
                                            <p:cond delay="19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20" restart="whenNotActive" fill="hold" evtFilter="cancelBubble" nodeType="interactiveSeq">
                <p:stCondLst>
                  <p:cond evt="onClick" delay="0">
                    <p:tgtEl>
                      <p:spTgt spid="3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2000"/>
                                        <p:tgtEl>
                                          <p:spTgt spid="30"/>
                                        </p:tgtEl>
                                      </p:cBhvr>
                                    </p:animEffect>
                                    <p:set>
                                      <p:cBhvr>
                                        <p:cTn id="25" dur="1" fill="hold">
                                          <p:stCondLst>
                                            <p:cond delay="19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26" restart="whenNotActive" fill="hold" evtFilter="cancelBubble" nodeType="interactiveSeq">
                <p:stCondLst>
                  <p:cond evt="onClick" delay="0">
                    <p:tgtEl>
                      <p:spTgt spid="3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2000"/>
                                        <p:tgtEl>
                                          <p:spTgt spid="31"/>
                                        </p:tgtEl>
                                      </p:cBhvr>
                                    </p:animEffect>
                                    <p:set>
                                      <p:cBhvr>
                                        <p:cTn id="31" dur="1" fill="hold">
                                          <p:stCondLst>
                                            <p:cond delay="19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32" restart="whenNotActive" fill="hold" evtFilter="cancelBubble" nodeType="interactiveSeq">
                <p:stCondLst>
                  <p:cond evt="onClick" delay="0">
                    <p:tgtEl>
                      <p:spTgt spid="32"/>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2000"/>
                                        <p:tgtEl>
                                          <p:spTgt spid="32"/>
                                        </p:tgtEl>
                                      </p:cBhvr>
                                    </p:animEffect>
                                    <p:set>
                                      <p:cBhvr>
                                        <p:cTn id="37" dur="1" fill="hold">
                                          <p:stCondLst>
                                            <p:cond delay="19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bldLst>
      <p:bldP spid="27" grpId="0" animBg="1"/>
      <p:bldP spid="28" grpId="0" animBg="1"/>
      <p:bldP spid="29" grpId="0" animBg="1"/>
      <p:bldP spid="30" grpId="0" animBg="1"/>
      <p:bldP spid="31" grpId="0" animBg="1"/>
      <p:bldP spid="3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and put help word on wooden block cube">
            <a:extLst>
              <a:ext uri="{FF2B5EF4-FFF2-40B4-BE49-F238E27FC236}">
                <a16:creationId xmlns:a16="http://schemas.microsoft.com/office/drawing/2014/main" id="{8B7C73CE-87E2-AD4A-F272-AC4FFD92D0FD}"/>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6749020" y="658243"/>
            <a:ext cx="2167492" cy="596265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EA7347C-F5FA-40AA-B930-B83F2357CADC}"/>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What to do if you recognise abuse</a:t>
            </a:r>
          </a:p>
        </p:txBody>
      </p:sp>
      <p:sp>
        <p:nvSpPr>
          <p:cNvPr id="9" name="Rectangle 8">
            <a:extLst>
              <a:ext uri="{FF2B5EF4-FFF2-40B4-BE49-F238E27FC236}">
                <a16:creationId xmlns:a16="http://schemas.microsoft.com/office/drawing/2014/main" id="{5F16781B-0433-B7C7-6CFC-53DC69B1FA0F}"/>
              </a:ext>
            </a:extLst>
          </p:cNvPr>
          <p:cNvSpPr/>
          <p:nvPr/>
        </p:nvSpPr>
        <p:spPr>
          <a:xfrm>
            <a:off x="427423" y="1143674"/>
            <a:ext cx="2914908" cy="1341551"/>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dirty="0"/>
              <a:t>If you are in immediate danger, call 999. If you cannot speak safely, press 55 </a:t>
            </a:r>
          </a:p>
        </p:txBody>
      </p:sp>
      <p:sp>
        <p:nvSpPr>
          <p:cNvPr id="10" name="Rectangle 9">
            <a:extLst>
              <a:ext uri="{FF2B5EF4-FFF2-40B4-BE49-F238E27FC236}">
                <a16:creationId xmlns:a16="http://schemas.microsoft.com/office/drawing/2014/main" id="{C9A5DC58-C8B6-E89B-8EE6-2AF34742A610}"/>
              </a:ext>
            </a:extLst>
          </p:cNvPr>
          <p:cNvSpPr/>
          <p:nvPr/>
        </p:nvSpPr>
        <p:spPr>
          <a:xfrm>
            <a:off x="3588222" y="1143675"/>
            <a:ext cx="2914907" cy="547721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Have an escape plan if it becomes necessary to leave quickly: </a:t>
            </a:r>
          </a:p>
          <a:p>
            <a:pPr algn="ctr"/>
            <a:endParaRPr lang="en-GB" dirty="0"/>
          </a:p>
          <a:p>
            <a:pPr marL="285750" indent="-285750">
              <a:buFont typeface="Arial" panose="020B0604020202020204" pitchFamily="34" charset="0"/>
              <a:buChar char="•"/>
            </a:pPr>
            <a:r>
              <a:rPr lang="en-GB" dirty="0"/>
              <a:t>Pack an emergency bag with essentials (clothes, medication, money, phone, documents)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Plan a safe place (or emergency refuge)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Create a code word with someone your trust </a:t>
            </a:r>
          </a:p>
          <a:p>
            <a:pPr marL="285750" indent="-285750">
              <a:buFont typeface="Arial" panose="020B0604020202020204" pitchFamily="34" charset="0"/>
              <a:buChar char="•"/>
            </a:pPr>
            <a:endParaRPr lang="en-GB" dirty="0"/>
          </a:p>
          <a:p>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11" name="Rectangle 10">
            <a:extLst>
              <a:ext uri="{FF2B5EF4-FFF2-40B4-BE49-F238E27FC236}">
                <a16:creationId xmlns:a16="http://schemas.microsoft.com/office/drawing/2014/main" id="{87C2D25A-9A73-BE88-F0BD-309B6969D09D}"/>
              </a:ext>
            </a:extLst>
          </p:cNvPr>
          <p:cNvSpPr/>
          <p:nvPr/>
        </p:nvSpPr>
        <p:spPr>
          <a:xfrm>
            <a:off x="427424" y="4686696"/>
            <a:ext cx="2914907" cy="193419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Seek support from a helpline or</a:t>
            </a:r>
          </a:p>
          <a:p>
            <a:pPr algn="ctr"/>
            <a:r>
              <a:rPr lang="en-GB" dirty="0"/>
              <a:t> report the abuse to the police directly (101) </a:t>
            </a:r>
          </a:p>
        </p:txBody>
      </p:sp>
      <p:sp>
        <p:nvSpPr>
          <p:cNvPr id="12" name="Rectangle 11">
            <a:extLst>
              <a:ext uri="{FF2B5EF4-FFF2-40B4-BE49-F238E27FC236}">
                <a16:creationId xmlns:a16="http://schemas.microsoft.com/office/drawing/2014/main" id="{70EA6139-A274-6C34-0EE9-EDBFB482732F}"/>
              </a:ext>
            </a:extLst>
          </p:cNvPr>
          <p:cNvSpPr/>
          <p:nvPr/>
        </p:nvSpPr>
        <p:spPr>
          <a:xfrm>
            <a:off x="427424" y="2627292"/>
            <a:ext cx="2914907" cy="193419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Document the abuse</a:t>
            </a:r>
          </a:p>
          <a:p>
            <a:pPr algn="ctr"/>
            <a:endParaRPr lang="en-GB" dirty="0"/>
          </a:p>
          <a:p>
            <a:pPr algn="ctr"/>
            <a:endParaRPr lang="en-GB" dirty="0"/>
          </a:p>
          <a:p>
            <a:pPr algn="ctr"/>
            <a:endParaRPr lang="en-GB" dirty="0"/>
          </a:p>
          <a:p>
            <a:pPr algn="ctr"/>
            <a:r>
              <a:rPr lang="en-GB" dirty="0"/>
              <a:t> </a:t>
            </a:r>
          </a:p>
        </p:txBody>
      </p:sp>
      <p:pic>
        <p:nvPicPr>
          <p:cNvPr id="15" name="Graphic 14" descr="Postit Notes 3 with solid fill">
            <a:extLst>
              <a:ext uri="{FF2B5EF4-FFF2-40B4-BE49-F238E27FC236}">
                <a16:creationId xmlns:a16="http://schemas.microsoft.com/office/drawing/2014/main" id="{2594797E-FD6C-E6BF-6E41-4AE1A9F332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88655" y="3329449"/>
            <a:ext cx="914400" cy="914400"/>
          </a:xfrm>
          <a:prstGeom prst="rect">
            <a:avLst/>
          </a:prstGeom>
        </p:spPr>
      </p:pic>
      <p:pic>
        <p:nvPicPr>
          <p:cNvPr id="17" name="Graphic 16" descr="Pen with solid fill">
            <a:extLst>
              <a:ext uri="{FF2B5EF4-FFF2-40B4-BE49-F238E27FC236}">
                <a16:creationId xmlns:a16="http://schemas.microsoft.com/office/drawing/2014/main" id="{C5531E31-3FF4-8362-F6FC-F4792169102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010297" y="3446968"/>
            <a:ext cx="679361" cy="679361"/>
          </a:xfrm>
          <a:prstGeom prst="rect">
            <a:avLst/>
          </a:prstGeom>
        </p:spPr>
      </p:pic>
      <p:pic>
        <p:nvPicPr>
          <p:cNvPr id="19" name="Graphic 18" descr="Handbag with solid fill">
            <a:extLst>
              <a:ext uri="{FF2B5EF4-FFF2-40B4-BE49-F238E27FC236}">
                <a16:creationId xmlns:a16="http://schemas.microsoft.com/office/drawing/2014/main" id="{2A7757BE-A358-1A5D-F223-ACE2070FAE8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301921" y="5100611"/>
            <a:ext cx="1487510" cy="1487510"/>
          </a:xfrm>
          <a:prstGeom prst="rect">
            <a:avLst/>
          </a:prstGeom>
        </p:spPr>
      </p:pic>
    </p:spTree>
    <p:extLst>
      <p:ext uri="{BB962C8B-B14F-4D97-AF65-F5344CB8AC3E}">
        <p14:creationId xmlns:p14="http://schemas.microsoft.com/office/powerpoint/2010/main" val="401168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5B656-067C-FF6F-B796-19F09B3CEB91}"/>
              </a:ext>
            </a:extLst>
          </p:cNvPr>
          <p:cNvSpPr txBox="1">
            <a:spLocks/>
          </p:cNvSpPr>
          <p:nvPr/>
        </p:nvSpPr>
        <p:spPr>
          <a:xfrm>
            <a:off x="236791" y="237107"/>
            <a:ext cx="8686963" cy="695224"/>
          </a:xfrm>
          <a:prstGeom prst="rect">
            <a:avLst/>
          </a:prstGeom>
          <a:gradFill>
            <a:gsLst>
              <a:gs pos="0">
                <a:schemeClr val="bg1">
                  <a:lumMod val="95000"/>
                </a:schemeClr>
              </a:gs>
              <a:gs pos="64999">
                <a:schemeClr val="bg1"/>
              </a:gs>
              <a:gs pos="100000">
                <a:schemeClr val="bg1">
                  <a:lumMod val="65000"/>
                </a:schemeClr>
              </a:gs>
            </a:gsLst>
            <a:lin ang="5400000" scaled="0"/>
          </a:gradFill>
          <a:ln w="1905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dirty="0">
                <a:ln w="0"/>
                <a:solidFill>
                  <a:schemeClr val="tx1"/>
                </a:solidFill>
                <a:effectLst>
                  <a:outerShdw blurRad="38100" dist="19050" dir="2700000" algn="tl" rotWithShape="0">
                    <a:schemeClr val="dk1">
                      <a:alpha val="40000"/>
                    </a:schemeClr>
                  </a:outerShdw>
                </a:effectLst>
                <a:latin typeface="Comic Sans MS" charset="0"/>
                <a:ea typeface="MS PGothic" charset="0"/>
              </a:rPr>
              <a:t>Domestic Abuse Helplines</a:t>
            </a:r>
          </a:p>
        </p:txBody>
      </p:sp>
      <p:sp>
        <p:nvSpPr>
          <p:cNvPr id="6" name="TextBox 5">
            <a:extLst>
              <a:ext uri="{FF2B5EF4-FFF2-40B4-BE49-F238E27FC236}">
                <a16:creationId xmlns:a16="http://schemas.microsoft.com/office/drawing/2014/main" id="{5E9D8075-9684-4954-9150-0F53C6161238}"/>
              </a:ext>
            </a:extLst>
          </p:cNvPr>
          <p:cNvSpPr txBox="1"/>
          <p:nvPr/>
        </p:nvSpPr>
        <p:spPr>
          <a:xfrm>
            <a:off x="393902" y="1285839"/>
            <a:ext cx="8356196" cy="329320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285750" indent="-285750">
              <a:buFont typeface="Arial" panose="020B0604020202020204" pitchFamily="34" charset="0"/>
              <a:buChar char="•"/>
            </a:pPr>
            <a:r>
              <a:rPr lang="en-GB" sz="1600" b="1" dirty="0">
                <a:solidFill>
                  <a:srgbClr val="FF0000"/>
                </a:solidFill>
              </a:rPr>
              <a:t>Hourglass</a:t>
            </a:r>
            <a:r>
              <a:rPr lang="en-GB" sz="1600" b="1" dirty="0"/>
              <a:t>: </a:t>
            </a:r>
            <a:r>
              <a:rPr lang="en-GB" sz="1600" dirty="0"/>
              <a:t>Free confidential advice on reporting financial abuse. Call </a:t>
            </a:r>
            <a:r>
              <a:rPr lang="en-GB" sz="1600" b="1" dirty="0"/>
              <a:t>0808 808 8141</a:t>
            </a:r>
          </a:p>
          <a:p>
            <a:pPr marL="285750" indent="-285750">
              <a:buFont typeface="Arial" panose="020B0604020202020204" pitchFamily="34" charset="0"/>
              <a:buChar char="•"/>
            </a:pPr>
            <a:endParaRPr lang="en-GB" sz="1600" b="1" dirty="0"/>
          </a:p>
          <a:p>
            <a:pPr marL="285750" indent="-285750">
              <a:buFont typeface="Arial" panose="020B0604020202020204" pitchFamily="34" charset="0"/>
              <a:buChar char="•"/>
            </a:pPr>
            <a:r>
              <a:rPr lang="en-GB" sz="1600" b="1" dirty="0">
                <a:solidFill>
                  <a:srgbClr val="FF0000"/>
                </a:solidFill>
              </a:rPr>
              <a:t>Action Fraud: </a:t>
            </a:r>
            <a:r>
              <a:rPr lang="en-GB" sz="1600" dirty="0"/>
              <a:t>Report fraud and cybercrimes online </a:t>
            </a:r>
            <a:endParaRPr lang="en-GB" sz="1600" dirty="0">
              <a:solidFill>
                <a:srgbClr val="FF0000"/>
              </a:solidFill>
            </a:endParaRPr>
          </a:p>
          <a:p>
            <a:pPr marL="285750" indent="-285750">
              <a:buFont typeface="Arial" panose="020B0604020202020204" pitchFamily="34" charset="0"/>
              <a:buChar char="•"/>
            </a:pPr>
            <a:endParaRPr lang="en-GB" sz="1600" b="1" dirty="0"/>
          </a:p>
          <a:p>
            <a:pPr marL="285750" indent="-285750">
              <a:buFont typeface="Arial" panose="020B0604020202020204" pitchFamily="34" charset="0"/>
              <a:buChar char="•"/>
            </a:pPr>
            <a:r>
              <a:rPr lang="en-GB" sz="1600" b="1" dirty="0">
                <a:solidFill>
                  <a:srgbClr val="FF0000"/>
                </a:solidFill>
              </a:rPr>
              <a:t>National Domestic Abuse Helpline (England and Wales)</a:t>
            </a:r>
            <a:r>
              <a:rPr lang="en-GB" sz="1600" dirty="0">
                <a:solidFill>
                  <a:srgbClr val="FF0000"/>
                </a:solidFill>
              </a:rPr>
              <a:t>: </a:t>
            </a:r>
            <a:r>
              <a:rPr lang="en-GB" sz="1600" dirty="0"/>
              <a:t>Free, confidential advice and support are available 24/7. Call </a:t>
            </a:r>
            <a:r>
              <a:rPr lang="en-GB" sz="1600" b="1" dirty="0"/>
              <a:t>0808 2000 247</a:t>
            </a:r>
            <a:r>
              <a:rPr lang="en-GB" sz="1600" dirty="0"/>
              <a:t> or visit </a:t>
            </a:r>
            <a:r>
              <a:rPr lang="en-GB" sz="1600" dirty="0">
                <a:hlinkClick r:id="rId3"/>
              </a:rPr>
              <a:t>Refuge</a:t>
            </a:r>
            <a:r>
              <a:rPr lang="en-GB" sz="1600" dirty="0"/>
              <a:t> for online chat services and guidance.</a:t>
            </a:r>
          </a:p>
          <a:p>
            <a:endParaRPr lang="en-GB" sz="1600" dirty="0"/>
          </a:p>
          <a:p>
            <a:pPr marL="285750" indent="-285750">
              <a:buFont typeface="Arial" panose="020B0604020202020204" pitchFamily="34" charset="0"/>
              <a:buChar char="•"/>
            </a:pPr>
            <a:r>
              <a:rPr lang="en-GB" sz="1600" b="1" dirty="0">
                <a:solidFill>
                  <a:srgbClr val="FF0000"/>
                </a:solidFill>
              </a:rPr>
              <a:t>Live Fear Free Helpline (Wales</a:t>
            </a:r>
            <a:r>
              <a:rPr lang="en-GB" sz="1600" b="1" dirty="0"/>
              <a:t>)</a:t>
            </a:r>
            <a:r>
              <a:rPr lang="en-GB" sz="1600" dirty="0"/>
              <a:t>: Call </a:t>
            </a:r>
            <a:r>
              <a:rPr lang="en-GB" sz="1600" b="1" dirty="0"/>
              <a:t>0808 8010 800</a:t>
            </a:r>
            <a:r>
              <a:rPr lang="en-GB" sz="1600" dirty="0"/>
              <a:t> or visit </a:t>
            </a:r>
            <a:r>
              <a:rPr lang="en-GB" sz="1600" dirty="0" err="1"/>
              <a:t>gov.wales</a:t>
            </a:r>
            <a:r>
              <a:rPr lang="en-GB" sz="1600" dirty="0"/>
              <a:t>/</a:t>
            </a:r>
            <a:r>
              <a:rPr lang="en-GB" sz="1600" dirty="0" err="1"/>
              <a:t>livefearfree</a:t>
            </a:r>
            <a:r>
              <a:rPr lang="en-GB" sz="1600" dirty="0"/>
              <a:t>.</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b="1" dirty="0">
                <a:solidFill>
                  <a:srgbClr val="FF0000"/>
                </a:solidFill>
              </a:rPr>
              <a:t>Men’s Advice Line</a:t>
            </a:r>
            <a:r>
              <a:rPr lang="en-GB" sz="1600" dirty="0"/>
              <a:t>: For male victims, call </a:t>
            </a:r>
            <a:r>
              <a:rPr lang="en-GB" sz="1600" b="1" dirty="0"/>
              <a:t>0808 801 0327</a:t>
            </a:r>
            <a:r>
              <a:rPr lang="en-GB" sz="1600" dirty="0"/>
              <a:t> or visit </a:t>
            </a:r>
            <a:r>
              <a:rPr lang="en-GB" sz="1600" dirty="0">
                <a:hlinkClick r:id="rId4"/>
              </a:rPr>
              <a:t>mensadviceline.org.uk</a:t>
            </a:r>
            <a:r>
              <a:rPr lang="en-GB" sz="1600" dirty="0"/>
              <a:t>.</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b="1" dirty="0">
                <a:solidFill>
                  <a:srgbClr val="FF0000"/>
                </a:solidFill>
              </a:rPr>
              <a:t>Galop (LGBT+ Helpline)</a:t>
            </a:r>
            <a:r>
              <a:rPr lang="en-GB" sz="1600" dirty="0">
                <a:solidFill>
                  <a:srgbClr val="FF0000"/>
                </a:solidFill>
              </a:rPr>
              <a:t>: </a:t>
            </a:r>
            <a:r>
              <a:rPr lang="en-GB" sz="1600" dirty="0"/>
              <a:t>Call </a:t>
            </a:r>
            <a:r>
              <a:rPr lang="en-GB" sz="1600" b="1" dirty="0"/>
              <a:t>0800 999 5428</a:t>
            </a:r>
            <a:r>
              <a:rPr lang="en-GB" sz="1600" dirty="0"/>
              <a:t> or visit </a:t>
            </a:r>
            <a:r>
              <a:rPr lang="en-GB" sz="1600" dirty="0">
                <a:hlinkClick r:id="rId5"/>
              </a:rPr>
              <a:t>galop.org.uk</a:t>
            </a:r>
            <a:r>
              <a:rPr lang="en-GB" sz="1600" dirty="0"/>
              <a:t> for support tailored to LGBT+ victims of abuse.</a:t>
            </a:r>
          </a:p>
        </p:txBody>
      </p:sp>
      <p:pic>
        <p:nvPicPr>
          <p:cNvPr id="8" name="Graphic 7" descr="Receiver with solid fill">
            <a:extLst>
              <a:ext uri="{FF2B5EF4-FFF2-40B4-BE49-F238E27FC236}">
                <a16:creationId xmlns:a16="http://schemas.microsoft.com/office/drawing/2014/main" id="{21D09514-1F11-CC19-20FA-6D437435722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97299" y="4799598"/>
            <a:ext cx="914400" cy="914400"/>
          </a:xfrm>
          <a:prstGeom prst="rect">
            <a:avLst/>
          </a:prstGeom>
        </p:spPr>
      </p:pic>
      <p:pic>
        <p:nvPicPr>
          <p:cNvPr id="10" name="Graphic 9" descr="Laptop with solid fill">
            <a:extLst>
              <a:ext uri="{FF2B5EF4-FFF2-40B4-BE49-F238E27FC236}">
                <a16:creationId xmlns:a16="http://schemas.microsoft.com/office/drawing/2014/main" id="{E57AA2B2-ACA4-C6AC-AA03-E946F3302BB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98634" y="4579048"/>
            <a:ext cx="1284265" cy="1284265"/>
          </a:xfrm>
          <a:prstGeom prst="rect">
            <a:avLst/>
          </a:prstGeom>
        </p:spPr>
      </p:pic>
    </p:spTree>
    <p:extLst>
      <p:ext uri="{BB962C8B-B14F-4D97-AF65-F5344CB8AC3E}">
        <p14:creationId xmlns:p14="http://schemas.microsoft.com/office/powerpoint/2010/main" val="6823489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C:\Users\Optic Group111\Desktop\Self Assessment.png">
            <a:extLst>
              <a:ext uri="{FF2B5EF4-FFF2-40B4-BE49-F238E27FC236}">
                <a16:creationId xmlns:a16="http://schemas.microsoft.com/office/drawing/2014/main" id="{97D3D810-4A36-3849-B7C9-01DA5620E09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3229" y="165915"/>
            <a:ext cx="846215" cy="84621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Table 9">
            <a:extLst>
              <a:ext uri="{FF2B5EF4-FFF2-40B4-BE49-F238E27FC236}">
                <a16:creationId xmlns:a16="http://schemas.microsoft.com/office/drawing/2014/main" id="{0EE07D46-7E71-A342-A3C1-7A0ABA7C93DA}"/>
              </a:ext>
            </a:extLst>
          </p:cNvPr>
          <p:cNvGraphicFramePr>
            <a:graphicFrameLocks noGrp="1"/>
          </p:cNvGraphicFramePr>
          <p:nvPr>
            <p:extLst>
              <p:ext uri="{D42A27DB-BD31-4B8C-83A1-F6EECF244321}">
                <p14:modId xmlns:p14="http://schemas.microsoft.com/office/powerpoint/2010/main" val="3394163322"/>
              </p:ext>
            </p:extLst>
          </p:nvPr>
        </p:nvGraphicFramePr>
        <p:xfrm>
          <a:off x="322596" y="1193740"/>
          <a:ext cx="8543806" cy="3328640"/>
        </p:xfrm>
        <a:graphic>
          <a:graphicData uri="http://schemas.openxmlformats.org/drawingml/2006/table">
            <a:tbl>
              <a:tblPr firstRow="1" bandRow="1">
                <a:tableStyleId>{5C22544A-7EE6-4342-B048-85BDC9FD1C3A}</a:tableStyleId>
              </a:tblPr>
              <a:tblGrid>
                <a:gridCol w="2783805">
                  <a:extLst>
                    <a:ext uri="{9D8B030D-6E8A-4147-A177-3AD203B41FA5}">
                      <a16:colId xmlns:a16="http://schemas.microsoft.com/office/drawing/2014/main" val="2469962901"/>
                    </a:ext>
                  </a:extLst>
                </a:gridCol>
                <a:gridCol w="576000">
                  <a:extLst>
                    <a:ext uri="{9D8B030D-6E8A-4147-A177-3AD203B41FA5}">
                      <a16:colId xmlns:a16="http://schemas.microsoft.com/office/drawing/2014/main" val="302987413"/>
                    </a:ext>
                  </a:extLst>
                </a:gridCol>
                <a:gridCol w="576000">
                  <a:extLst>
                    <a:ext uri="{9D8B030D-6E8A-4147-A177-3AD203B41FA5}">
                      <a16:colId xmlns:a16="http://schemas.microsoft.com/office/drawing/2014/main" val="3629241431"/>
                    </a:ext>
                  </a:extLst>
                </a:gridCol>
                <a:gridCol w="576001">
                  <a:extLst>
                    <a:ext uri="{9D8B030D-6E8A-4147-A177-3AD203B41FA5}">
                      <a16:colId xmlns:a16="http://schemas.microsoft.com/office/drawing/2014/main" val="2725264235"/>
                    </a:ext>
                  </a:extLst>
                </a:gridCol>
                <a:gridCol w="576000">
                  <a:extLst>
                    <a:ext uri="{9D8B030D-6E8A-4147-A177-3AD203B41FA5}">
                      <a16:colId xmlns:a16="http://schemas.microsoft.com/office/drawing/2014/main" val="3690037511"/>
                    </a:ext>
                  </a:extLst>
                </a:gridCol>
                <a:gridCol w="576000">
                  <a:extLst>
                    <a:ext uri="{9D8B030D-6E8A-4147-A177-3AD203B41FA5}">
                      <a16:colId xmlns:a16="http://schemas.microsoft.com/office/drawing/2014/main" val="2101932133"/>
                    </a:ext>
                  </a:extLst>
                </a:gridCol>
                <a:gridCol w="576000">
                  <a:extLst>
                    <a:ext uri="{9D8B030D-6E8A-4147-A177-3AD203B41FA5}">
                      <a16:colId xmlns:a16="http://schemas.microsoft.com/office/drawing/2014/main" val="1982562568"/>
                    </a:ext>
                  </a:extLst>
                </a:gridCol>
                <a:gridCol w="576000">
                  <a:extLst>
                    <a:ext uri="{9D8B030D-6E8A-4147-A177-3AD203B41FA5}">
                      <a16:colId xmlns:a16="http://schemas.microsoft.com/office/drawing/2014/main" val="722453729"/>
                    </a:ext>
                  </a:extLst>
                </a:gridCol>
                <a:gridCol w="576000">
                  <a:extLst>
                    <a:ext uri="{9D8B030D-6E8A-4147-A177-3AD203B41FA5}">
                      <a16:colId xmlns:a16="http://schemas.microsoft.com/office/drawing/2014/main" val="2933027247"/>
                    </a:ext>
                  </a:extLst>
                </a:gridCol>
                <a:gridCol w="576000">
                  <a:extLst>
                    <a:ext uri="{9D8B030D-6E8A-4147-A177-3AD203B41FA5}">
                      <a16:colId xmlns:a16="http://schemas.microsoft.com/office/drawing/2014/main" val="1512976713"/>
                    </a:ext>
                  </a:extLst>
                </a:gridCol>
                <a:gridCol w="576000">
                  <a:extLst>
                    <a:ext uri="{9D8B030D-6E8A-4147-A177-3AD203B41FA5}">
                      <a16:colId xmlns:a16="http://schemas.microsoft.com/office/drawing/2014/main" val="2900132583"/>
                    </a:ext>
                  </a:extLst>
                </a:gridCol>
              </a:tblGrid>
              <a:tr h="442889">
                <a:tc gridSpan="11">
                  <a:txBody>
                    <a:bodyPr/>
                    <a:lstStyle/>
                    <a:p>
                      <a:pPr algn="ctr"/>
                      <a:r>
                        <a:rPr lang="en-US" sz="2000" b="1" cap="none" spc="0" dirty="0">
                          <a:ln w="0"/>
                          <a:solidFill>
                            <a:schemeClr val="tx1"/>
                          </a:solidFill>
                          <a:effectLst>
                            <a:outerShdw blurRad="38100" dist="19050" dir="2700000" algn="tl" rotWithShape="0">
                              <a:schemeClr val="dk1">
                                <a:alpha val="40000"/>
                              </a:schemeClr>
                            </a:outerShdw>
                          </a:effectLst>
                        </a:rPr>
                        <a:t>CONFIDENCE CHECKER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89970905"/>
                  </a:ext>
                </a:extLst>
              </a:tr>
              <a:tr h="30052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1" dirty="0">
                          <a:solidFill>
                            <a:schemeClr val="tx1"/>
                          </a:solidFill>
                        </a:rPr>
                        <a:t>AFTER THE LESSON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10">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770236117"/>
                  </a:ext>
                </a:extLst>
              </a:tr>
              <a:tr h="336951">
                <a:tc>
                  <a:txBody>
                    <a:bodyPr/>
                    <a:lstStyle/>
                    <a:p>
                      <a:pPr marL="0" marR="0" lvl="0" indent="0" algn="l" defTabSz="639965" rtl="0" eaLnBrk="1" fontAlgn="auto" latinLnBrk="0" hangingPunct="1">
                        <a:lnSpc>
                          <a:spcPct val="100000"/>
                        </a:lnSpc>
                        <a:spcBef>
                          <a:spcPts val="0"/>
                        </a:spcBef>
                        <a:spcAft>
                          <a:spcPts val="0"/>
                        </a:spcAft>
                        <a:buClrTx/>
                        <a:buSzTx/>
                        <a:buFontTx/>
                        <a:buNone/>
                        <a:tabLst/>
                        <a:defRPr/>
                      </a:pPr>
                      <a:r>
                        <a:rPr lang="en-GB" sz="1600" b="1" u="none" kern="1200" dirty="0">
                          <a:solidFill>
                            <a:schemeClr val="tx1"/>
                          </a:solidFill>
                          <a:latin typeface="+mn-lt"/>
                          <a:ea typeface="MS PGothic" charset="0"/>
                          <a:cs typeface="Arial" charset="0"/>
                        </a:rPr>
                        <a:t>Knowledge, Skills &amp; Actions</a:t>
                      </a:r>
                      <a:endParaRPr lang="en-GB" sz="1800" b="1" u="none" kern="1200" dirty="0">
                        <a:solidFill>
                          <a:schemeClr val="tx1"/>
                        </a:solidFill>
                        <a:latin typeface="+mn-lt"/>
                        <a:ea typeface="MS PGothic" charset="0"/>
                        <a:cs typeface="Arial"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1" dirty="0">
                          <a:solidFill>
                            <a:schemeClr val="tx1"/>
                          </a:solidFill>
                        </a:rPr>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21136491"/>
                  </a:ext>
                </a:extLst>
              </a:tr>
              <a:tr h="720000">
                <a:tc>
                  <a:txBody>
                    <a:bodyPr/>
                    <a:lstStyle/>
                    <a:p>
                      <a:pPr algn="l"/>
                      <a:r>
                        <a:rPr lang="en-GB" sz="1400" kern="1200" dirty="0">
                          <a:solidFill>
                            <a:schemeClr val="dk1"/>
                          </a:solidFill>
                          <a:latin typeface="+mn-lt"/>
                          <a:ea typeface="+mn-ea"/>
                          <a:cs typeface="+mn-cs"/>
                        </a:rPr>
                        <a:t>I can identify types of financial abuse in different scenarios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9189329"/>
                  </a:ext>
                </a:extLst>
              </a:tr>
              <a:tr h="720000">
                <a:tc>
                  <a:txBody>
                    <a:bodyPr/>
                    <a:lstStyle/>
                    <a:p>
                      <a:pPr algn="l"/>
                      <a:r>
                        <a:rPr lang="en-GB" sz="1400" kern="1200" dirty="0">
                          <a:solidFill>
                            <a:schemeClr val="dk1"/>
                          </a:solidFill>
                          <a:latin typeface="+mn-lt"/>
                          <a:ea typeface="+mn-ea"/>
                          <a:cs typeface="+mn-cs"/>
                        </a:rPr>
                        <a:t>I can describe the difference between financial and economic abuse.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6292860"/>
                  </a:ext>
                </a:extLst>
              </a:tr>
              <a:tr h="720000">
                <a:tc>
                  <a:txBody>
                    <a:bodyPr/>
                    <a:lstStyle/>
                    <a:p>
                      <a:pPr algn="l"/>
                      <a:r>
                        <a:rPr lang="en-GB" sz="1400" kern="1200" dirty="0">
                          <a:solidFill>
                            <a:schemeClr val="dk1"/>
                          </a:solidFill>
                          <a:latin typeface="+mn-lt"/>
                          <a:ea typeface="+mn-ea"/>
                          <a:cs typeface="+mn-cs"/>
                        </a:rPr>
                        <a:t>I can describe at least 5 impacts of financial and economic abuse on victims.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0484043"/>
                  </a:ext>
                </a:extLst>
              </a:tr>
            </a:tbl>
          </a:graphicData>
        </a:graphic>
      </p:graphicFrame>
      <p:pic>
        <p:nvPicPr>
          <p:cNvPr id="11" name="Picture 10">
            <a:extLst>
              <a:ext uri="{FF2B5EF4-FFF2-40B4-BE49-F238E27FC236}">
                <a16:creationId xmlns:a16="http://schemas.microsoft.com/office/drawing/2014/main" id="{C4FB3A6B-BEC0-9342-BDB1-8DD0CB83C929}"/>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02575" y="1645722"/>
            <a:ext cx="1153720" cy="35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1">
            <a:extLst>
              <a:ext uri="{FF2B5EF4-FFF2-40B4-BE49-F238E27FC236}">
                <a16:creationId xmlns:a16="http://schemas.microsoft.com/office/drawing/2014/main" id="{7D606B43-6184-B349-84BE-61A49EF9135D}"/>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05437" y="1644510"/>
            <a:ext cx="1153720" cy="35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0A8FB010-DEA7-134A-9FFC-61758DD4B31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407189" y="1647793"/>
            <a:ext cx="1153720" cy="350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a:extLst>
              <a:ext uri="{FF2B5EF4-FFF2-40B4-BE49-F238E27FC236}">
                <a16:creationId xmlns:a16="http://schemas.microsoft.com/office/drawing/2014/main" id="{3D8F703C-D391-2047-B92E-0B5BCD8F5FA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320252" y="1193740"/>
            <a:ext cx="1470944" cy="444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a:extLst>
              <a:ext uri="{FF2B5EF4-FFF2-40B4-BE49-F238E27FC236}">
                <a16:creationId xmlns:a16="http://schemas.microsoft.com/office/drawing/2014/main" id="{98EB3FF5-0CAE-604B-AC78-A317FCAA4679}"/>
              </a:ext>
            </a:extLst>
          </p:cNvPr>
          <p:cNvPicPr>
            <a:picLocks noChangeAspect="1" noChangeArrowheads="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8382000" y="1268276"/>
            <a:ext cx="442412" cy="325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Rounded Rectangle 21">
            <a:extLst>
              <a:ext uri="{FF2B5EF4-FFF2-40B4-BE49-F238E27FC236}">
                <a16:creationId xmlns:a16="http://schemas.microsoft.com/office/drawing/2014/main" id="{E7E00ACE-9738-D34B-9295-86F026AEE263}"/>
              </a:ext>
            </a:extLst>
          </p:cNvPr>
          <p:cNvSpPr/>
          <p:nvPr/>
        </p:nvSpPr>
        <p:spPr>
          <a:xfrm>
            <a:off x="1207406" y="4532477"/>
            <a:ext cx="4633189" cy="1044608"/>
          </a:xfrm>
          <a:prstGeom prst="roundRect">
            <a:avLst/>
          </a:prstGeom>
          <a:gradFill>
            <a:gsLst>
              <a:gs pos="0">
                <a:schemeClr val="accent3">
                  <a:lumMod val="5000"/>
                  <a:lumOff val="95000"/>
                </a:schemeClr>
              </a:gs>
              <a:gs pos="74000">
                <a:srgbClr val="FFFF00"/>
              </a:gs>
            </a:gsLst>
            <a:lin ang="5400000" scaled="1"/>
          </a:gradFill>
          <a:ln w="38100">
            <a:solidFill>
              <a:srgbClr val="4FD1FF"/>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tx1"/>
                </a:solidFill>
              </a:rPr>
              <a:t>Complete the confidence checker of where you think you are at for this lesson</a:t>
            </a:r>
          </a:p>
          <a:p>
            <a:pPr algn="ctr"/>
            <a:r>
              <a:rPr lang="en-US" dirty="0">
                <a:solidFill>
                  <a:schemeClr val="tx1"/>
                </a:solidFill>
              </a:rPr>
              <a:t> </a:t>
            </a:r>
            <a:r>
              <a:rPr lang="en-US" sz="1200" dirty="0">
                <a:solidFill>
                  <a:schemeClr val="tx1"/>
                </a:solidFill>
              </a:rPr>
              <a:t>(Discussion or complete sheet)</a:t>
            </a:r>
            <a:endParaRPr lang="en-US" dirty="0">
              <a:solidFill>
                <a:schemeClr val="tx1"/>
              </a:solidFill>
            </a:endParaRPr>
          </a:p>
        </p:txBody>
      </p:sp>
      <p:pic>
        <p:nvPicPr>
          <p:cNvPr id="23" name="Picture 18" descr="C:\Users\Optic Group111\Desktop\Task.png">
            <a:extLst>
              <a:ext uri="{FF2B5EF4-FFF2-40B4-BE49-F238E27FC236}">
                <a16:creationId xmlns:a16="http://schemas.microsoft.com/office/drawing/2014/main" id="{221F2B09-2D9E-3A4E-B9B6-11037A2D0996}"/>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73229" y="4570363"/>
            <a:ext cx="920595" cy="920595"/>
          </a:xfrm>
          <a:prstGeom prst="rect">
            <a:avLst/>
          </a:prstGeom>
          <a:noFill/>
          <a:extLst>
            <a:ext uri="{909E8E84-426E-40DD-AFC4-6F175D3DCCD1}">
              <a14:hiddenFill xmlns:a14="http://schemas.microsoft.com/office/drawing/2010/main">
                <a:solidFill>
                  <a:srgbClr val="FFFFFF"/>
                </a:solidFill>
              </a14:hiddenFill>
            </a:ext>
          </a:extLst>
        </p:spPr>
      </p:pic>
      <p:sp>
        <p:nvSpPr>
          <p:cNvPr id="51" name="Rectangle 3">
            <a:extLst>
              <a:ext uri="{FF2B5EF4-FFF2-40B4-BE49-F238E27FC236}">
                <a16:creationId xmlns:a16="http://schemas.microsoft.com/office/drawing/2014/main" id="{071D94F2-5F6C-C84B-8E4F-115B1C231D63}"/>
              </a:ext>
            </a:extLst>
          </p:cNvPr>
          <p:cNvSpPr txBox="1">
            <a:spLocks noChangeArrowheads="1"/>
          </p:cNvSpPr>
          <p:nvPr/>
        </p:nvSpPr>
        <p:spPr bwMode="auto">
          <a:xfrm>
            <a:off x="7704449" y="5966460"/>
            <a:ext cx="1296000" cy="733229"/>
          </a:xfrm>
          <a:prstGeom prst="rect">
            <a:avLst/>
          </a:prstGeom>
          <a:gradFill flip="none" rotWithShape="1">
            <a:gsLst>
              <a:gs pos="0">
                <a:schemeClr val="accent3">
                  <a:lumMod val="60000"/>
                  <a:lumOff val="40000"/>
                </a:schemeClr>
              </a:gs>
              <a:gs pos="100000">
                <a:schemeClr val="accent3">
                  <a:lumMod val="75000"/>
                </a:schemeClr>
              </a:gs>
            </a:gsLst>
            <a:lin ang="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defRPr/>
            </a:pPr>
            <a:r>
              <a:rPr lang="en-GB" sz="1200" dirty="0">
                <a:latin typeface="Comic Sans MS"/>
                <a:cs typeface="Comic Sans MS"/>
              </a:rPr>
              <a:t>I am super</a:t>
            </a:r>
          </a:p>
          <a:p>
            <a:pPr algn="ctr">
              <a:defRPr/>
            </a:pPr>
            <a:r>
              <a:rPr lang="en-GB" sz="1200" dirty="0">
                <a:latin typeface="Comic Sans MS"/>
                <a:cs typeface="Comic Sans MS"/>
              </a:rPr>
              <a:t>confident on this topic</a:t>
            </a:r>
          </a:p>
        </p:txBody>
      </p:sp>
      <p:sp>
        <p:nvSpPr>
          <p:cNvPr id="52" name="Rectangle 3">
            <a:extLst>
              <a:ext uri="{FF2B5EF4-FFF2-40B4-BE49-F238E27FC236}">
                <a16:creationId xmlns:a16="http://schemas.microsoft.com/office/drawing/2014/main" id="{A672EFBC-34F6-A84E-9B97-73BBCA29F211}"/>
              </a:ext>
            </a:extLst>
          </p:cNvPr>
          <p:cNvSpPr txBox="1">
            <a:spLocks noChangeArrowheads="1"/>
          </p:cNvSpPr>
          <p:nvPr/>
        </p:nvSpPr>
        <p:spPr bwMode="auto">
          <a:xfrm>
            <a:off x="5821644" y="5966460"/>
            <a:ext cx="1296000" cy="733229"/>
          </a:xfrm>
          <a:prstGeom prst="rect">
            <a:avLst/>
          </a:prstGeom>
          <a:gradFill flip="none" rotWithShape="1">
            <a:gsLst>
              <a:gs pos="0">
                <a:schemeClr val="accent3">
                  <a:lumMod val="60000"/>
                  <a:lumOff val="40000"/>
                </a:schemeClr>
              </a:gs>
              <a:gs pos="100000">
                <a:schemeClr val="accent3">
                  <a:lumMod val="40000"/>
                  <a:lumOff val="60000"/>
                </a:schemeClr>
              </a:gs>
            </a:gsLst>
            <a:lin ang="1080000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defRPr/>
            </a:pPr>
            <a:r>
              <a:rPr lang="en-GB" sz="1200" dirty="0">
                <a:latin typeface="Comic Sans MS"/>
                <a:cs typeface="Comic Sans MS"/>
              </a:rPr>
              <a:t>Very </a:t>
            </a:r>
          </a:p>
          <a:p>
            <a:pPr algn="ctr">
              <a:defRPr/>
            </a:pPr>
            <a:r>
              <a:rPr lang="en-GB" sz="1200" dirty="0">
                <a:latin typeface="Comic Sans MS"/>
                <a:cs typeface="Comic Sans MS"/>
              </a:rPr>
              <a:t>confident</a:t>
            </a:r>
          </a:p>
        </p:txBody>
      </p:sp>
      <p:sp>
        <p:nvSpPr>
          <p:cNvPr id="53" name="Rectangle 4">
            <a:extLst>
              <a:ext uri="{FF2B5EF4-FFF2-40B4-BE49-F238E27FC236}">
                <a16:creationId xmlns:a16="http://schemas.microsoft.com/office/drawing/2014/main" id="{3FF01156-0B0B-E14F-9379-28409C654FDA}"/>
              </a:ext>
            </a:extLst>
          </p:cNvPr>
          <p:cNvSpPr txBox="1">
            <a:spLocks noChangeArrowheads="1"/>
          </p:cNvSpPr>
          <p:nvPr/>
        </p:nvSpPr>
        <p:spPr bwMode="auto">
          <a:xfrm>
            <a:off x="3938839" y="5966460"/>
            <a:ext cx="1296000" cy="733229"/>
          </a:xfrm>
          <a:prstGeom prst="rect">
            <a:avLst/>
          </a:prstGeom>
          <a:gradFill flip="none" rotWithShape="1">
            <a:gsLst>
              <a:gs pos="0">
                <a:schemeClr val="accent6">
                  <a:lumMod val="40000"/>
                  <a:lumOff val="60000"/>
                </a:schemeClr>
              </a:gs>
              <a:gs pos="100000">
                <a:schemeClr val="accent3">
                  <a:lumMod val="40000"/>
                  <a:lumOff val="60000"/>
                </a:schemeClr>
              </a:gs>
            </a:gsLst>
            <a:lin ang="0" scaled="1"/>
            <a:tileRect/>
          </a:gradFill>
          <a:ln w="28575">
            <a:solidFill>
              <a:srgbClr val="002060"/>
            </a:solidFill>
            <a:miter lim="800000"/>
            <a:headEnd/>
            <a:tailEnd/>
          </a:ln>
          <a:effectLst>
            <a:outerShdw blurRad="40000" dist="20000" dir="5400000" rotWithShape="0">
              <a:srgbClr val="000000">
                <a:alpha val="37999"/>
              </a:srgbClr>
            </a:outerShdw>
          </a:effectLst>
        </p:spPr>
        <p:txBody>
          <a:bodyPr anchor="ctr">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ctr">
              <a:lnSpc>
                <a:spcPct val="120000"/>
              </a:lnSpc>
              <a:spcBef>
                <a:spcPts val="0"/>
              </a:spcBef>
              <a:defRPr/>
            </a:pPr>
            <a:r>
              <a:rPr lang="en-GB" altLang="en-US" sz="1200" dirty="0">
                <a:solidFill>
                  <a:schemeClr val="tx1"/>
                </a:solidFill>
                <a:latin typeface="Comic Sans MS"/>
                <a:cs typeface="Comic Sans MS"/>
              </a:rPr>
              <a:t>Confident</a:t>
            </a:r>
          </a:p>
        </p:txBody>
      </p:sp>
      <p:sp>
        <p:nvSpPr>
          <p:cNvPr id="54" name="TextBox 3">
            <a:extLst>
              <a:ext uri="{FF2B5EF4-FFF2-40B4-BE49-F238E27FC236}">
                <a16:creationId xmlns:a16="http://schemas.microsoft.com/office/drawing/2014/main" id="{E0556C79-9AD3-9E4A-9297-23469AEBD22A}"/>
              </a:ext>
            </a:extLst>
          </p:cNvPr>
          <p:cNvSpPr>
            <a:spLocks noChangeArrowheads="1"/>
          </p:cNvSpPr>
          <p:nvPr/>
        </p:nvSpPr>
        <p:spPr bwMode="auto">
          <a:xfrm>
            <a:off x="2056034" y="5966460"/>
            <a:ext cx="1296000" cy="733229"/>
          </a:xfrm>
          <a:prstGeom prst="roundRect">
            <a:avLst>
              <a:gd name="adj" fmla="val 0"/>
            </a:avLst>
          </a:prstGeom>
          <a:gradFill flip="none" rotWithShape="1">
            <a:gsLst>
              <a:gs pos="0">
                <a:schemeClr val="accent6">
                  <a:lumMod val="40000"/>
                  <a:lumOff val="60000"/>
                </a:schemeClr>
              </a:gs>
              <a:gs pos="100000">
                <a:schemeClr val="accent2">
                  <a:lumMod val="40000"/>
                  <a:lumOff val="60000"/>
                </a:schemeClr>
              </a:gs>
            </a:gsLst>
            <a:lin ang="10800000" scaled="1"/>
            <a:tileRect/>
          </a:gradFill>
          <a:ln w="28575">
            <a:solidFill>
              <a:srgbClr val="002060"/>
            </a:solidFill>
            <a:round/>
            <a:headEnd/>
            <a:tailEnd/>
          </a:ln>
          <a:effectLst>
            <a:outerShdw blurRad="40000" dist="20000" dir="5400000" rotWithShape="0">
              <a:srgbClr val="000000">
                <a:alpha val="37999"/>
              </a:srgbClr>
            </a:outerShdw>
          </a:effectLst>
        </p:spPr>
        <p:txBody>
          <a:bodyPr wrap="square" anchor="ctr">
            <a:noAutofit/>
          </a:bodyPr>
          <a:lstStyle/>
          <a:p>
            <a:pPr algn="ctr">
              <a:defRPr/>
            </a:pPr>
            <a:r>
              <a:rPr lang="en-GB" sz="1200" dirty="0">
                <a:solidFill>
                  <a:schemeClr val="dk1"/>
                </a:solidFill>
                <a:latin typeface="Comic Sans MS"/>
                <a:cs typeface="Comic Sans MS"/>
              </a:rPr>
              <a:t>A little confident</a:t>
            </a:r>
          </a:p>
        </p:txBody>
      </p:sp>
      <p:sp>
        <p:nvSpPr>
          <p:cNvPr id="55" name="Rectangle 4">
            <a:extLst>
              <a:ext uri="{FF2B5EF4-FFF2-40B4-BE49-F238E27FC236}">
                <a16:creationId xmlns:a16="http://schemas.microsoft.com/office/drawing/2014/main" id="{00B6E2FE-8269-A64F-9ADD-EFC72E6698DD}"/>
              </a:ext>
            </a:extLst>
          </p:cNvPr>
          <p:cNvSpPr txBox="1">
            <a:spLocks noChangeArrowheads="1"/>
          </p:cNvSpPr>
          <p:nvPr/>
        </p:nvSpPr>
        <p:spPr bwMode="auto">
          <a:xfrm>
            <a:off x="173229" y="5966460"/>
            <a:ext cx="1296000" cy="733229"/>
          </a:xfrm>
          <a:prstGeom prst="rect">
            <a:avLst/>
          </a:prstGeom>
          <a:gradFill flip="none" rotWithShape="1">
            <a:gsLst>
              <a:gs pos="0">
                <a:schemeClr val="accent2">
                  <a:lumMod val="40000"/>
                  <a:lumOff val="60000"/>
                </a:schemeClr>
              </a:gs>
              <a:gs pos="100000">
                <a:schemeClr val="accent2">
                  <a:lumMod val="60000"/>
                  <a:lumOff val="40000"/>
                </a:schemeClr>
              </a:gs>
            </a:gsLst>
            <a:lin ang="10800000" scaled="1"/>
            <a:tileRect/>
          </a:gradFill>
          <a:ln w="28575">
            <a:solidFill>
              <a:srgbClr val="002060"/>
            </a:solidFill>
            <a:miter lim="800000"/>
            <a:headEnd/>
            <a:tailEnd/>
          </a:ln>
          <a:effectLst>
            <a:outerShdw blurRad="50800" dist="38100" dir="5400000" algn="t" rotWithShape="0">
              <a:srgbClr val="000000">
                <a:alpha val="39999"/>
              </a:srgbClr>
            </a:outerShdw>
          </a:effectLst>
        </p:spPr>
        <p:txBody>
          <a:bodyPr anchor="ctr">
            <a:noAutofit/>
          </a:bodyPr>
          <a:lstStyle>
            <a:lvl1pPr defTabSz="457200" eaLnBrk="0" hangingPunct="0">
              <a:spcBef>
                <a:spcPct val="20000"/>
              </a:spcBef>
              <a:buFont typeface="Arial" charset="0"/>
              <a:buChar char="•"/>
              <a:defRPr sz="3200">
                <a:solidFill>
                  <a:schemeClr val="tx1"/>
                </a:solidFill>
                <a:latin typeface="Calibri" pitchFamily="34" charset="0"/>
                <a:ea typeface="MS PGothic" pitchFamily="34" charset="-128"/>
              </a:defRPr>
            </a:lvl1pPr>
            <a:lvl2pPr marL="742950" indent="-285750" defTabSz="457200" eaLnBrk="0" hangingPunct="0">
              <a:spcBef>
                <a:spcPct val="20000"/>
              </a:spcBef>
              <a:buFont typeface="Arial" charset="0"/>
              <a:buChar char="–"/>
              <a:defRPr sz="2800">
                <a:solidFill>
                  <a:schemeClr val="tx1"/>
                </a:solidFill>
                <a:latin typeface="Calibri" pitchFamily="34" charset="0"/>
                <a:ea typeface="MS PGothic" pitchFamily="34" charset="-128"/>
              </a:defRPr>
            </a:lvl2pPr>
            <a:lvl3pPr marL="1143000" indent="-228600" defTabSz="457200" eaLnBrk="0" hangingPunct="0">
              <a:spcBef>
                <a:spcPct val="20000"/>
              </a:spcBef>
              <a:buFont typeface="Arial" charset="0"/>
              <a:buChar char="•"/>
              <a:defRPr sz="2400">
                <a:solidFill>
                  <a:schemeClr val="tx1"/>
                </a:solidFill>
                <a:latin typeface="Calibri" pitchFamily="34" charset="0"/>
                <a:ea typeface="MS PGothic" pitchFamily="34" charset="-128"/>
              </a:defRPr>
            </a:lvl3pPr>
            <a:lvl4pPr marL="1600200" indent="-228600" defTabSz="457200" eaLnBrk="0" hangingPunct="0">
              <a:spcBef>
                <a:spcPct val="20000"/>
              </a:spcBef>
              <a:buFont typeface="Arial" charset="0"/>
              <a:buChar char="–"/>
              <a:defRPr sz="2000">
                <a:solidFill>
                  <a:schemeClr val="tx1"/>
                </a:solidFill>
                <a:latin typeface="Calibri" pitchFamily="34" charset="0"/>
                <a:ea typeface="MS PGothic" pitchFamily="34" charset="-128"/>
              </a:defRPr>
            </a:lvl4pPr>
            <a:lvl5pPr marL="2057400" indent="-228600" defTabSz="457200" eaLnBrk="0" hangingPunct="0">
              <a:spcBef>
                <a:spcPct val="20000"/>
              </a:spcBef>
              <a:buFont typeface="Arial"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algn="ctr">
              <a:buFont typeface="Arial" charset="0"/>
              <a:buNone/>
              <a:defRPr/>
            </a:pPr>
            <a:r>
              <a:rPr lang="en-GB" sz="1200" dirty="0">
                <a:latin typeface="Comic Sans MS"/>
                <a:cs typeface="Comic Sans MS"/>
              </a:rPr>
              <a:t>I’m not confident at all on this topic</a:t>
            </a:r>
          </a:p>
        </p:txBody>
      </p:sp>
      <p:sp>
        <p:nvSpPr>
          <p:cNvPr id="60" name="Rounded Rectangle 59">
            <a:extLst>
              <a:ext uri="{FF2B5EF4-FFF2-40B4-BE49-F238E27FC236}">
                <a16:creationId xmlns:a16="http://schemas.microsoft.com/office/drawing/2014/main" id="{E606F270-8237-9B44-B6E7-ABD7DFF2F5F8}"/>
              </a:ext>
            </a:extLst>
          </p:cNvPr>
          <p:cNvSpPr/>
          <p:nvPr/>
        </p:nvSpPr>
        <p:spPr>
          <a:xfrm>
            <a:off x="7720820" y="5237642"/>
            <a:ext cx="1307119" cy="364990"/>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3 Minutes</a:t>
            </a:r>
          </a:p>
        </p:txBody>
      </p:sp>
      <p:pic>
        <p:nvPicPr>
          <p:cNvPr id="31" name="Picture 30">
            <a:extLst>
              <a:ext uri="{FF2B5EF4-FFF2-40B4-BE49-F238E27FC236}">
                <a16:creationId xmlns:a16="http://schemas.microsoft.com/office/drawing/2014/main" id="{894E8087-75AC-7444-AE18-D9DA4DB99BCB}"/>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6200000">
            <a:off x="3498727" y="1984622"/>
            <a:ext cx="360003" cy="275941"/>
          </a:xfrm>
          <a:prstGeom prst="rect">
            <a:avLst/>
          </a:prstGeom>
        </p:spPr>
      </p:pic>
      <p:pic>
        <p:nvPicPr>
          <p:cNvPr id="32" name="Picture 31">
            <a:extLst>
              <a:ext uri="{FF2B5EF4-FFF2-40B4-BE49-F238E27FC236}">
                <a16:creationId xmlns:a16="http://schemas.microsoft.com/office/drawing/2014/main" id="{B09BC9BD-52BC-804B-BD5F-FAB4A6ACF80C}"/>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6987897" y="1962861"/>
            <a:ext cx="290724" cy="266920"/>
          </a:xfrm>
          <a:prstGeom prst="rect">
            <a:avLst/>
          </a:prstGeom>
        </p:spPr>
      </p:pic>
      <p:pic>
        <p:nvPicPr>
          <p:cNvPr id="33" name="Picture 32">
            <a:extLst>
              <a:ext uri="{FF2B5EF4-FFF2-40B4-BE49-F238E27FC236}">
                <a16:creationId xmlns:a16="http://schemas.microsoft.com/office/drawing/2014/main" id="{D0C045B7-C54F-9249-81D0-76B435A21310}"/>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825814" y="1969887"/>
            <a:ext cx="257930" cy="266920"/>
          </a:xfrm>
          <a:prstGeom prst="rect">
            <a:avLst/>
          </a:prstGeom>
        </p:spPr>
      </p:pic>
      <p:pic>
        <p:nvPicPr>
          <p:cNvPr id="34" name="Picture 33">
            <a:extLst>
              <a:ext uri="{FF2B5EF4-FFF2-40B4-BE49-F238E27FC236}">
                <a16:creationId xmlns:a16="http://schemas.microsoft.com/office/drawing/2014/main" id="{2C670A67-8C01-E14C-8C06-139C17615196}"/>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710689" y="1998802"/>
            <a:ext cx="263732" cy="262446"/>
          </a:xfrm>
          <a:prstGeom prst="rect">
            <a:avLst/>
          </a:prstGeom>
        </p:spPr>
      </p:pic>
      <p:pic>
        <p:nvPicPr>
          <p:cNvPr id="35" name="Picture 34">
            <a:extLst>
              <a:ext uri="{FF2B5EF4-FFF2-40B4-BE49-F238E27FC236}">
                <a16:creationId xmlns:a16="http://schemas.microsoft.com/office/drawing/2014/main" id="{34172E40-4FC8-E44F-95C2-FC2186B6B098}"/>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8166721" y="1997265"/>
            <a:ext cx="255652" cy="225883"/>
          </a:xfrm>
          <a:prstGeom prst="rect">
            <a:avLst/>
          </a:prstGeom>
        </p:spPr>
      </p:pic>
      <p:sp>
        <p:nvSpPr>
          <p:cNvPr id="2" name="Title 1">
            <a:extLst>
              <a:ext uri="{FF2B5EF4-FFF2-40B4-BE49-F238E27FC236}">
                <a16:creationId xmlns:a16="http://schemas.microsoft.com/office/drawing/2014/main" id="{D020A849-4ED8-16A2-9FDD-32EC10F39F9D}"/>
              </a:ext>
            </a:extLst>
          </p:cNvPr>
          <p:cNvSpPr txBox="1">
            <a:spLocks/>
          </p:cNvSpPr>
          <p:nvPr/>
        </p:nvSpPr>
        <p:spPr>
          <a:xfrm>
            <a:off x="1154680" y="179231"/>
            <a:ext cx="7742201" cy="808803"/>
          </a:xfrm>
          <a:prstGeom prst="rect">
            <a:avLst/>
          </a:prstGeom>
          <a:gradFill>
            <a:gsLst>
              <a:gs pos="0">
                <a:schemeClr val="bg1">
                  <a:lumMod val="95000"/>
                </a:schemeClr>
              </a:gs>
              <a:gs pos="64999">
                <a:schemeClr val="bg1"/>
              </a:gs>
              <a:gs pos="100000">
                <a:schemeClr val="bg1">
                  <a:lumMod val="65000"/>
                </a:schemeClr>
              </a:gs>
            </a:gsLst>
            <a:lin ang="5400000" scaled="0"/>
          </a:gradFill>
          <a:ln w="12700">
            <a:solidFill>
              <a:srgbClr val="122832"/>
            </a:solidFill>
          </a:ln>
        </p:spPr>
        <p:style>
          <a:lnRef idx="2">
            <a:schemeClr val="accent5"/>
          </a:lnRef>
          <a:fillRef idx="1">
            <a:schemeClr val="lt1"/>
          </a:fillRef>
          <a:effectRef idx="0">
            <a:schemeClr val="accent5"/>
          </a:effectRef>
          <a:fontRef idx="minor">
            <a:schemeClr val="dk1"/>
          </a:fontRef>
        </p:style>
        <p:txBody>
          <a:bodyPr anchor="ctr"/>
          <a:lstStyle>
            <a:lvl1pPr algn="ctr" defTabSz="4572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2800" b="1" u="sng" kern="120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a typeface="MS PGothic" charset="0"/>
                <a:cs typeface="Arial" panose="020B0604020202020204" pitchFamily="34" charset="0"/>
              </a:rPr>
              <a:t>REVIEW YOUR LEARNING OUTCOMES </a:t>
            </a:r>
          </a:p>
        </p:txBody>
      </p:sp>
      <p:pic>
        <p:nvPicPr>
          <p:cNvPr id="7" name="Picture 6" descr="A picture containing text, device, gauge&#10;&#10;Description automatically generated">
            <a:extLst>
              <a:ext uri="{FF2B5EF4-FFF2-40B4-BE49-F238E27FC236}">
                <a16:creationId xmlns:a16="http://schemas.microsoft.com/office/drawing/2014/main" id="{EE10AE07-578B-F7B5-BE37-4E8B1B256B50}"/>
              </a:ext>
            </a:extLst>
          </p:cNvPr>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7521483" y="4140718"/>
            <a:ext cx="1501826" cy="1077120"/>
          </a:xfrm>
          <a:prstGeom prst="rect">
            <a:avLst/>
          </a:prstGeom>
          <a:effectLst>
            <a:outerShdw blurRad="63500" sx="102000" sy="102000" algn="ctr" rotWithShape="0">
              <a:prstClr val="black">
                <a:alpha val="40000"/>
              </a:prstClr>
            </a:outerShdw>
          </a:effectLst>
        </p:spPr>
      </p:pic>
      <p:pic>
        <p:nvPicPr>
          <p:cNvPr id="8" name="Picture 7">
            <a:extLst>
              <a:ext uri="{FF2B5EF4-FFF2-40B4-BE49-F238E27FC236}">
                <a16:creationId xmlns:a16="http://schemas.microsoft.com/office/drawing/2014/main" id="{223D00D7-9B1F-844E-6F13-CDB3BF25B63A}"/>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rot="16200000">
            <a:off x="-83248" y="5657009"/>
            <a:ext cx="713043" cy="546545"/>
          </a:xfrm>
          <a:prstGeom prst="rect">
            <a:avLst/>
          </a:prstGeom>
        </p:spPr>
      </p:pic>
      <p:pic>
        <p:nvPicPr>
          <p:cNvPr id="9" name="Picture 8">
            <a:extLst>
              <a:ext uri="{FF2B5EF4-FFF2-40B4-BE49-F238E27FC236}">
                <a16:creationId xmlns:a16="http://schemas.microsoft.com/office/drawing/2014/main" id="{7CDEE340-CD4E-9216-9CAB-71C99B648183}"/>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5631740" y="5644870"/>
            <a:ext cx="683940" cy="627940"/>
          </a:xfrm>
          <a:prstGeom prst="rect">
            <a:avLst/>
          </a:prstGeom>
        </p:spPr>
      </p:pic>
      <p:pic>
        <p:nvPicPr>
          <p:cNvPr id="16" name="Picture 15">
            <a:extLst>
              <a:ext uri="{FF2B5EF4-FFF2-40B4-BE49-F238E27FC236}">
                <a16:creationId xmlns:a16="http://schemas.microsoft.com/office/drawing/2014/main" id="{844EE2B4-9E3A-B94D-45E8-525DA4DCBDF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3816699" y="5644870"/>
            <a:ext cx="606791" cy="627940"/>
          </a:xfrm>
          <a:prstGeom prst="rect">
            <a:avLst/>
          </a:prstGeom>
        </p:spPr>
      </p:pic>
      <p:pic>
        <p:nvPicPr>
          <p:cNvPr id="17" name="Picture 16">
            <a:extLst>
              <a:ext uri="{FF2B5EF4-FFF2-40B4-BE49-F238E27FC236}">
                <a16:creationId xmlns:a16="http://schemas.microsoft.com/office/drawing/2014/main" id="{F8316FD3-5477-505C-6A1D-89389C405269}"/>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950859" y="5663014"/>
            <a:ext cx="620441" cy="617416"/>
          </a:xfrm>
          <a:prstGeom prst="rect">
            <a:avLst/>
          </a:prstGeom>
        </p:spPr>
      </p:pic>
      <p:pic>
        <p:nvPicPr>
          <p:cNvPr id="19" name="Picture 18">
            <a:extLst>
              <a:ext uri="{FF2B5EF4-FFF2-40B4-BE49-F238E27FC236}">
                <a16:creationId xmlns:a16="http://schemas.microsoft.com/office/drawing/2014/main" id="{417A6841-29A5-94F6-0657-126D9E8B3136}"/>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7459432" y="5755404"/>
            <a:ext cx="601432" cy="531399"/>
          </a:xfrm>
          <a:prstGeom prst="rect">
            <a:avLst/>
          </a:prstGeom>
        </p:spPr>
      </p:pic>
      <p:grpSp>
        <p:nvGrpSpPr>
          <p:cNvPr id="3" name="Group 2">
            <a:extLst>
              <a:ext uri="{FF2B5EF4-FFF2-40B4-BE49-F238E27FC236}">
                <a16:creationId xmlns:a16="http://schemas.microsoft.com/office/drawing/2014/main" id="{BE940792-C701-D8B0-DF34-5D8A7C9B7B4C}"/>
              </a:ext>
            </a:extLst>
          </p:cNvPr>
          <p:cNvGrpSpPr/>
          <p:nvPr/>
        </p:nvGrpSpPr>
        <p:grpSpPr>
          <a:xfrm rot="900000">
            <a:off x="6126171" y="3230681"/>
            <a:ext cx="1429367" cy="1900941"/>
            <a:chOff x="1964404" y="-47413"/>
            <a:chExt cx="5235649" cy="6962986"/>
          </a:xfrm>
        </p:grpSpPr>
        <p:sp>
          <p:nvSpPr>
            <p:cNvPr id="5" name="Rectangle 4">
              <a:extLst>
                <a:ext uri="{FF2B5EF4-FFF2-40B4-BE49-F238E27FC236}">
                  <a16:creationId xmlns:a16="http://schemas.microsoft.com/office/drawing/2014/main" id="{18349F18-C193-818F-ED3F-62587637BFF3}"/>
                </a:ext>
              </a:extLst>
            </p:cNvPr>
            <p:cNvSpPr/>
            <p:nvPr/>
          </p:nvSpPr>
          <p:spPr>
            <a:xfrm>
              <a:off x="1964404" y="-47413"/>
              <a:ext cx="5235649" cy="6962986"/>
            </a:xfrm>
            <a:prstGeom prst="rect">
              <a:avLst/>
            </a:prstGeom>
            <a:solidFill>
              <a:srgbClr val="FFF200"/>
            </a:solidFill>
            <a:ln w="28575">
              <a:solidFill>
                <a:srgbClr val="1737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CAF26DD6-32DC-F974-254B-B3BCE9690844}"/>
                </a:ext>
              </a:extLst>
            </p:cNvPr>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a:off x="2022458" y="0"/>
              <a:ext cx="5099083" cy="6858000"/>
            </a:xfrm>
            <a:prstGeom prst="rect">
              <a:avLst/>
            </a:prstGeom>
          </p:spPr>
        </p:pic>
      </p:grpSp>
    </p:spTree>
    <p:extLst>
      <p:ext uri="{BB962C8B-B14F-4D97-AF65-F5344CB8AC3E}">
        <p14:creationId xmlns:p14="http://schemas.microsoft.com/office/powerpoint/2010/main" val="10393784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A4B41F-2467-A821-9795-2B4DEB2F78D9}"/>
              </a:ext>
            </a:extLst>
          </p:cNvPr>
          <p:cNvSpPr/>
          <p:nvPr/>
        </p:nvSpPr>
        <p:spPr>
          <a:xfrm>
            <a:off x="179713" y="190085"/>
            <a:ext cx="8599396" cy="747966"/>
          </a:xfrm>
          <a:prstGeom prst="rect">
            <a:avLst/>
          </a:prstGeom>
          <a:gradFill flip="none" rotWithShape="1">
            <a:gsLst>
              <a:gs pos="100000">
                <a:schemeClr val="bg1">
                  <a:alpha val="0"/>
                </a:schemeClr>
              </a:gs>
              <a:gs pos="52000">
                <a:srgbClr val="E6CDFF"/>
              </a:gs>
              <a:gs pos="0">
                <a:srgbClr val="95519E"/>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2400" b="1" dirty="0">
              <a:solidFill>
                <a:schemeClr val="lt1"/>
              </a:solidFill>
              <a:latin typeface="Arial" pitchFamily="34" charset="0"/>
              <a:cs typeface="Arial" pitchFamily="34" charset="0"/>
            </a:endParaRPr>
          </a:p>
        </p:txBody>
      </p:sp>
      <p:pic>
        <p:nvPicPr>
          <p:cNvPr id="9" name="Picture 8" descr="WORD DOC IMAGES.jpg">
            <a:extLst>
              <a:ext uri="{FF2B5EF4-FFF2-40B4-BE49-F238E27FC236}">
                <a16:creationId xmlns:a16="http://schemas.microsoft.com/office/drawing/2014/main" id="{EE060E2E-C1C5-DB64-2545-565AAF31CCF1}"/>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61790" y="4875529"/>
            <a:ext cx="1816355" cy="1741299"/>
          </a:xfrm>
          <a:prstGeom prst="rect">
            <a:avLst/>
          </a:prstGeom>
        </p:spPr>
      </p:pic>
      <p:grpSp>
        <p:nvGrpSpPr>
          <p:cNvPr id="10" name="Group 9">
            <a:extLst>
              <a:ext uri="{FF2B5EF4-FFF2-40B4-BE49-F238E27FC236}">
                <a16:creationId xmlns:a16="http://schemas.microsoft.com/office/drawing/2014/main" id="{0AFBE512-6731-1F3B-D52F-257F43B79C5F}"/>
              </a:ext>
            </a:extLst>
          </p:cNvPr>
          <p:cNvGrpSpPr/>
          <p:nvPr/>
        </p:nvGrpSpPr>
        <p:grpSpPr>
          <a:xfrm>
            <a:off x="217813" y="2948758"/>
            <a:ext cx="1985062" cy="1855893"/>
            <a:chOff x="4977114" y="962130"/>
            <a:chExt cx="1661583" cy="2078341"/>
          </a:xfrm>
        </p:grpSpPr>
        <p:sp>
          <p:nvSpPr>
            <p:cNvPr id="11" name="Rectangle 10">
              <a:extLst>
                <a:ext uri="{FF2B5EF4-FFF2-40B4-BE49-F238E27FC236}">
                  <a16:creationId xmlns:a16="http://schemas.microsoft.com/office/drawing/2014/main" id="{FC908977-0C18-3C10-BCE1-2E245102F6D5}"/>
                </a:ext>
              </a:extLst>
            </p:cNvPr>
            <p:cNvSpPr/>
            <p:nvPr/>
          </p:nvSpPr>
          <p:spPr>
            <a:xfrm>
              <a:off x="4977114" y="1360234"/>
              <a:ext cx="1661583" cy="1680237"/>
            </a:xfrm>
            <a:prstGeom prst="rect">
              <a:avLst/>
            </a:prstGeom>
            <a:gradFill>
              <a:gsLst>
                <a:gs pos="100000">
                  <a:schemeClr val="bg1">
                    <a:lumMod val="75000"/>
                  </a:schemeClr>
                </a:gs>
                <a:gs pos="0">
                  <a:schemeClr val="bg1">
                    <a:lumMod val="95000"/>
                  </a:schemeClr>
                </a:gs>
              </a:gsLst>
              <a:lin ang="5400000" scaled="0"/>
            </a:grad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t"/>
            <a:lstStyle/>
            <a:p>
              <a:r>
                <a:rPr lang="en-US" sz="1400" dirty="0">
                  <a:solidFill>
                    <a:schemeClr val="tx1">
                      <a:lumMod val="85000"/>
                      <a:lumOff val="15000"/>
                    </a:schemeClr>
                  </a:solidFill>
                </a:rPr>
                <a:t>It must be submitted by..</a:t>
              </a:r>
            </a:p>
            <a:p>
              <a:endParaRPr lang="en-US" sz="1400" dirty="0">
                <a:solidFill>
                  <a:schemeClr val="tx1">
                    <a:lumMod val="85000"/>
                    <a:lumOff val="15000"/>
                  </a:schemeClr>
                </a:solidFill>
              </a:endParaRPr>
            </a:p>
            <a:p>
              <a:endParaRPr lang="en-US" sz="1400" dirty="0">
                <a:solidFill>
                  <a:schemeClr val="tx1">
                    <a:lumMod val="85000"/>
                    <a:lumOff val="15000"/>
                  </a:schemeClr>
                </a:solidFill>
              </a:endParaRPr>
            </a:p>
            <a:p>
              <a:r>
                <a:rPr lang="en-US" sz="1400" dirty="0">
                  <a:solidFill>
                    <a:schemeClr val="tx1">
                      <a:lumMod val="85000"/>
                      <a:lumOff val="15000"/>
                    </a:schemeClr>
                  </a:solidFill>
                </a:rPr>
                <a:t>Hand  / Google Classroom</a:t>
              </a:r>
            </a:p>
            <a:p>
              <a:endParaRPr lang="en-US" sz="1400" dirty="0">
                <a:solidFill>
                  <a:schemeClr val="tx1">
                    <a:lumMod val="85000"/>
                    <a:lumOff val="15000"/>
                  </a:schemeClr>
                </a:solidFill>
              </a:endParaRPr>
            </a:p>
            <a:p>
              <a:r>
                <a:rPr lang="en-US" sz="1400" dirty="0">
                  <a:solidFill>
                    <a:schemeClr val="tx1">
                      <a:lumMod val="85000"/>
                      <a:lumOff val="15000"/>
                    </a:schemeClr>
                  </a:solidFill>
                </a:rPr>
                <a:t> </a:t>
              </a:r>
            </a:p>
          </p:txBody>
        </p:sp>
        <p:sp>
          <p:nvSpPr>
            <p:cNvPr id="12" name="Rectangle 11">
              <a:extLst>
                <a:ext uri="{FF2B5EF4-FFF2-40B4-BE49-F238E27FC236}">
                  <a16:creationId xmlns:a16="http://schemas.microsoft.com/office/drawing/2014/main" id="{CB9EF315-D5E7-5D1C-D57B-06C7D46FBF49}"/>
                </a:ext>
              </a:extLst>
            </p:cNvPr>
            <p:cNvSpPr/>
            <p:nvPr/>
          </p:nvSpPr>
          <p:spPr>
            <a:xfrm>
              <a:off x="4977114" y="962130"/>
              <a:ext cx="1661583" cy="409600"/>
            </a:xfrm>
            <a:prstGeom prst="rect">
              <a:avLst/>
            </a:prstGeom>
            <a:solidFill>
              <a:srgbClr val="EE4848"/>
            </a:soli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t>DUE DATE </a:t>
              </a:r>
            </a:p>
          </p:txBody>
        </p:sp>
      </p:grpSp>
      <p:pic>
        <p:nvPicPr>
          <p:cNvPr id="13" name="Picture 4" descr="C:\Users\Optic Group111\Desktop\Homework.png">
            <a:extLst>
              <a:ext uri="{FF2B5EF4-FFF2-40B4-BE49-F238E27FC236}">
                <a16:creationId xmlns:a16="http://schemas.microsoft.com/office/drawing/2014/main" id="{1390AC09-6715-E9DB-9128-0D813040A637}"/>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7321184" y="5087524"/>
            <a:ext cx="1440000" cy="1440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a:extLst>
              <a:ext uri="{FF2B5EF4-FFF2-40B4-BE49-F238E27FC236}">
                <a16:creationId xmlns:a16="http://schemas.microsoft.com/office/drawing/2014/main" id="{6A543CC5-09F8-B89A-22A0-5801D69BC40F}"/>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7435278" y="6057821"/>
            <a:ext cx="1211812" cy="36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6" name="Group 15">
            <a:extLst>
              <a:ext uri="{FF2B5EF4-FFF2-40B4-BE49-F238E27FC236}">
                <a16:creationId xmlns:a16="http://schemas.microsoft.com/office/drawing/2014/main" id="{A4001000-A716-C410-B9D6-9CD1DCAE26D8}"/>
              </a:ext>
            </a:extLst>
          </p:cNvPr>
          <p:cNvGrpSpPr/>
          <p:nvPr/>
        </p:nvGrpSpPr>
        <p:grpSpPr>
          <a:xfrm>
            <a:off x="2473963" y="1085369"/>
            <a:ext cx="6287223" cy="1657831"/>
            <a:chOff x="4977113" y="604505"/>
            <a:chExt cx="3481088" cy="3051720"/>
          </a:xfrm>
        </p:grpSpPr>
        <p:sp>
          <p:nvSpPr>
            <p:cNvPr id="17" name="Rectangle 16">
              <a:extLst>
                <a:ext uri="{FF2B5EF4-FFF2-40B4-BE49-F238E27FC236}">
                  <a16:creationId xmlns:a16="http://schemas.microsoft.com/office/drawing/2014/main" id="{FC24DD7F-4C0C-394E-7E6D-A87C07F7D796}"/>
                </a:ext>
              </a:extLst>
            </p:cNvPr>
            <p:cNvSpPr/>
            <p:nvPr/>
          </p:nvSpPr>
          <p:spPr>
            <a:xfrm>
              <a:off x="4977113" y="1225712"/>
              <a:ext cx="3481087" cy="2430513"/>
            </a:xfrm>
            <a:prstGeom prst="rect">
              <a:avLst/>
            </a:prstGeom>
            <a:gradFill>
              <a:gsLst>
                <a:gs pos="100000">
                  <a:schemeClr val="bg1">
                    <a:lumMod val="75000"/>
                  </a:schemeClr>
                </a:gs>
                <a:gs pos="0">
                  <a:schemeClr val="bg1">
                    <a:lumMod val="95000"/>
                  </a:schemeClr>
                </a:gs>
              </a:gsLst>
              <a:lin ang="5400000" scaled="0"/>
            </a:gradFill>
            <a:ln w="127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Ins="91440" bIns="91440" rtlCol="0" anchor="t"/>
            <a:lstStyle/>
            <a:p>
              <a:r>
                <a:rPr lang="en-US" dirty="0">
                  <a:solidFill>
                    <a:schemeClr val="tx1">
                      <a:lumMod val="85000"/>
                      <a:lumOff val="15000"/>
                    </a:schemeClr>
                  </a:solidFill>
                  <a:cs typeface="Calibri"/>
                </a:rPr>
                <a:t>Watch an episode of </a:t>
              </a:r>
              <a:r>
                <a:rPr lang="en-US" i="1" dirty="0">
                  <a:solidFill>
                    <a:schemeClr val="tx1">
                      <a:lumMod val="85000"/>
                      <a:lumOff val="15000"/>
                    </a:schemeClr>
                  </a:solidFill>
                  <a:cs typeface="Calibri"/>
                </a:rPr>
                <a:t>The Tinder Swindler </a:t>
              </a:r>
              <a:r>
                <a:rPr lang="en-US" dirty="0">
                  <a:solidFill>
                    <a:schemeClr val="tx1">
                      <a:lumMod val="85000"/>
                      <a:lumOff val="15000"/>
                    </a:schemeClr>
                  </a:solidFill>
                  <a:cs typeface="Calibri"/>
                </a:rPr>
                <a:t>or </a:t>
              </a:r>
              <a:r>
                <a:rPr lang="en-US" i="1" dirty="0">
                  <a:solidFill>
                    <a:schemeClr val="tx1">
                      <a:lumMod val="85000"/>
                      <a:lumOff val="15000"/>
                    </a:schemeClr>
                  </a:solidFill>
                  <a:cs typeface="Calibri"/>
                </a:rPr>
                <a:t>Love Con Revenge </a:t>
              </a:r>
              <a:r>
                <a:rPr lang="en-US" dirty="0">
                  <a:solidFill>
                    <a:schemeClr val="tx1">
                      <a:lumMod val="85000"/>
                      <a:lumOff val="15000"/>
                    </a:schemeClr>
                  </a:solidFill>
                  <a:cs typeface="Calibri"/>
                </a:rPr>
                <a:t>documentaries on Netflix (or free clips on YouTube).</a:t>
              </a:r>
              <a:endParaRPr lang="en-US" b="1" i="1" dirty="0">
                <a:solidFill>
                  <a:schemeClr val="tx1">
                    <a:lumMod val="85000"/>
                    <a:lumOff val="15000"/>
                  </a:schemeClr>
                </a:solidFill>
                <a:cs typeface="Calibri"/>
              </a:endParaRPr>
            </a:p>
            <a:p>
              <a:r>
                <a:rPr lang="en-US" dirty="0">
                  <a:solidFill>
                    <a:schemeClr val="tx1">
                      <a:lumMod val="85000"/>
                      <a:lumOff val="15000"/>
                    </a:schemeClr>
                  </a:solidFill>
                  <a:cs typeface="Calibri"/>
                </a:rPr>
                <a:t>Make a note of different types of financial abuse and romance scam tactics used.</a:t>
              </a:r>
            </a:p>
          </p:txBody>
        </p:sp>
        <p:sp>
          <p:nvSpPr>
            <p:cNvPr id="18" name="Rectangle 17">
              <a:extLst>
                <a:ext uri="{FF2B5EF4-FFF2-40B4-BE49-F238E27FC236}">
                  <a16:creationId xmlns:a16="http://schemas.microsoft.com/office/drawing/2014/main" id="{B3F7D069-A404-65C0-6FA2-518A6090CF87}"/>
                </a:ext>
              </a:extLst>
            </p:cNvPr>
            <p:cNvSpPr/>
            <p:nvPr/>
          </p:nvSpPr>
          <p:spPr>
            <a:xfrm>
              <a:off x="4977113" y="604505"/>
              <a:ext cx="3481088" cy="621207"/>
            </a:xfrm>
            <a:prstGeom prst="rect">
              <a:avLst/>
            </a:prstGeom>
            <a:gradFill>
              <a:gsLst>
                <a:gs pos="0">
                  <a:srgbClr val="FFBE86"/>
                </a:gs>
                <a:gs pos="35001">
                  <a:srgbClr val="FFD0AA"/>
                </a:gs>
                <a:gs pos="100000">
                  <a:srgbClr val="FFEBDB"/>
                </a:gs>
              </a:gsLst>
              <a:lin ang="16200000" scaled="1"/>
            </a:gradFill>
            <a:ln w="190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Homework</a:t>
              </a:r>
            </a:p>
          </p:txBody>
        </p:sp>
      </p:grpSp>
      <p:pic>
        <p:nvPicPr>
          <p:cNvPr id="20" name="Picture 19" descr="Text&#10;&#10;Description automatically generated">
            <a:extLst>
              <a:ext uri="{FF2B5EF4-FFF2-40B4-BE49-F238E27FC236}">
                <a16:creationId xmlns:a16="http://schemas.microsoft.com/office/drawing/2014/main" id="{EB9D9DD1-83A1-4AA7-D4FB-A04E59A86E23}"/>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380113" y="247235"/>
            <a:ext cx="3314700" cy="600489"/>
          </a:xfrm>
          <a:prstGeom prst="rect">
            <a:avLst/>
          </a:prstGeom>
          <a:effectLst>
            <a:glow rad="152400">
              <a:schemeClr val="bg1">
                <a:alpha val="80000"/>
              </a:schemeClr>
            </a:glow>
          </a:effectLst>
        </p:spPr>
      </p:pic>
      <p:pic>
        <p:nvPicPr>
          <p:cNvPr id="21" name="Picture 20" descr="Text&#10;&#10;Description automatically generated">
            <a:extLst>
              <a:ext uri="{FF2B5EF4-FFF2-40B4-BE49-F238E27FC236}">
                <a16:creationId xmlns:a16="http://schemas.microsoft.com/office/drawing/2014/main" id="{710EBA55-C917-F99D-80DF-AEE6E6CD69AC}"/>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179713" y="228185"/>
            <a:ext cx="3314700" cy="600489"/>
          </a:xfrm>
          <a:prstGeom prst="rect">
            <a:avLst/>
          </a:prstGeom>
          <a:effectLst>
            <a:glow rad="152400">
              <a:schemeClr val="bg1">
                <a:alpha val="80000"/>
              </a:schemeClr>
            </a:glow>
          </a:effectLst>
        </p:spPr>
      </p:pic>
      <p:pic>
        <p:nvPicPr>
          <p:cNvPr id="24" name="Picture 23" descr="Logo&#10;&#10;Description automatically generated">
            <a:extLst>
              <a:ext uri="{FF2B5EF4-FFF2-40B4-BE49-F238E27FC236}">
                <a16:creationId xmlns:a16="http://schemas.microsoft.com/office/drawing/2014/main" id="{87DA7373-EA2F-39FD-0C20-4C9AE992BB80}"/>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926622" y="19050"/>
            <a:ext cx="1207853" cy="1207853"/>
          </a:xfrm>
          <a:prstGeom prst="rect">
            <a:avLst/>
          </a:prstGeom>
        </p:spPr>
      </p:pic>
      <p:pic>
        <p:nvPicPr>
          <p:cNvPr id="26" name="Picture 25" descr="A picture containing graphical user interface&#10;&#10;Description automatically generated">
            <a:extLst>
              <a:ext uri="{FF2B5EF4-FFF2-40B4-BE49-F238E27FC236}">
                <a16:creationId xmlns:a16="http://schemas.microsoft.com/office/drawing/2014/main" id="{50BAD4B9-D4AE-FFA9-193E-FD371D8648F4}"/>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98254" y="1543344"/>
            <a:ext cx="2298350" cy="1319408"/>
          </a:xfrm>
          <a:prstGeom prst="rect">
            <a:avLst/>
          </a:prstGeom>
        </p:spPr>
      </p:pic>
      <p:pic>
        <p:nvPicPr>
          <p:cNvPr id="2054" name="Picture 6">
            <a:extLst>
              <a:ext uri="{FF2B5EF4-FFF2-40B4-BE49-F238E27FC236}">
                <a16:creationId xmlns:a16="http://schemas.microsoft.com/office/drawing/2014/main" id="{BD4FFEE3-D093-67FD-2988-85EA63AABC00}"/>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2980521" y="2862752"/>
            <a:ext cx="4759122" cy="3172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3704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18">
            <a:extLst>
              <a:ext uri="{FF2B5EF4-FFF2-40B4-BE49-F238E27FC236}">
                <a16:creationId xmlns:a16="http://schemas.microsoft.com/office/drawing/2014/main" id="{C71EC25A-687E-F64B-8315-49F1B174D4E9}"/>
              </a:ext>
            </a:extLst>
          </p:cNvPr>
          <p:cNvSpPr/>
          <p:nvPr/>
        </p:nvSpPr>
        <p:spPr>
          <a:xfrm>
            <a:off x="186520" y="3867028"/>
            <a:ext cx="8719355" cy="1485254"/>
          </a:xfrm>
          <a:prstGeom prst="roundRect">
            <a:avLst/>
          </a:prstGeom>
          <a:solidFill>
            <a:schemeClr val="bg1"/>
          </a:solidFill>
          <a:ln w="38100">
            <a:solidFill>
              <a:srgbClr val="528F9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b="1" dirty="0">
                <a:solidFill>
                  <a:schemeClr val="tx1"/>
                </a:solidFill>
                <a:latin typeface="Comic Sans MS" panose="030F0702030302020204" pitchFamily="66" charset="0"/>
              </a:rPr>
              <a:t>SPECIFIC FURTHER INFORMATION ON THIS TOPIC CAN BE FOUND HERE:</a:t>
            </a:r>
          </a:p>
          <a:p>
            <a:pPr algn="ctr"/>
            <a:r>
              <a:rPr lang="en-US" sz="1200" b="1" dirty="0">
                <a:solidFill>
                  <a:schemeClr val="tx1"/>
                </a:solidFill>
                <a:latin typeface="Comic Sans MS" panose="030F0702030302020204" pitchFamily="66" charset="0"/>
                <a:hlinkClick r:id="rId3"/>
              </a:rPr>
              <a:t>https://refuge.org.uk/i-need-help-now/how-we-can-help-you/national-domestic-abuse-helpline/</a:t>
            </a:r>
            <a:endParaRPr lang="en-US" sz="1200" b="1" dirty="0">
              <a:solidFill>
                <a:schemeClr val="tx1"/>
              </a:solidFill>
              <a:latin typeface="Comic Sans MS" panose="030F0702030302020204" pitchFamily="66" charset="0"/>
            </a:endParaRPr>
          </a:p>
          <a:p>
            <a:pPr algn="ctr"/>
            <a:endParaRPr lang="en-US" sz="1200" b="1" dirty="0">
              <a:solidFill>
                <a:schemeClr val="tx1"/>
              </a:solidFill>
              <a:latin typeface="Comic Sans MS" panose="030F0702030302020204" pitchFamily="66" charset="0"/>
            </a:endParaRPr>
          </a:p>
          <a:p>
            <a:pPr algn="ctr"/>
            <a:endParaRPr lang="en-US" sz="1200" b="1" dirty="0">
              <a:solidFill>
                <a:schemeClr val="tx1"/>
              </a:solidFill>
              <a:latin typeface="Comic Sans MS" panose="030F0702030302020204" pitchFamily="66" charset="0"/>
            </a:endParaRPr>
          </a:p>
        </p:txBody>
      </p:sp>
      <p:pic>
        <p:nvPicPr>
          <p:cNvPr id="3" name="Picture 2" descr="A black background with white text&#10;&#10;Description automatically generated with medium confidence">
            <a:extLst>
              <a:ext uri="{FF2B5EF4-FFF2-40B4-BE49-F238E27FC236}">
                <a16:creationId xmlns:a16="http://schemas.microsoft.com/office/drawing/2014/main" id="{EF677ACD-C398-58C2-E57C-F925DC1A3160}"/>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3261235" y="5352282"/>
            <a:ext cx="2682923" cy="1487089"/>
          </a:xfrm>
          <a:prstGeom prst="rect">
            <a:avLst/>
          </a:prstGeom>
          <a:effectLst>
            <a:glow rad="127000">
              <a:schemeClr val="bg1"/>
            </a:glow>
          </a:effectLst>
        </p:spPr>
      </p:pic>
      <p:pic>
        <p:nvPicPr>
          <p:cNvPr id="23" name="Picture 22" descr="Text&#10;&#10;Description automatically generated">
            <a:extLst>
              <a:ext uri="{FF2B5EF4-FFF2-40B4-BE49-F238E27FC236}">
                <a16:creationId xmlns:a16="http://schemas.microsoft.com/office/drawing/2014/main" id="{49A07D05-409C-D8B7-3124-04694E50EADD}"/>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2797502" y="200961"/>
            <a:ext cx="3655023" cy="1202356"/>
          </a:xfrm>
          <a:prstGeom prst="rect">
            <a:avLst/>
          </a:prstGeom>
        </p:spPr>
      </p:pic>
      <p:pic>
        <p:nvPicPr>
          <p:cNvPr id="24" name="Picture 23">
            <a:extLst>
              <a:ext uri="{FF2B5EF4-FFF2-40B4-BE49-F238E27FC236}">
                <a16:creationId xmlns:a16="http://schemas.microsoft.com/office/drawing/2014/main" id="{84C1A0AD-846E-76B9-DA8A-1BBF7983C2BC}"/>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3520"/>
          <a:stretch/>
        </p:blipFill>
        <p:spPr>
          <a:xfrm>
            <a:off x="1765939" y="358021"/>
            <a:ext cx="1001484" cy="861647"/>
          </a:xfrm>
          <a:prstGeom prst="rect">
            <a:avLst/>
          </a:prstGeom>
        </p:spPr>
      </p:pic>
      <p:pic>
        <p:nvPicPr>
          <p:cNvPr id="25" name="Picture 24">
            <a:extLst>
              <a:ext uri="{FF2B5EF4-FFF2-40B4-BE49-F238E27FC236}">
                <a16:creationId xmlns:a16="http://schemas.microsoft.com/office/drawing/2014/main" id="{3C8D3428-8D41-AA3A-6380-062559119D62}"/>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3520"/>
          <a:stretch/>
        </p:blipFill>
        <p:spPr>
          <a:xfrm>
            <a:off x="6452525" y="358021"/>
            <a:ext cx="1001484" cy="861647"/>
          </a:xfrm>
          <a:prstGeom prst="rect">
            <a:avLst/>
          </a:prstGeom>
        </p:spPr>
      </p:pic>
      <p:sp>
        <p:nvSpPr>
          <p:cNvPr id="26" name="AutoShape 4">
            <a:extLst>
              <a:ext uri="{FF2B5EF4-FFF2-40B4-BE49-F238E27FC236}">
                <a16:creationId xmlns:a16="http://schemas.microsoft.com/office/drawing/2014/main" id="{AA72E05A-5061-5447-9CFB-A178949F0EF1}"/>
              </a:ext>
            </a:extLst>
          </p:cNvPr>
          <p:cNvSpPr>
            <a:spLocks noChangeArrowheads="1"/>
          </p:cNvSpPr>
          <p:nvPr/>
        </p:nvSpPr>
        <p:spPr bwMode="auto">
          <a:xfrm>
            <a:off x="186521" y="1522163"/>
            <a:ext cx="8719354" cy="2259261"/>
          </a:xfrm>
          <a:prstGeom prst="roundRect">
            <a:avLst>
              <a:gd name="adj" fmla="val 16667"/>
            </a:avLst>
          </a:prstGeom>
          <a:noFill/>
          <a:ln w="25400">
            <a:solidFill>
              <a:schemeClr val="tx1"/>
            </a:solidFill>
            <a:prstDash val="dash"/>
            <a:round/>
            <a:headEnd/>
            <a:tailEnd/>
          </a:ln>
        </p:spPr>
        <p:txBody>
          <a:bodyPr wrap="none" anchor="ctr"/>
          <a:lstStyle/>
          <a:p>
            <a:pPr algn="ctr" eaLnBrk="1" hangingPunct="1"/>
            <a:r>
              <a:rPr lang="en-US" sz="1600" b="1" dirty="0">
                <a:latin typeface="Comic Sans MS" panose="030F0902030302020204" pitchFamily="66" charset="0"/>
              </a:rPr>
              <a:t>FOR MORE INFORMATION ABOUT THE TOPICS COVERED IN THIS UNIT </a:t>
            </a:r>
            <a:br>
              <a:rPr lang="en-US" sz="1600" b="1" dirty="0">
                <a:latin typeface="Comic Sans MS" panose="030F0902030302020204" pitchFamily="66" charset="0"/>
              </a:rPr>
            </a:br>
            <a:r>
              <a:rPr lang="en-US" sz="1600" b="1" dirty="0">
                <a:latin typeface="Comic Sans MS" panose="030F0902030302020204" pitchFamily="66" charset="0"/>
              </a:rPr>
              <a:t>WE WOULD ADVISE ONE OF THE BELOW:</a:t>
            </a:r>
            <a:br>
              <a:rPr lang="en-US" sz="1600" b="1" dirty="0">
                <a:latin typeface="Comic Sans MS" panose="030F0902030302020204" pitchFamily="66" charset="0"/>
              </a:rPr>
            </a:br>
            <a:endParaRPr lang="en-US" sz="1600" b="1" dirty="0">
              <a:latin typeface="Comic Sans MS" panose="030F0902030302020204" pitchFamily="66" charset="0"/>
            </a:endParaRPr>
          </a:p>
          <a:p>
            <a:pPr algn="ctr" eaLnBrk="1" hangingPunct="1"/>
            <a:r>
              <a:rPr lang="en-US" sz="1600" b="1" dirty="0">
                <a:latin typeface="Comic Sans MS" panose="030F0902030302020204" pitchFamily="66" charset="0"/>
              </a:rPr>
              <a:t>SPEAK TO YOUR PARENTS/GUARDIANS, HEAD OF YEAR, </a:t>
            </a:r>
          </a:p>
          <a:p>
            <a:pPr algn="ctr" eaLnBrk="1" hangingPunct="1"/>
            <a:r>
              <a:rPr lang="en-US" sz="1600" b="1" dirty="0">
                <a:latin typeface="Comic Sans MS" panose="030F0902030302020204" pitchFamily="66" charset="0"/>
              </a:rPr>
              <a:t>A TRUSTED ADULT OR FRIEND.</a:t>
            </a:r>
          </a:p>
          <a:p>
            <a:pPr algn="ctr" eaLnBrk="1" hangingPunct="1"/>
            <a:endParaRPr lang="en-US" sz="1600" b="1" dirty="0">
              <a:latin typeface="Comic Sans MS" panose="030F0902030302020204" pitchFamily="66" charset="0"/>
            </a:endParaRPr>
          </a:p>
          <a:p>
            <a:pPr algn="ctr" eaLnBrk="1" hangingPunct="1"/>
            <a:r>
              <a:rPr lang="en-US" sz="1600" b="1" dirty="0">
                <a:latin typeface="Comic Sans MS" panose="030F0902030302020204" pitchFamily="66" charset="0"/>
              </a:rPr>
              <a:t>IF YOU HAVE ANY CONCERNS ABOUT YOURSELF OR SOMEONE YOU KNOW. </a:t>
            </a:r>
          </a:p>
          <a:p>
            <a:pPr algn="ctr" eaLnBrk="1" hangingPunct="1"/>
            <a:r>
              <a:rPr lang="en-US" sz="1600" b="1" dirty="0">
                <a:latin typeface="Comic Sans MS" panose="030F0902030302020204" pitchFamily="66" charset="0"/>
              </a:rPr>
              <a:t>IT IS IMPORTANT TO SPEAK UP AND TELL SOMEONE!</a:t>
            </a:r>
            <a:endParaRPr lang="en-GB" sz="1600" dirty="0">
              <a:solidFill>
                <a:srgbClr val="0070C0"/>
              </a:solidFill>
              <a:cs typeface="Arial" charset="0"/>
            </a:endParaRPr>
          </a:p>
        </p:txBody>
      </p:sp>
    </p:spTree>
    <p:extLst>
      <p:ext uri="{BB962C8B-B14F-4D97-AF65-F5344CB8AC3E}">
        <p14:creationId xmlns:p14="http://schemas.microsoft.com/office/powerpoint/2010/main" val="1004144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30F3AAC7-2CC6-784E-A9D3-72C86E93E7FC}"/>
              </a:ext>
            </a:extLst>
          </p:cNvPr>
          <p:cNvSpPr/>
          <p:nvPr/>
        </p:nvSpPr>
        <p:spPr>
          <a:xfrm>
            <a:off x="5757085" y="6033575"/>
            <a:ext cx="1307119" cy="649287"/>
          </a:xfrm>
          <a:prstGeom prst="roundRect">
            <a:avLst/>
          </a:prstGeom>
          <a:solidFill>
            <a:srgbClr val="7030A0"/>
          </a:solidFill>
          <a:ln w="3810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chemeClr val="bg1"/>
                </a:solidFill>
                <a:latin typeface="Comic Sans MS" panose="030F0902030302020204" pitchFamily="66" charset="0"/>
              </a:rPr>
              <a:t>2 Minutes</a:t>
            </a:r>
          </a:p>
        </p:txBody>
      </p:sp>
      <p:pic>
        <p:nvPicPr>
          <p:cNvPr id="3" name="Picture 2" descr="A black background with white text&#10;&#10;Description automatically generated with medium confidence">
            <a:extLst>
              <a:ext uri="{FF2B5EF4-FFF2-40B4-BE49-F238E27FC236}">
                <a16:creationId xmlns:a16="http://schemas.microsoft.com/office/drawing/2014/main" id="{2B7F683B-3DE5-9BE5-9996-D47DE65F79F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328002" y="173581"/>
            <a:ext cx="2471168" cy="420445"/>
          </a:xfrm>
          <a:prstGeom prst="rect">
            <a:avLst/>
          </a:prstGeom>
          <a:effectLst>
            <a:glow rad="101600">
              <a:schemeClr val="bg1">
                <a:alpha val="60000"/>
              </a:schemeClr>
            </a:glow>
            <a:reflection blurRad="6350" stA="52000" endA="300" endPos="35000" dir="5400000" sy="-100000" algn="bl" rotWithShape="0"/>
          </a:effectLst>
        </p:spPr>
      </p:pic>
      <p:pic>
        <p:nvPicPr>
          <p:cNvPr id="4" name="Picture 3" descr="A black background with white text&#10;&#10;Description automatically generated with medium confidence">
            <a:extLst>
              <a:ext uri="{FF2B5EF4-FFF2-40B4-BE49-F238E27FC236}">
                <a16:creationId xmlns:a16="http://schemas.microsoft.com/office/drawing/2014/main" id="{B3C51B27-A2A7-6DC3-67AC-8DBDBEE5A79B}"/>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328002" y="727559"/>
            <a:ext cx="2471168" cy="367050"/>
          </a:xfrm>
          <a:prstGeom prst="rect">
            <a:avLst/>
          </a:prstGeom>
          <a:effectLst>
            <a:glow rad="101600">
              <a:schemeClr val="bg1">
                <a:alpha val="60000"/>
              </a:schemeClr>
            </a:glow>
            <a:reflection blurRad="6350" stA="52000" endA="300" endPos="35000" dir="5400000" sy="-100000" algn="bl" rotWithShape="0"/>
          </a:effectLst>
        </p:spPr>
      </p:pic>
      <p:sp>
        <p:nvSpPr>
          <p:cNvPr id="32" name="Rectangle: Single Corner Snipped 31">
            <a:extLst>
              <a:ext uri="{FF2B5EF4-FFF2-40B4-BE49-F238E27FC236}">
                <a16:creationId xmlns:a16="http://schemas.microsoft.com/office/drawing/2014/main" id="{C2B5DA6B-6763-1A52-C701-BC30509AF779}"/>
              </a:ext>
            </a:extLst>
          </p:cNvPr>
          <p:cNvSpPr/>
          <p:nvPr/>
        </p:nvSpPr>
        <p:spPr>
          <a:xfrm>
            <a:off x="328001" y="1230609"/>
            <a:ext cx="3929673" cy="5369502"/>
          </a:xfrm>
          <a:prstGeom prst="snip1Rect">
            <a:avLst/>
          </a:prstGeom>
          <a:gradFill flip="none" rotWithShape="1">
            <a:gsLst>
              <a:gs pos="0">
                <a:schemeClr val="bg1">
                  <a:shade val="30000"/>
                  <a:satMod val="115000"/>
                  <a:lumMod val="50000"/>
                  <a:lumOff val="50000"/>
                </a:schemeClr>
              </a:gs>
              <a:gs pos="100000">
                <a:schemeClr val="bg1">
                  <a:shade val="100000"/>
                  <a:satMod val="115000"/>
                </a:schemeClr>
              </a:gs>
            </a:gsLst>
            <a:path path="circle">
              <a:fillToRect t="100000" r="100000"/>
            </a:path>
            <a:tileRect l="-100000" b="-100000"/>
          </a:gradFill>
          <a:effectLst>
            <a:outerShdw blurRad="50800" dist="38100" dir="2700000" algn="tl" rotWithShape="0">
              <a:prstClr val="black">
                <a:alpha val="40000"/>
              </a:prstClr>
            </a:outerShdw>
            <a:reflection blurRad="6350" stA="52000" endA="300" endPos="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eaLnBrk="1" hangingPunct="1"/>
            <a:r>
              <a:rPr lang="en-GB" b="1" dirty="0">
                <a:solidFill>
                  <a:srgbClr val="FF0000"/>
                </a:solidFill>
                <a:cs typeface="Arial" charset="0"/>
              </a:rPr>
              <a:t>A problem I overcame today was…</a:t>
            </a:r>
          </a:p>
          <a:p>
            <a:pPr algn="ctr" eaLnBrk="1" hangingPunct="1"/>
            <a:endParaRPr lang="en-GB" b="1" dirty="0">
              <a:solidFill>
                <a:srgbClr val="CC9900"/>
              </a:solidFill>
              <a:cs typeface="Arial" charset="0"/>
            </a:endParaRPr>
          </a:p>
          <a:p>
            <a:pPr algn="ctr"/>
            <a:r>
              <a:rPr lang="en-GB" b="1" dirty="0">
                <a:solidFill>
                  <a:srgbClr val="CC9900"/>
                </a:solidFill>
                <a:cs typeface="Arial" charset="0"/>
              </a:rPr>
              <a:t>Before I only knew... </a:t>
            </a:r>
          </a:p>
          <a:p>
            <a:pPr algn="ctr"/>
            <a:r>
              <a:rPr lang="en-GB" b="1" dirty="0">
                <a:solidFill>
                  <a:srgbClr val="CC9900"/>
                </a:solidFill>
                <a:cs typeface="Arial" charset="0"/>
              </a:rPr>
              <a:t>now I also know...</a:t>
            </a:r>
          </a:p>
          <a:p>
            <a:pPr algn="ctr"/>
            <a:endParaRPr lang="en-GB" b="1" dirty="0">
              <a:solidFill>
                <a:srgbClr val="FF0000"/>
              </a:solidFill>
              <a:cs typeface="Arial" charset="0"/>
            </a:endParaRPr>
          </a:p>
          <a:p>
            <a:pPr algn="ctr" eaLnBrk="1" hangingPunct="1"/>
            <a:r>
              <a:rPr lang="en-GB" b="1" dirty="0">
                <a:solidFill>
                  <a:srgbClr val="0070C0"/>
                </a:solidFill>
                <a:cs typeface="Arial" charset="0"/>
              </a:rPr>
              <a:t>The key words for this lesson were…</a:t>
            </a:r>
          </a:p>
          <a:p>
            <a:pPr algn="ctr" eaLnBrk="1" hangingPunct="1"/>
            <a:endParaRPr lang="en-GB" b="1" dirty="0">
              <a:solidFill>
                <a:srgbClr val="FF0000"/>
              </a:solidFill>
              <a:cs typeface="Arial" charset="0"/>
            </a:endParaRPr>
          </a:p>
          <a:p>
            <a:pPr algn="ctr" eaLnBrk="1" hangingPunct="1"/>
            <a:r>
              <a:rPr lang="en-GB" b="1" dirty="0">
                <a:solidFill>
                  <a:srgbClr val="00B050"/>
                </a:solidFill>
                <a:cs typeface="Arial" charset="0"/>
              </a:rPr>
              <a:t> I’m really proud of the way I have…</a:t>
            </a:r>
          </a:p>
          <a:p>
            <a:pPr algn="ctr" eaLnBrk="1" hangingPunct="1"/>
            <a:endParaRPr lang="en-GB" b="1" dirty="0">
              <a:solidFill>
                <a:srgbClr val="FF0000"/>
              </a:solidFill>
              <a:cs typeface="Arial" charset="0"/>
            </a:endParaRPr>
          </a:p>
          <a:p>
            <a:pPr algn="ctr"/>
            <a:r>
              <a:rPr lang="en-GB" b="1" dirty="0">
                <a:solidFill>
                  <a:srgbClr val="7030A0"/>
                </a:solidFill>
                <a:cs typeface="Arial" charset="0"/>
              </a:rPr>
              <a:t>Today I have tried to…</a:t>
            </a:r>
          </a:p>
          <a:p>
            <a:pPr algn="ctr"/>
            <a:endParaRPr lang="en-GB" b="1" dirty="0">
              <a:solidFill>
                <a:srgbClr val="FF0000"/>
              </a:solidFill>
              <a:cs typeface="Arial" charset="0"/>
            </a:endParaRPr>
          </a:p>
          <a:p>
            <a:pPr algn="ctr" eaLnBrk="1" hangingPunct="1"/>
            <a:r>
              <a:rPr lang="en-GB" b="1" dirty="0">
                <a:solidFill>
                  <a:srgbClr val="FF00FF"/>
                </a:solidFill>
                <a:cs typeface="Arial" charset="0"/>
              </a:rPr>
              <a:t>The most important thing I have learnt today is…</a:t>
            </a:r>
          </a:p>
          <a:p>
            <a:pPr algn="ctr" eaLnBrk="1" hangingPunct="1"/>
            <a:endParaRPr lang="en-GB" b="1" dirty="0">
              <a:solidFill>
                <a:srgbClr val="FF0000"/>
              </a:solidFill>
              <a:cs typeface="Arial" charset="0"/>
            </a:endParaRPr>
          </a:p>
          <a:p>
            <a:pPr algn="ctr"/>
            <a:r>
              <a:rPr lang="en-GB" b="1" dirty="0">
                <a:solidFill>
                  <a:srgbClr val="002060"/>
                </a:solidFill>
                <a:cs typeface="Arial" charset="0"/>
              </a:rPr>
              <a:t>I used to feel ... but I now feel …</a:t>
            </a:r>
          </a:p>
          <a:p>
            <a:pPr algn="ctr"/>
            <a:endParaRPr lang="en-GB" b="1" dirty="0">
              <a:solidFill>
                <a:srgbClr val="FF0000"/>
              </a:solidFill>
              <a:cs typeface="Arial" charset="0"/>
            </a:endParaRPr>
          </a:p>
          <a:p>
            <a:pPr algn="ctr" eaLnBrk="1" hangingPunct="1"/>
            <a:r>
              <a:rPr lang="en-GB" b="1" dirty="0">
                <a:solidFill>
                  <a:schemeClr val="tx1"/>
                </a:solidFill>
                <a:cs typeface="Arial" charset="0"/>
              </a:rPr>
              <a:t>Before I would have done…</a:t>
            </a:r>
          </a:p>
          <a:p>
            <a:pPr algn="ctr" eaLnBrk="1" hangingPunct="1"/>
            <a:r>
              <a:rPr lang="en-GB" b="1" dirty="0">
                <a:solidFill>
                  <a:schemeClr val="tx1"/>
                </a:solidFill>
                <a:cs typeface="Arial" charset="0"/>
              </a:rPr>
              <a:t>Now I will …</a:t>
            </a:r>
          </a:p>
          <a:p>
            <a:pPr algn="ctr"/>
            <a:endParaRPr lang="en-GB" dirty="0">
              <a:solidFill>
                <a:srgbClr val="FF0000"/>
              </a:solidFill>
              <a:cs typeface="Arial" charset="0"/>
            </a:endParaRPr>
          </a:p>
        </p:txBody>
      </p:sp>
      <p:sp>
        <p:nvSpPr>
          <p:cNvPr id="34" name="Rectangle: Single Corner Snipped 33">
            <a:extLst>
              <a:ext uri="{FF2B5EF4-FFF2-40B4-BE49-F238E27FC236}">
                <a16:creationId xmlns:a16="http://schemas.microsoft.com/office/drawing/2014/main" id="{F918570D-01AD-F50B-F795-DF93746D6666}"/>
              </a:ext>
            </a:extLst>
          </p:cNvPr>
          <p:cNvSpPr/>
          <p:nvPr/>
        </p:nvSpPr>
        <p:spPr>
          <a:xfrm>
            <a:off x="4845758" y="260350"/>
            <a:ext cx="3574341" cy="5158579"/>
          </a:xfrm>
          <a:prstGeom prst="snip1Rect">
            <a:avLst/>
          </a:prstGeom>
          <a:gradFill flip="none" rotWithShape="1">
            <a:gsLst>
              <a:gs pos="0">
                <a:schemeClr val="bg1">
                  <a:shade val="30000"/>
                  <a:satMod val="115000"/>
                  <a:lumMod val="50000"/>
                  <a:lumOff val="50000"/>
                </a:schemeClr>
              </a:gs>
              <a:gs pos="100000">
                <a:schemeClr val="bg1">
                  <a:shade val="100000"/>
                  <a:satMod val="115000"/>
                </a:schemeClr>
              </a:gs>
            </a:gsLst>
            <a:path path="circle">
              <a:fillToRect t="100000" r="100000"/>
            </a:path>
            <a:tileRect l="-100000" b="-100000"/>
          </a:gradFill>
          <a:effectLst>
            <a:outerShdw blurRad="50800" dist="38100" dir="2700000" algn="tl" rotWithShape="0">
              <a:prstClr val="black">
                <a:alpha val="40000"/>
              </a:prstClr>
            </a:outerShdw>
            <a:reflection blurRad="6350" stA="52000" endA="300" endPos="7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rgbClr val="FF00FF"/>
                </a:solidFill>
                <a:cs typeface="Arial" charset="0"/>
              </a:rPr>
              <a:t>Next lesson I would like to...</a:t>
            </a:r>
          </a:p>
          <a:p>
            <a:pPr algn="ctr"/>
            <a:endParaRPr lang="en-GB" b="1" dirty="0">
              <a:solidFill>
                <a:srgbClr val="FF00FF"/>
              </a:solidFill>
              <a:cs typeface="Arial" charset="0"/>
            </a:endParaRPr>
          </a:p>
          <a:p>
            <a:pPr algn="ctr"/>
            <a:r>
              <a:rPr lang="en-GB" b="1" dirty="0">
                <a:solidFill>
                  <a:srgbClr val="7030A0"/>
                </a:solidFill>
                <a:cs typeface="Arial" charset="0"/>
              </a:rPr>
              <a:t>A question I would like to ask is…</a:t>
            </a:r>
          </a:p>
          <a:p>
            <a:pPr algn="ctr"/>
            <a:endParaRPr lang="en-GB" b="1" dirty="0">
              <a:solidFill>
                <a:srgbClr val="FF0000"/>
              </a:solidFill>
              <a:cs typeface="Arial" charset="0"/>
            </a:endParaRPr>
          </a:p>
          <a:p>
            <a:pPr algn="ctr" eaLnBrk="1" hangingPunct="1"/>
            <a:r>
              <a:rPr lang="en-GB" b="1" dirty="0">
                <a:solidFill>
                  <a:srgbClr val="002060"/>
                </a:solidFill>
                <a:cs typeface="Arial" charset="0"/>
              </a:rPr>
              <a:t>I would like to learn more about…</a:t>
            </a:r>
          </a:p>
          <a:p>
            <a:pPr algn="ctr" eaLnBrk="1" hangingPunct="1"/>
            <a:endParaRPr lang="en-GB" b="1" dirty="0">
              <a:solidFill>
                <a:srgbClr val="FF0000"/>
              </a:solidFill>
              <a:cs typeface="Arial" charset="0"/>
            </a:endParaRPr>
          </a:p>
          <a:p>
            <a:pPr algn="ctr" eaLnBrk="1" hangingPunct="1"/>
            <a:r>
              <a:rPr lang="en-GB" b="1" dirty="0">
                <a:solidFill>
                  <a:schemeClr val="tx1"/>
                </a:solidFill>
                <a:cs typeface="Arial" charset="0"/>
              </a:rPr>
              <a:t>I know if I need further support or help I could speak to…. or contact…</a:t>
            </a:r>
          </a:p>
          <a:p>
            <a:pPr algn="ctr" eaLnBrk="1" hangingPunct="1"/>
            <a:endParaRPr lang="en-GB" b="1" dirty="0">
              <a:solidFill>
                <a:srgbClr val="FF0000"/>
              </a:solidFill>
              <a:cs typeface="Arial" charset="0"/>
            </a:endParaRPr>
          </a:p>
          <a:p>
            <a:pPr algn="ctr"/>
            <a:r>
              <a:rPr lang="en-GB" b="1" dirty="0">
                <a:solidFill>
                  <a:srgbClr val="00B050"/>
                </a:solidFill>
                <a:cs typeface="Arial" charset="0"/>
              </a:rPr>
              <a:t>I now know I can supported others by…</a:t>
            </a:r>
          </a:p>
          <a:p>
            <a:pPr algn="ctr"/>
            <a:endParaRPr lang="en-GB" b="1" dirty="0">
              <a:solidFill>
                <a:srgbClr val="FF0000"/>
              </a:solidFill>
              <a:cs typeface="Arial" charset="0"/>
            </a:endParaRPr>
          </a:p>
          <a:p>
            <a:pPr algn="ctr"/>
            <a:r>
              <a:rPr lang="en-GB" b="1" dirty="0">
                <a:solidFill>
                  <a:srgbClr val="FF0000"/>
                </a:solidFill>
                <a:cs typeface="Arial" charset="0"/>
              </a:rPr>
              <a:t>One thing I didn’t realise was… this will help me to…</a:t>
            </a:r>
          </a:p>
        </p:txBody>
      </p:sp>
      <p:pic>
        <p:nvPicPr>
          <p:cNvPr id="2" name="Picture 1" descr="A picture containing text, device, gauge&#10;&#10;Description automatically generated">
            <a:extLst>
              <a:ext uri="{FF2B5EF4-FFF2-40B4-BE49-F238E27FC236}">
                <a16:creationId xmlns:a16="http://schemas.microsoft.com/office/drawing/2014/main" id="{D879490F-76EF-8149-29C7-8B91C704A873}"/>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181709" y="5361660"/>
            <a:ext cx="1842149" cy="1321202"/>
          </a:xfrm>
          <a:prstGeom prst="rect">
            <a:avLst/>
          </a:prstGeom>
          <a:effectLst>
            <a:outerShdw blurRad="63500" sx="102000" sy="102000" algn="ctr" rotWithShape="0">
              <a:prstClr val="black">
                <a:alpha val="40000"/>
              </a:prstClr>
            </a:outerShdw>
          </a:effectLst>
        </p:spPr>
      </p:pic>
      <p:pic>
        <p:nvPicPr>
          <p:cNvPr id="35" name="Picture 34" descr="Logo&#10;&#10;Description automatically generated">
            <a:extLst>
              <a:ext uri="{FF2B5EF4-FFF2-40B4-BE49-F238E27FC236}">
                <a16:creationId xmlns:a16="http://schemas.microsoft.com/office/drawing/2014/main" id="{7E12D6D9-88E4-583D-FFE6-50AD07D2ABDE}"/>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450698" y="260350"/>
            <a:ext cx="1195583" cy="1160559"/>
          </a:xfrm>
          <a:prstGeom prst="rect">
            <a:avLst/>
          </a:prstGeom>
        </p:spPr>
      </p:pic>
      <p:sp>
        <p:nvSpPr>
          <p:cNvPr id="37" name="AutoShape 4">
            <a:extLst>
              <a:ext uri="{FF2B5EF4-FFF2-40B4-BE49-F238E27FC236}">
                <a16:creationId xmlns:a16="http://schemas.microsoft.com/office/drawing/2014/main" id="{F59E60A5-97C2-ADB9-A75D-971719D099E8}"/>
              </a:ext>
            </a:extLst>
          </p:cNvPr>
          <p:cNvSpPr>
            <a:spLocks noChangeArrowheads="1"/>
          </p:cNvSpPr>
          <p:nvPr/>
        </p:nvSpPr>
        <p:spPr bwMode="auto">
          <a:xfrm>
            <a:off x="422681" y="4540251"/>
            <a:ext cx="357781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38" name="AutoShape 4">
            <a:extLst>
              <a:ext uri="{FF2B5EF4-FFF2-40B4-BE49-F238E27FC236}">
                <a16:creationId xmlns:a16="http://schemas.microsoft.com/office/drawing/2014/main" id="{8A9ED247-FC4D-ACB8-AB3D-39B8F8D101B1}"/>
              </a:ext>
            </a:extLst>
          </p:cNvPr>
          <p:cNvSpPr>
            <a:spLocks noChangeArrowheads="1"/>
          </p:cNvSpPr>
          <p:nvPr/>
        </p:nvSpPr>
        <p:spPr bwMode="auto">
          <a:xfrm>
            <a:off x="422681" y="5866687"/>
            <a:ext cx="357781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39" name="AutoShape 4">
            <a:extLst>
              <a:ext uri="{FF2B5EF4-FFF2-40B4-BE49-F238E27FC236}">
                <a16:creationId xmlns:a16="http://schemas.microsoft.com/office/drawing/2014/main" id="{FE002401-9D0F-BE7D-2AF8-6870CC18BAC0}"/>
              </a:ext>
            </a:extLst>
          </p:cNvPr>
          <p:cNvSpPr>
            <a:spLocks noChangeArrowheads="1"/>
          </p:cNvSpPr>
          <p:nvPr/>
        </p:nvSpPr>
        <p:spPr bwMode="auto">
          <a:xfrm>
            <a:off x="422681" y="1797051"/>
            <a:ext cx="357781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40" name="AutoShape 4">
            <a:extLst>
              <a:ext uri="{FF2B5EF4-FFF2-40B4-BE49-F238E27FC236}">
                <a16:creationId xmlns:a16="http://schemas.microsoft.com/office/drawing/2014/main" id="{28C03116-AD93-D05D-09B4-79BE7D4E57F3}"/>
              </a:ext>
            </a:extLst>
          </p:cNvPr>
          <p:cNvSpPr>
            <a:spLocks noChangeArrowheads="1"/>
          </p:cNvSpPr>
          <p:nvPr/>
        </p:nvSpPr>
        <p:spPr bwMode="auto">
          <a:xfrm>
            <a:off x="422681" y="3405349"/>
            <a:ext cx="3577819" cy="518952"/>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41" name="AutoShape 4">
            <a:extLst>
              <a:ext uri="{FF2B5EF4-FFF2-40B4-BE49-F238E27FC236}">
                <a16:creationId xmlns:a16="http://schemas.microsoft.com/office/drawing/2014/main" id="{8A286B4A-6545-D357-02C4-4A0748204E1F}"/>
              </a:ext>
            </a:extLst>
          </p:cNvPr>
          <p:cNvSpPr>
            <a:spLocks noChangeArrowheads="1"/>
          </p:cNvSpPr>
          <p:nvPr/>
        </p:nvSpPr>
        <p:spPr bwMode="auto">
          <a:xfrm>
            <a:off x="4928006" y="1958976"/>
            <a:ext cx="310156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42" name="AutoShape 4">
            <a:extLst>
              <a:ext uri="{FF2B5EF4-FFF2-40B4-BE49-F238E27FC236}">
                <a16:creationId xmlns:a16="http://schemas.microsoft.com/office/drawing/2014/main" id="{11406F0F-30B0-A812-F331-AA4DE832073B}"/>
              </a:ext>
            </a:extLst>
          </p:cNvPr>
          <p:cNvSpPr>
            <a:spLocks noChangeArrowheads="1"/>
          </p:cNvSpPr>
          <p:nvPr/>
        </p:nvSpPr>
        <p:spPr bwMode="auto">
          <a:xfrm>
            <a:off x="4928006" y="3875962"/>
            <a:ext cx="3101569" cy="720725"/>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
        <p:nvSpPr>
          <p:cNvPr id="44" name="AutoShape 4">
            <a:extLst>
              <a:ext uri="{FF2B5EF4-FFF2-40B4-BE49-F238E27FC236}">
                <a16:creationId xmlns:a16="http://schemas.microsoft.com/office/drawing/2014/main" id="{320E2834-44B5-011D-DE94-517EA9BE6D99}"/>
              </a:ext>
            </a:extLst>
          </p:cNvPr>
          <p:cNvSpPr>
            <a:spLocks noChangeArrowheads="1"/>
          </p:cNvSpPr>
          <p:nvPr/>
        </p:nvSpPr>
        <p:spPr bwMode="auto">
          <a:xfrm>
            <a:off x="4928006" y="528799"/>
            <a:ext cx="3101569" cy="518952"/>
          </a:xfrm>
          <a:prstGeom prst="roundRect">
            <a:avLst>
              <a:gd name="adj" fmla="val 16667"/>
            </a:avLst>
          </a:prstGeom>
          <a:noFill/>
          <a:ln w="25400">
            <a:solidFill>
              <a:schemeClr val="tx1"/>
            </a:solidFill>
            <a:prstDash val="dash"/>
            <a:round/>
            <a:headEnd/>
            <a:tailEnd/>
          </a:ln>
        </p:spPr>
        <p:txBody>
          <a:bodyPr wrap="none" anchor="ctr"/>
          <a:lstStyle/>
          <a:p>
            <a:pPr algn="ctr" eaLnBrk="1" hangingPunct="1"/>
            <a:endParaRPr lang="en-GB" dirty="0">
              <a:solidFill>
                <a:srgbClr val="0070C0"/>
              </a:solidFill>
              <a:cs typeface="Arial" charset="0"/>
            </a:endParaRPr>
          </a:p>
        </p:txBody>
      </p:sp>
    </p:spTree>
    <p:extLst>
      <p:ext uri="{BB962C8B-B14F-4D97-AF65-F5344CB8AC3E}">
        <p14:creationId xmlns:p14="http://schemas.microsoft.com/office/powerpoint/2010/main" val="3369547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4578</TotalTime>
  <Words>4082</Words>
  <Application>Microsoft Office PowerPoint</Application>
  <PresentationFormat>On-screen Show (4:3)</PresentationFormat>
  <Paragraphs>477</Paragraphs>
  <Slides>26</Slides>
  <Notes>25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Aptos</vt:lpstr>
      <vt:lpstr>Arial</vt:lpstr>
      <vt:lpstr>Calibri</vt:lpstr>
      <vt:lpstr>Comic Sans MS</vt:lpstr>
      <vt:lpstr>Ink Free</vt:lpstr>
      <vt:lpstr>Open Sans</vt:lpstr>
      <vt:lpstr>Roboto</vt:lpstr>
      <vt:lpstr>Segoe UI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Voting and political participation</dc:title>
  <dc:creator>admin</dc:creator>
  <cp:lastModifiedBy>Danielle</cp:lastModifiedBy>
  <cp:revision>305</cp:revision>
  <dcterms:created xsi:type="dcterms:W3CDTF">2018-05-07T08:18:36Z</dcterms:created>
  <dcterms:modified xsi:type="dcterms:W3CDTF">2026-05-11T12:35:27Z</dcterms:modified>
</cp:coreProperties>
</file>